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1.xml" ContentType="application/vnd.openxmlformats-officedocument.presentationml.comments+xml"/>
  <Override PartName="/ppt/comments/comment2.xml" ContentType="application/vnd.openxmlformats-officedocument.presentationml.comment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71" r:id="rId4"/>
    <p:sldId id="288" r:id="rId5"/>
    <p:sldId id="258" r:id="rId6"/>
    <p:sldId id="264" r:id="rId7"/>
    <p:sldId id="293" r:id="rId8"/>
    <p:sldId id="267" r:id="rId9"/>
    <p:sldId id="270" r:id="rId10"/>
    <p:sldId id="282" r:id="rId11"/>
    <p:sldId id="290" r:id="rId12"/>
    <p:sldId id="265" r:id="rId13"/>
    <p:sldId id="283" r:id="rId14"/>
    <p:sldId id="285" r:id="rId15"/>
    <p:sldId id="268" r:id="rId16"/>
    <p:sldId id="289" r:id="rId17"/>
    <p:sldId id="269" r:id="rId18"/>
    <p:sldId id="295" r:id="rId19"/>
    <p:sldId id="299" r:id="rId20"/>
    <p:sldId id="277" r:id="rId21"/>
    <p:sldId id="266" r:id="rId22"/>
    <p:sldId id="272" r:id="rId23"/>
    <p:sldId id="273" r:id="rId24"/>
    <p:sldId id="275" r:id="rId25"/>
    <p:sldId id="276" r:id="rId26"/>
    <p:sldId id="262" r:id="rId27"/>
    <p:sldId id="278" r:id="rId28"/>
    <p:sldId id="281" r:id="rId29"/>
    <p:sldId id="291" r:id="rId30"/>
    <p:sldId id="279" r:id="rId31"/>
    <p:sldId id="301" r:id="rId32"/>
    <p:sldId id="286" r:id="rId33"/>
    <p:sldId id="287" r:id="rId34"/>
    <p:sldId id="260" r:id="rId3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UN GÖÇER" initials="HG" lastIdx="3" clrIdx="0">
    <p:extLst>
      <p:ext uri="{19B8F6BF-5375-455C-9EA6-DF929625EA0E}">
        <p15:presenceInfo xmlns:p15="http://schemas.microsoft.com/office/powerpoint/2012/main" userId="S-1-5-21-1665229150-3283935365-1154645002-3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3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5274" autoAdjust="0"/>
  </p:normalViewPr>
  <p:slideViewPr>
    <p:cSldViewPr snapToGrid="0">
      <p:cViewPr varScale="1">
        <p:scale>
          <a:sx n="65" d="100"/>
          <a:sy n="65" d="100"/>
        </p:scale>
        <p:origin x="60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_al__ma_Sayfas_2.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al__ma_Sayfas_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tr-TR" dirty="0" smtClean="0"/>
              <a:t>SEGE </a:t>
            </a:r>
            <a:r>
              <a:rPr lang="tr-TR" dirty="0"/>
              <a:t>Verileri-ORDU </a:t>
            </a:r>
            <a:r>
              <a:rPr lang="tr-TR" dirty="0" smtClean="0"/>
              <a:t>(54.Sıra</a:t>
            </a:r>
            <a:r>
              <a:rPr lang="tr-TR" dirty="0"/>
              <a:t>)</a:t>
            </a:r>
          </a:p>
        </c:rich>
      </c:tx>
      <c:layout>
        <c:manualLayout>
          <c:xMode val="edge"/>
          <c:yMode val="edge"/>
          <c:x val="7.1062304395389311E-2"/>
          <c:y val="8.6761196366783499E-4"/>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tr-TR"/>
        </a:p>
      </c:txPr>
    </c:title>
    <c:autoTitleDeleted val="0"/>
    <c:plotArea>
      <c:layout>
        <c:manualLayout>
          <c:layoutTarget val="inner"/>
          <c:xMode val="edge"/>
          <c:yMode val="edge"/>
          <c:x val="0.27552901581082268"/>
          <c:y val="0.20999546472132161"/>
          <c:w val="0.46911209538369764"/>
          <c:h val="0.61930906940268615"/>
        </c:manualLayout>
      </c:layout>
      <c:radarChart>
        <c:radarStyle val="marker"/>
        <c:varyColors val="0"/>
        <c:ser>
          <c:idx val="0"/>
          <c:order val="0"/>
          <c:tx>
            <c:strRef>
              <c:f>Sayfa1!$B$1</c:f>
              <c:strCache>
                <c:ptCount val="1"/>
                <c:pt idx="0">
                  <c:v>Alt Boyut Sıraları</c:v>
                </c:pt>
              </c:strCache>
            </c:strRef>
          </c:tx>
          <c:spPr>
            <a:ln w="31750" cap="rnd">
              <a:solidFill>
                <a:schemeClr val="accent1"/>
              </a:solidFill>
              <a:round/>
            </a:ln>
            <a:effectLst/>
          </c:spPr>
          <c:marker>
            <c:symbol val="none"/>
          </c:marker>
          <c:dLbls>
            <c:dLbl>
              <c:idx val="0"/>
              <c:layout>
                <c:manualLayout>
                  <c:x val="0"/>
                  <c:y val="3.765971755211831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ACDE-4081-8EBE-8E471E21C548}"/>
                </c:ext>
              </c:extLst>
            </c:dLbl>
            <c:dLbl>
              <c:idx val="1"/>
              <c:layout>
                <c:manualLayout>
                  <c:x val="-2.1587675399862623E-2"/>
                  <c:y val="2.151983860121044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ACDE-4081-8EBE-8E471E21C548}"/>
                </c:ext>
              </c:extLst>
            </c:dLbl>
            <c:dLbl>
              <c:idx val="2"/>
              <c:layout>
                <c:manualLayout>
                  <c:x val="-2.7475223236188936E-2"/>
                  <c:y val="-9.8631454189906062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ACDE-4081-8EBE-8E471E21C548}"/>
                </c:ext>
              </c:extLst>
            </c:dLbl>
            <c:dLbl>
              <c:idx val="3"/>
              <c:layout>
                <c:manualLayout>
                  <c:x val="-4.3175350799725246E-2"/>
                  <c:y val="-5.64895763281775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ACDE-4081-8EBE-8E471E21C548}"/>
                </c:ext>
              </c:extLst>
            </c:dLbl>
            <c:dLbl>
              <c:idx val="4"/>
              <c:layout>
                <c:manualLayout>
                  <c:x val="-1.9625159454420569E-3"/>
                  <c:y val="-9.952925353059861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ACDE-4081-8EBE-8E471E21C548}"/>
                </c:ext>
              </c:extLst>
            </c:dLbl>
            <c:dLbl>
              <c:idx val="5"/>
              <c:layout>
                <c:manualLayout>
                  <c:x val="5.10254145814934E-2"/>
                  <c:y val="-5.91795561533288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ACDE-4081-8EBE-8E471E21C548}"/>
                </c:ext>
              </c:extLst>
            </c:dLbl>
            <c:dLbl>
              <c:idx val="6"/>
              <c:layout>
                <c:manualLayout>
                  <c:x val="6.7311142570841337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ACDE-4081-8EBE-8E471E21C548}"/>
                </c:ext>
              </c:extLst>
            </c:dLbl>
            <c:dLbl>
              <c:idx val="7"/>
              <c:layout>
                <c:manualLayout>
                  <c:x val="4.5137866745167302E-2"/>
                  <c:y val="7.800941492938798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ACDE-4081-8EBE-8E471E21C5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Sayfa1!$A$2:$A$9</c:f>
              <c:strCache>
                <c:ptCount val="8"/>
                <c:pt idx="0">
                  <c:v>Demografi</c:v>
                </c:pt>
                <c:pt idx="1">
                  <c:v>İstihdam</c:v>
                </c:pt>
                <c:pt idx="2">
                  <c:v>Eğitim</c:v>
                </c:pt>
                <c:pt idx="3">
                  <c:v>Sağlık</c:v>
                </c:pt>
                <c:pt idx="4">
                  <c:v>Rekabetçi ve Yenilikçi Kapasite</c:v>
                </c:pt>
                <c:pt idx="5">
                  <c:v>Mali</c:v>
                </c:pt>
                <c:pt idx="6">
                  <c:v>Erişilebilirlik</c:v>
                </c:pt>
                <c:pt idx="7">
                  <c:v>Yaşam Kalitesi</c:v>
                </c:pt>
              </c:strCache>
            </c:strRef>
          </c:cat>
          <c:val>
            <c:numRef>
              <c:f>Sayfa1!$B$2:$B$9</c:f>
              <c:numCache>
                <c:formatCode>General</c:formatCode>
                <c:ptCount val="8"/>
                <c:pt idx="0">
                  <c:v>39</c:v>
                </c:pt>
                <c:pt idx="1">
                  <c:v>53</c:v>
                </c:pt>
                <c:pt idx="2">
                  <c:v>51</c:v>
                </c:pt>
                <c:pt idx="3">
                  <c:v>32</c:v>
                </c:pt>
                <c:pt idx="4">
                  <c:v>54</c:v>
                </c:pt>
                <c:pt idx="5">
                  <c:v>58</c:v>
                </c:pt>
                <c:pt idx="6">
                  <c:v>63</c:v>
                </c:pt>
                <c:pt idx="7">
                  <c:v>30</c:v>
                </c:pt>
              </c:numCache>
            </c:numRef>
          </c:val>
          <c:extLst>
            <c:ext xmlns:c16="http://schemas.microsoft.com/office/drawing/2014/chart" uri="{C3380CC4-5D6E-409C-BE32-E72D297353CC}">
              <c16:uniqueId val="{00000000-ACDE-4081-8EBE-8E471E21C548}"/>
            </c:ext>
          </c:extLst>
        </c:ser>
        <c:ser>
          <c:idx val="1"/>
          <c:order val="1"/>
          <c:tx>
            <c:strRef>
              <c:f>Sayfa1!$C$1</c:f>
              <c:strCache>
                <c:ptCount val="1"/>
                <c:pt idx="0">
                  <c:v>İl Sıralaması</c:v>
                </c:pt>
              </c:strCache>
            </c:strRef>
          </c:tx>
          <c:spPr>
            <a:ln w="31750" cap="rnd">
              <a:solidFill>
                <a:schemeClr val="accent2"/>
              </a:solidFill>
              <a:round/>
            </a:ln>
            <a:effectLst/>
          </c:spPr>
          <c:marker>
            <c:symbol val="none"/>
          </c:marker>
          <c:dLbls>
            <c:delete val="1"/>
          </c:dLbls>
          <c:cat>
            <c:strRef>
              <c:f>Sayfa1!$A$2:$A$9</c:f>
              <c:strCache>
                <c:ptCount val="8"/>
                <c:pt idx="0">
                  <c:v>Demografi</c:v>
                </c:pt>
                <c:pt idx="1">
                  <c:v>İstihdam</c:v>
                </c:pt>
                <c:pt idx="2">
                  <c:v>Eğitim</c:v>
                </c:pt>
                <c:pt idx="3">
                  <c:v>Sağlık</c:v>
                </c:pt>
                <c:pt idx="4">
                  <c:v>Rekabetçi ve Yenilikçi Kapasite</c:v>
                </c:pt>
                <c:pt idx="5">
                  <c:v>Mali</c:v>
                </c:pt>
                <c:pt idx="6">
                  <c:v>Erişilebilirlik</c:v>
                </c:pt>
                <c:pt idx="7">
                  <c:v>Yaşam Kalitesi</c:v>
                </c:pt>
              </c:strCache>
            </c:strRef>
          </c:cat>
          <c:val>
            <c:numRef>
              <c:f>Sayfa1!$C$2:$C$9</c:f>
              <c:numCache>
                <c:formatCode>General</c:formatCode>
                <c:ptCount val="8"/>
                <c:pt idx="0">
                  <c:v>54</c:v>
                </c:pt>
                <c:pt idx="1">
                  <c:v>54</c:v>
                </c:pt>
                <c:pt idx="2">
                  <c:v>54</c:v>
                </c:pt>
                <c:pt idx="3">
                  <c:v>54</c:v>
                </c:pt>
                <c:pt idx="4">
                  <c:v>54</c:v>
                </c:pt>
                <c:pt idx="5">
                  <c:v>54</c:v>
                </c:pt>
                <c:pt idx="6">
                  <c:v>54</c:v>
                </c:pt>
                <c:pt idx="7">
                  <c:v>54</c:v>
                </c:pt>
              </c:numCache>
            </c:numRef>
          </c:val>
          <c:extLst>
            <c:ext xmlns:c16="http://schemas.microsoft.com/office/drawing/2014/chart" uri="{C3380CC4-5D6E-409C-BE32-E72D297353CC}">
              <c16:uniqueId val="{00000001-ACDE-4081-8EBE-8E471E21C548}"/>
            </c:ext>
          </c:extLst>
        </c:ser>
        <c:dLbls>
          <c:showLegendKey val="0"/>
          <c:showVal val="1"/>
          <c:showCatName val="0"/>
          <c:showSerName val="0"/>
          <c:showPercent val="0"/>
          <c:showBubbleSize val="0"/>
        </c:dLbls>
        <c:axId val="706936607"/>
        <c:axId val="706933695"/>
      </c:radarChart>
      <c:catAx>
        <c:axId val="706936607"/>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tr-TR"/>
          </a:p>
        </c:txPr>
        <c:crossAx val="706933695"/>
        <c:crosses val="autoZero"/>
        <c:auto val="1"/>
        <c:lblAlgn val="ctr"/>
        <c:lblOffset val="100"/>
        <c:noMultiLvlLbl val="0"/>
      </c:catAx>
      <c:valAx>
        <c:axId val="706933695"/>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tr-TR"/>
          </a:p>
        </c:txPr>
        <c:crossAx val="70693660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Kişi başına GSYH ($) </a:t>
            </a:r>
          </a:p>
        </c:rich>
      </c:tx>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tr-TR"/>
        </a:p>
      </c:txPr>
    </c:title>
    <c:autoTitleDeleted val="0"/>
    <c:plotArea>
      <c:layout/>
      <c:lineChart>
        <c:grouping val="standard"/>
        <c:varyColors val="0"/>
        <c:ser>
          <c:idx val="0"/>
          <c:order val="0"/>
          <c:tx>
            <c:strRef>
              <c:f>'[il bazinda kisi basina gayri safi yurt ici hasila (3).xls]Sayfa1'!$A$2</c:f>
              <c:strCache>
                <c:ptCount val="1"/>
                <c:pt idx="0">
                  <c:v>Türkiye</c:v>
                </c:pt>
              </c:strCache>
            </c:strRef>
          </c:tx>
          <c:spPr>
            <a:ln w="2222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dk1">
                        <a:lumMod val="75000"/>
                        <a:lumOff val="25000"/>
                      </a:schemeClr>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numRef>
              <c:f>'[il bazinda kisi basina gayri safi yurt ici hasila (3).xls]Sayfa1'!$B$1:$K$1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'[il bazinda kisi basina gayri safi yurt ici hasila (3).xls]Sayfa1'!$B$2:$K$2</c:f>
              <c:numCache>
                <c:formatCode>###\ ###\ ###\ ###\ ###\ ###</c:formatCode>
                <c:ptCount val="10"/>
                <c:pt idx="0">
                  <c:v>12178.024587195336</c:v>
                </c:pt>
                <c:pt idx="1">
                  <c:v>11085.250217851948</c:v>
                </c:pt>
                <c:pt idx="2">
                  <c:v>10964.466696860689</c:v>
                </c:pt>
                <c:pt idx="3">
                  <c:v>10696.381801111069</c:v>
                </c:pt>
                <c:pt idx="4">
                  <c:v>9799.2348056650262</c:v>
                </c:pt>
                <c:pt idx="5">
                  <c:v>9207.6075358306643</c:v>
                </c:pt>
                <c:pt idx="6">
                  <c:v>8600.3928629939765</c:v>
                </c:pt>
                <c:pt idx="7">
                  <c:v>9601.3078757295625</c:v>
                </c:pt>
                <c:pt idx="8">
                  <c:v>10659.157223760127</c:v>
                </c:pt>
                <c:pt idx="9">
                  <c:v>13243.439168089601</c:v>
                </c:pt>
              </c:numCache>
            </c:numRef>
          </c:val>
          <c:smooth val="0"/>
          <c:extLst>
            <c:ext xmlns:c16="http://schemas.microsoft.com/office/drawing/2014/chart" uri="{C3380CC4-5D6E-409C-BE32-E72D297353CC}">
              <c16:uniqueId val="{00000000-D7BA-44C2-ACBC-DC259D4A551B}"/>
            </c:ext>
          </c:extLst>
        </c:ser>
        <c:ser>
          <c:idx val="1"/>
          <c:order val="1"/>
          <c:tx>
            <c:strRef>
              <c:f>'[il bazinda kisi basina gayri safi yurt ici hasila (3).xls]Sayfa1'!$A$3</c:f>
              <c:strCache>
                <c:ptCount val="1"/>
                <c:pt idx="0">
                  <c:v>Ordu</c:v>
                </c:pt>
              </c:strCache>
            </c:strRef>
          </c:tx>
          <c:spPr>
            <a:ln w="2222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dk1">
                        <a:lumMod val="75000"/>
                        <a:lumOff val="25000"/>
                      </a:schemeClr>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numRef>
              <c:f>'[il bazinda kisi basina gayri safi yurt ici hasila (3).xls]Sayfa1'!$B$1:$K$1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'[il bazinda kisi basina gayri safi yurt ici hasila (3).xls]Sayfa1'!$B$3:$K$3</c:f>
              <c:numCache>
                <c:formatCode>###\ ###\ ###\ ###\ ###\ ###</c:formatCode>
                <c:ptCount val="10"/>
                <c:pt idx="0">
                  <c:v>6546.3147858684024</c:v>
                </c:pt>
                <c:pt idx="1">
                  <c:v>7186.2361617301704</c:v>
                </c:pt>
                <c:pt idx="2">
                  <c:v>6083.4587012736356</c:v>
                </c:pt>
                <c:pt idx="3">
                  <c:v>6017.2765447358752</c:v>
                </c:pt>
                <c:pt idx="4">
                  <c:v>5254.7603791617757</c:v>
                </c:pt>
                <c:pt idx="5">
                  <c:v>5312.6058686416018</c:v>
                </c:pt>
                <c:pt idx="6">
                  <c:v>5009.0999725619013</c:v>
                </c:pt>
                <c:pt idx="7">
                  <c:v>4775.4724553352416</c:v>
                </c:pt>
                <c:pt idx="8">
                  <c:v>5078.017114055323</c:v>
                </c:pt>
                <c:pt idx="9">
                  <c:v>6651.1700719092496</c:v>
                </c:pt>
              </c:numCache>
            </c:numRef>
          </c:val>
          <c:smooth val="0"/>
          <c:extLst>
            <c:ext xmlns:c16="http://schemas.microsoft.com/office/drawing/2014/chart" uri="{C3380CC4-5D6E-409C-BE32-E72D297353CC}">
              <c16:uniqueId val="{00000001-D7BA-44C2-ACBC-DC259D4A551B}"/>
            </c:ext>
          </c:extLst>
        </c:ser>
        <c:dLbls>
          <c:dLblPos val="ctr"/>
          <c:showLegendKey val="0"/>
          <c:showVal val="1"/>
          <c:showCatName val="0"/>
          <c:showSerName val="0"/>
          <c:showPercent val="0"/>
          <c:showBubbleSize val="0"/>
        </c:dLbls>
        <c:smooth val="0"/>
        <c:axId val="628425936"/>
        <c:axId val="628416368"/>
      </c:lineChart>
      <c:catAx>
        <c:axId val="62842593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tr-TR"/>
          </a:p>
        </c:txPr>
        <c:crossAx val="628416368"/>
        <c:crosses val="autoZero"/>
        <c:auto val="1"/>
        <c:lblAlgn val="ctr"/>
        <c:lblOffset val="100"/>
        <c:noMultiLvlLbl val="0"/>
      </c:catAx>
      <c:valAx>
        <c:axId val="628416368"/>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 ###\ ###\ ###\ ###\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tr-TR"/>
          </a:p>
        </c:txPr>
        <c:crossAx val="628425936"/>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tr-TR"/>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500" b="1" i="0" u="none" strike="noStrike" kern="1200" cap="all" spc="100" normalizeH="0" baseline="0">
                <a:solidFill>
                  <a:srgbClr val="FF0000"/>
                </a:solidFill>
                <a:latin typeface="+mn-lt"/>
                <a:ea typeface="+mn-ea"/>
                <a:cs typeface="+mn-cs"/>
              </a:defRPr>
            </a:pPr>
            <a:r>
              <a:rPr lang="tr-TR">
                <a:solidFill>
                  <a:srgbClr val="FF0000"/>
                </a:solidFill>
              </a:rPr>
              <a:t>Fındık Üretimi </a:t>
            </a:r>
          </a:p>
        </c:rich>
      </c:tx>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rgbClr val="FF0000"/>
              </a:solidFill>
              <a:latin typeface="+mn-lt"/>
              <a:ea typeface="+mn-ea"/>
              <a:cs typeface="+mn-cs"/>
            </a:defRPr>
          </a:pPr>
          <a:endParaRPr lang="tr-TR"/>
        </a:p>
      </c:txPr>
    </c:title>
    <c:autoTitleDeleted val="0"/>
    <c:plotArea>
      <c:layout>
        <c:manualLayout>
          <c:layoutTarget val="inner"/>
          <c:xMode val="edge"/>
          <c:yMode val="edge"/>
          <c:x val="6.1111128740811281E-2"/>
          <c:y val="0.24375146377092907"/>
          <c:w val="0.93888888888888888"/>
          <c:h val="0.58652377768483954"/>
        </c:manualLayout>
      </c:layout>
      <c:lineChart>
        <c:grouping val="standard"/>
        <c:varyColors val="0"/>
        <c:ser>
          <c:idx val="0"/>
          <c:order val="0"/>
          <c:tx>
            <c:strRef>
              <c:f>Sayfa2!$B$1</c:f>
              <c:strCache>
                <c:ptCount val="1"/>
                <c:pt idx="0">
                  <c:v>Miktar</c:v>
                </c:pt>
              </c:strCache>
            </c:strRef>
          </c:tx>
          <c:spPr>
            <a:ln w="25400" cap="rnd">
              <a:solidFill>
                <a:schemeClr val="lt1"/>
              </a:solidFill>
              <a:round/>
            </a:ln>
            <a:effectLst>
              <a:outerShdw dist="25400" dir="2700000" algn="tl" rotWithShape="0">
                <a:schemeClr val="accent6"/>
              </a:outerShdw>
            </a:effectLst>
          </c:spPr>
          <c:marker>
            <c:symbol val="none"/>
          </c:marker>
          <c:dLbls>
            <c:spPr>
              <a:solidFill>
                <a:schemeClr val="accent6"/>
              </a:solid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lt1"/>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accent6">
                          <a:lumMod val="60000"/>
                          <a:lumOff val="40000"/>
                        </a:schemeClr>
                      </a:solidFill>
                    </a:ln>
                    <a:effectLst/>
                  </c:spPr>
                </c15:leaderLines>
              </c:ext>
            </c:extLst>
          </c:dLbls>
          <c:cat>
            <c:numRef>
              <c:f>Sayfa2!$A$2:$A$6</c:f>
              <c:numCache>
                <c:formatCode>General</c:formatCode>
                <c:ptCount val="5"/>
                <c:pt idx="0">
                  <c:v>2020</c:v>
                </c:pt>
                <c:pt idx="1">
                  <c:v>2021</c:v>
                </c:pt>
                <c:pt idx="2">
                  <c:v>2022</c:v>
                </c:pt>
                <c:pt idx="3">
                  <c:v>2023</c:v>
                </c:pt>
                <c:pt idx="4">
                  <c:v>2024</c:v>
                </c:pt>
              </c:numCache>
            </c:numRef>
          </c:cat>
          <c:val>
            <c:numRef>
              <c:f>Sayfa2!$B$2:$B$6</c:f>
              <c:numCache>
                <c:formatCode>#,##0</c:formatCode>
                <c:ptCount val="5"/>
                <c:pt idx="0">
                  <c:v>197230</c:v>
                </c:pt>
                <c:pt idx="1">
                  <c:v>167397</c:v>
                </c:pt>
                <c:pt idx="2">
                  <c:v>239935</c:v>
                </c:pt>
                <c:pt idx="3">
                  <c:v>198841</c:v>
                </c:pt>
                <c:pt idx="4">
                  <c:v>202000</c:v>
                </c:pt>
              </c:numCache>
            </c:numRef>
          </c:val>
          <c:smooth val="0"/>
          <c:extLst>
            <c:ext xmlns:c16="http://schemas.microsoft.com/office/drawing/2014/chart" uri="{C3380CC4-5D6E-409C-BE32-E72D297353CC}">
              <c16:uniqueId val="{00000000-8A94-4DCC-A695-AB3006C5EE5C}"/>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854510927"/>
        <c:axId val="854504687"/>
      </c:lineChart>
      <c:catAx>
        <c:axId val="85451092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spc="30" baseline="0">
                <a:solidFill>
                  <a:schemeClr val="lt1"/>
                </a:solidFill>
                <a:latin typeface="+mn-lt"/>
                <a:ea typeface="+mn-ea"/>
                <a:cs typeface="+mn-cs"/>
              </a:defRPr>
            </a:pPr>
            <a:endParaRPr lang="tr-TR"/>
          </a:p>
        </c:txPr>
        <c:crossAx val="854504687"/>
        <c:crosses val="autoZero"/>
        <c:auto val="1"/>
        <c:lblAlgn val="ctr"/>
        <c:lblOffset val="100"/>
        <c:noMultiLvlLbl val="0"/>
      </c:catAx>
      <c:valAx>
        <c:axId val="854504687"/>
        <c:scaling>
          <c:orientation val="minMax"/>
        </c:scaling>
        <c:delete val="1"/>
        <c:axPos val="l"/>
        <c:numFmt formatCode="#,##0" sourceLinked="1"/>
        <c:majorTickMark val="none"/>
        <c:minorTickMark val="none"/>
        <c:tickLblPos val="nextTo"/>
        <c:crossAx val="854510927"/>
        <c:crosses val="autoZero"/>
        <c:crossBetween val="between"/>
      </c:valAx>
      <c:spPr>
        <a:noFill/>
        <a:ln>
          <a:noFill/>
        </a:ln>
        <a:effectLst/>
      </c:spPr>
    </c:plotArea>
    <c:plotVisOnly val="1"/>
    <c:dispBlanksAs val="gap"/>
    <c:showDLblsOverMax val="0"/>
  </c:chart>
  <c:spPr>
    <a:solidFill>
      <a:schemeClr val="accent6"/>
    </a:solidFill>
    <a:ln w="9525" cap="flat" cmpd="sng" algn="ctr">
      <a:solidFill>
        <a:schemeClr val="lt1">
          <a:lumMod val="85000"/>
        </a:schemeClr>
      </a:solidFill>
      <a:round/>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rgbClr val="FF0000"/>
                </a:solidFill>
                <a:latin typeface="+mn-lt"/>
                <a:ea typeface="+mn-ea"/>
                <a:cs typeface="+mn-cs"/>
              </a:defRPr>
            </a:pPr>
            <a:r>
              <a:rPr lang="en-US" dirty="0">
                <a:solidFill>
                  <a:srgbClr val="FF0000"/>
                </a:solidFill>
              </a:rPr>
              <a:t>FINDIK </a:t>
            </a:r>
            <a:r>
              <a:rPr lang="en-US" sz="1600" dirty="0" smtClean="0">
                <a:solidFill>
                  <a:srgbClr val="FF0000"/>
                </a:solidFill>
              </a:rPr>
              <a:t>İHRACATI</a:t>
            </a:r>
            <a:r>
              <a:rPr lang="tr-TR" sz="1600" dirty="0" smtClean="0">
                <a:solidFill>
                  <a:srgbClr val="FF0000"/>
                </a:solidFill>
              </a:rPr>
              <a:t> </a:t>
            </a:r>
            <a:r>
              <a:rPr lang="tr-TR" sz="1600" b="0" i="0" u="none" strike="noStrike" cap="all" normalizeH="0" baseline="0" dirty="0" smtClean="0">
                <a:solidFill>
                  <a:srgbClr val="FF0000"/>
                </a:solidFill>
                <a:effectLst/>
              </a:rPr>
              <a:t>$ </a:t>
            </a:r>
            <a:endParaRPr lang="en-US" sz="1600" dirty="0">
              <a:solidFill>
                <a:srgbClr val="FF0000"/>
              </a:solidFill>
            </a:endParaRPr>
          </a:p>
        </c:rich>
      </c:tx>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rgbClr val="FF0000"/>
              </a:solidFill>
              <a:latin typeface="+mn-lt"/>
              <a:ea typeface="+mn-ea"/>
              <a:cs typeface="+mn-cs"/>
            </a:defRPr>
          </a:pPr>
          <a:endParaRPr lang="tr-TR"/>
        </a:p>
      </c:txPr>
    </c:title>
    <c:autoTitleDeleted val="0"/>
    <c:plotArea>
      <c:layout/>
      <c:lineChart>
        <c:grouping val="standard"/>
        <c:varyColors val="0"/>
        <c:ser>
          <c:idx val="0"/>
          <c:order val="0"/>
          <c:spPr>
            <a:ln w="25400" cap="rnd">
              <a:solidFill>
                <a:schemeClr val="lt1"/>
              </a:solidFill>
              <a:round/>
            </a:ln>
            <a:effectLst>
              <a:outerShdw dist="25400" dir="2700000" algn="tl" rotWithShape="0">
                <a:schemeClr val="accent1"/>
              </a:outerShdw>
            </a:effectLst>
          </c:spPr>
          <c:marker>
            <c:symbol val="none"/>
          </c:marker>
          <c:dLbls>
            <c:spPr>
              <a:solidFill>
                <a:schemeClr val="accent1"/>
              </a:solid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lt1"/>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accent1">
                          <a:lumMod val="60000"/>
                          <a:lumOff val="40000"/>
                        </a:schemeClr>
                      </a:solidFill>
                    </a:ln>
                    <a:effectLst/>
                  </c:spPr>
                </c15:leaderLines>
              </c:ext>
            </c:extLst>
          </c:dLbls>
          <c:cat>
            <c:numRef>
              <c:f>Sayfa2!$B$27:$B$32</c:f>
              <c:numCache>
                <c:formatCode>General</c:formatCode>
                <c:ptCount val="6"/>
                <c:pt idx="0">
                  <c:v>2020</c:v>
                </c:pt>
                <c:pt idx="1">
                  <c:v>2021</c:v>
                </c:pt>
                <c:pt idx="2">
                  <c:v>2022</c:v>
                </c:pt>
                <c:pt idx="3">
                  <c:v>2023</c:v>
                </c:pt>
                <c:pt idx="4">
                  <c:v>2024</c:v>
                </c:pt>
              </c:numCache>
            </c:numRef>
          </c:cat>
          <c:val>
            <c:numRef>
              <c:f>Sayfa2!$C$27:$C$32</c:f>
              <c:numCache>
                <c:formatCode>#,##0</c:formatCode>
                <c:ptCount val="6"/>
                <c:pt idx="0">
                  <c:v>158662</c:v>
                </c:pt>
                <c:pt idx="1">
                  <c:v>185958</c:v>
                </c:pt>
                <c:pt idx="2">
                  <c:v>139245</c:v>
                </c:pt>
                <c:pt idx="3">
                  <c:v>160290</c:v>
                </c:pt>
                <c:pt idx="4">
                  <c:v>233001</c:v>
                </c:pt>
              </c:numCache>
            </c:numRef>
          </c:val>
          <c:smooth val="0"/>
          <c:extLst>
            <c:ext xmlns:c16="http://schemas.microsoft.com/office/drawing/2014/chart" uri="{C3380CC4-5D6E-409C-BE32-E72D297353CC}">
              <c16:uniqueId val="{00000000-90E4-4BC1-992B-3EEEB6A93545}"/>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862492735"/>
        <c:axId val="862489823"/>
      </c:lineChart>
      <c:catAx>
        <c:axId val="86249273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spc="30" baseline="0">
                <a:solidFill>
                  <a:schemeClr val="lt1"/>
                </a:solidFill>
                <a:latin typeface="+mn-lt"/>
                <a:ea typeface="+mn-ea"/>
                <a:cs typeface="+mn-cs"/>
              </a:defRPr>
            </a:pPr>
            <a:endParaRPr lang="tr-TR"/>
          </a:p>
        </c:txPr>
        <c:crossAx val="862489823"/>
        <c:crosses val="autoZero"/>
        <c:auto val="1"/>
        <c:lblAlgn val="ctr"/>
        <c:lblOffset val="100"/>
        <c:noMultiLvlLbl val="0"/>
      </c:catAx>
      <c:valAx>
        <c:axId val="862489823"/>
        <c:scaling>
          <c:orientation val="minMax"/>
        </c:scaling>
        <c:delete val="1"/>
        <c:axPos val="l"/>
        <c:numFmt formatCode="#,##0" sourceLinked="1"/>
        <c:majorTickMark val="none"/>
        <c:minorTickMark val="none"/>
        <c:tickLblPos val="nextTo"/>
        <c:crossAx val="862492735"/>
        <c:crosses val="autoZero"/>
        <c:crossBetween val="between"/>
      </c:valAx>
      <c:spPr>
        <a:noFill/>
        <a:ln>
          <a:noFill/>
        </a:ln>
        <a:effectLst/>
      </c:spPr>
    </c:plotArea>
    <c:plotVisOnly val="1"/>
    <c:dispBlanksAs val="gap"/>
    <c:showDLblsOverMax val="0"/>
  </c:chart>
  <c:spPr>
    <a:solidFill>
      <a:schemeClr val="accent1"/>
    </a:solidFill>
    <a:ln w="9525" cap="flat" cmpd="sng" algn="ctr">
      <a:solidFill>
        <a:schemeClr val="lt1">
          <a:lumMod val="85000"/>
        </a:schemeClr>
      </a:solidFill>
      <a:round/>
    </a:ln>
    <a:effectLst/>
  </c:spPr>
  <c:txPr>
    <a:bodyPr/>
    <a:lstStyle/>
    <a:p>
      <a:pPr>
        <a:defRPr/>
      </a:pPr>
      <a:endParaRPr lang="tr-T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tr-TR" b="1"/>
              <a:t>Madencilik ihracat (milyon</a:t>
            </a:r>
            <a:r>
              <a:rPr lang="tr-TR" b="1" baseline="0"/>
              <a:t> </a:t>
            </a:r>
            <a:r>
              <a:rPr lang="tr-TR" sz="1400" b="1" i="0" u="none" strike="noStrike" baseline="0">
                <a:effectLst/>
              </a:rPr>
              <a:t>$)</a:t>
            </a:r>
            <a:r>
              <a:rPr lang="tr-TR" b="1"/>
              <a:t> </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FF0000"/>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Sayfa2!$B$27:$B$31</c:f>
              <c:numCache>
                <c:formatCode>General</c:formatCode>
                <c:ptCount val="5"/>
                <c:pt idx="0">
                  <c:v>2020</c:v>
                </c:pt>
                <c:pt idx="1">
                  <c:v>2021</c:v>
                </c:pt>
                <c:pt idx="2">
                  <c:v>2022</c:v>
                </c:pt>
                <c:pt idx="3">
                  <c:v>2023</c:v>
                </c:pt>
                <c:pt idx="4">
                  <c:v>2024</c:v>
                </c:pt>
              </c:numCache>
            </c:numRef>
          </c:cat>
          <c:val>
            <c:numRef>
              <c:f>Sayfa2!$C$27:$C$31</c:f>
              <c:numCache>
                <c:formatCode>#,##0</c:formatCode>
                <c:ptCount val="5"/>
                <c:pt idx="0">
                  <c:v>9379</c:v>
                </c:pt>
                <c:pt idx="1">
                  <c:v>14287</c:v>
                </c:pt>
                <c:pt idx="2">
                  <c:v>26874</c:v>
                </c:pt>
                <c:pt idx="3">
                  <c:v>37650</c:v>
                </c:pt>
                <c:pt idx="4">
                  <c:v>79705</c:v>
                </c:pt>
              </c:numCache>
            </c:numRef>
          </c:val>
          <c:smooth val="0"/>
          <c:extLst>
            <c:ext xmlns:c16="http://schemas.microsoft.com/office/drawing/2014/chart" uri="{C3380CC4-5D6E-409C-BE32-E72D297353CC}">
              <c16:uniqueId val="{00000000-6495-4A2C-B198-2C4908E75118}"/>
            </c:ext>
          </c:extLst>
        </c:ser>
        <c:dLbls>
          <c:dLblPos val="ctr"/>
          <c:showLegendKey val="0"/>
          <c:showVal val="1"/>
          <c:showCatName val="0"/>
          <c:showSerName val="0"/>
          <c:showPercent val="0"/>
          <c:showBubbleSize val="0"/>
        </c:dLbls>
        <c:smooth val="0"/>
        <c:axId val="854501359"/>
        <c:axId val="854502191"/>
      </c:lineChart>
      <c:catAx>
        <c:axId val="854501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crossAx val="854502191"/>
        <c:crosses val="autoZero"/>
        <c:auto val="1"/>
        <c:lblAlgn val="ctr"/>
        <c:lblOffset val="100"/>
        <c:noMultiLvlLbl val="0"/>
      </c:catAx>
      <c:valAx>
        <c:axId val="854502191"/>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545013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38">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000" kern="1200"/>
  </cs:chartArea>
  <cs:dataLabel>
    <cs:lnRef idx="0"/>
    <cs:fillRef idx="0">
      <cs:styleClr val="0"/>
    </cs:fillRef>
    <cs:effectRef idx="0"/>
    <cs:fontRef idx="minor">
      <a:schemeClr val="lt1"/>
    </cs:fontRef>
    <cs:spPr>
      <a:solidFill>
        <a:schemeClr val="phClr"/>
      </a:solidFill>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8">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000" kern="1200"/>
  </cs:chartArea>
  <cs:dataLabel>
    <cs:lnRef idx="0"/>
    <cs:fillRef idx="0">
      <cs:styleClr val="0"/>
    </cs:fillRef>
    <cs:effectRef idx="0"/>
    <cs:fontRef idx="minor">
      <a:schemeClr val="lt1"/>
    </cs:fontRef>
    <cs:spPr>
      <a:solidFill>
        <a:schemeClr val="phClr"/>
      </a:solidFill>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4-06-03T17:30:17.073" idx="1">
    <p:pos x="10" y="10"/>
    <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6-03T17:30:17.073" idx="1">
    <p:pos x="10" y="10"/>
    <p:text/>
    <p:extLst>
      <p:ext uri="{C676402C-5697-4E1C-873F-D02D1690AC5C}">
        <p15:threadingInfo xmlns:p15="http://schemas.microsoft.com/office/powerpoint/2012/main" timeZoneBias="-18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706FFA-20E8-4D9C-A1E9-8D758E0278F8}"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tr-TR"/>
        </a:p>
      </dgm:t>
    </dgm:pt>
    <dgm:pt modelId="{C11096FD-885F-4EEE-B29F-4000B51B0435}">
      <dgm:prSet phldrT="[Metin]" custT="1"/>
      <dgm:spPr/>
      <dgm:t>
        <a:bodyPr/>
        <a:lstStyle/>
        <a:p>
          <a:r>
            <a:rPr lang="tr-TR" sz="1800" b="1" dirty="0" smtClean="0">
              <a:solidFill>
                <a:srgbClr val="002060"/>
              </a:solidFill>
              <a:latin typeface="+mn-lt"/>
            </a:rPr>
            <a:t>Ordu-Giresun Havalimanı</a:t>
          </a:r>
        </a:p>
        <a:p>
          <a:r>
            <a:rPr lang="tr-TR" sz="1600" b="0" dirty="0" smtClean="0">
              <a:solidFill>
                <a:prstClr val="black"/>
              </a:solidFill>
              <a:latin typeface="+mn-lt"/>
              <a:cs typeface="Arial" panose="020B0604020202020204" pitchFamily="34" charset="0"/>
            </a:rPr>
            <a:t>*Türkiye'nin ve Avrupa'nın deniz üzerine inşa edilmiş ilk havalimanı</a:t>
          </a:r>
          <a:endParaRPr lang="tr-TR" sz="1600" dirty="0" smtClean="0">
            <a:solidFill>
              <a:prstClr val="black"/>
            </a:solidFill>
            <a:effectLst>
              <a:outerShdw blurRad="38100" dist="38100" dir="2700000" algn="tl">
                <a:srgbClr val="000000">
                  <a:alpha val="43137"/>
                </a:srgbClr>
              </a:outerShdw>
            </a:effectLst>
            <a:latin typeface="+mn-lt"/>
            <a:cs typeface="Arial" panose="020B0604020202020204" pitchFamily="34" charset="0"/>
          </a:endParaRPr>
        </a:p>
        <a:p>
          <a:r>
            <a:rPr lang="tr-TR" sz="1600" dirty="0" smtClean="0">
              <a:solidFill>
                <a:prstClr val="black"/>
              </a:solidFill>
              <a:latin typeface="+mn-lt"/>
              <a:cs typeface="Arial" panose="020B0604020202020204" pitchFamily="34" charset="0"/>
            </a:rPr>
            <a:t>*Ordu şehir merkezine mesafesi sadece 15 km </a:t>
          </a:r>
        </a:p>
        <a:p>
          <a:r>
            <a:rPr lang="tr-TR" sz="1600" dirty="0" smtClean="0">
              <a:solidFill>
                <a:prstClr val="black"/>
              </a:solidFill>
              <a:latin typeface="+mn-lt"/>
              <a:cs typeface="Arial" panose="020B0604020202020204" pitchFamily="34" charset="0"/>
            </a:rPr>
            <a:t>*Türkiye'nin en yoğun kullanılan </a:t>
          </a:r>
          <a:r>
            <a:rPr lang="tr-TR" sz="1600" b="1" dirty="0" smtClean="0">
              <a:solidFill>
                <a:prstClr val="black"/>
              </a:solidFill>
              <a:latin typeface="+mn-lt"/>
              <a:cs typeface="Arial" panose="020B0604020202020204" pitchFamily="34" charset="0"/>
            </a:rPr>
            <a:t>16. </a:t>
          </a:r>
          <a:r>
            <a:rPr lang="tr-TR" sz="1600" dirty="0" smtClean="0">
              <a:solidFill>
                <a:prstClr val="black"/>
              </a:solidFill>
              <a:latin typeface="+mn-lt"/>
              <a:cs typeface="Arial" panose="020B0604020202020204" pitchFamily="34" charset="0"/>
            </a:rPr>
            <a:t>havalimanı</a:t>
          </a:r>
          <a:endParaRPr lang="tr-TR" sz="1600" dirty="0">
            <a:latin typeface="+mn-lt"/>
          </a:endParaRPr>
        </a:p>
      </dgm:t>
    </dgm:pt>
    <dgm:pt modelId="{780B785A-4F16-453C-9A4E-F8F1A7B6AF5F}" type="parTrans" cxnId="{BE44B283-B4C6-4634-84BC-A76FAAC18C2C}">
      <dgm:prSet/>
      <dgm:spPr/>
      <dgm:t>
        <a:bodyPr/>
        <a:lstStyle/>
        <a:p>
          <a:endParaRPr lang="tr-TR"/>
        </a:p>
      </dgm:t>
    </dgm:pt>
    <dgm:pt modelId="{5C8E61A0-E683-4847-BDF3-B03AE8845295}" type="sibTrans" cxnId="{BE44B283-B4C6-4634-84BC-A76FAAC18C2C}">
      <dgm:prSet/>
      <dgm:spPr/>
      <dgm:t>
        <a:bodyPr/>
        <a:lstStyle/>
        <a:p>
          <a:endParaRPr lang="tr-TR"/>
        </a:p>
      </dgm:t>
    </dgm:pt>
    <dgm:pt modelId="{BDC2829C-0B53-4795-A10E-75A753493220}">
      <dgm:prSet phldrT="[Metin]" custT="1"/>
      <dgm:spPr/>
      <dgm:t>
        <a:bodyPr/>
        <a:lstStyle/>
        <a:p>
          <a:r>
            <a:rPr lang="tr-TR" sz="1800" b="1" dirty="0" smtClean="0">
              <a:solidFill>
                <a:srgbClr val="002060"/>
              </a:solidFill>
            </a:rPr>
            <a:t>Ünye Limanı</a:t>
          </a:r>
          <a:endParaRPr lang="tr-TR" sz="1800" dirty="0" smtClean="0"/>
        </a:p>
        <a:p>
          <a:r>
            <a:rPr lang="tr-TR" sz="1600" dirty="0" smtClean="0">
              <a:latin typeface="+mn-lt"/>
            </a:rPr>
            <a:t>* </a:t>
          </a:r>
          <a:r>
            <a:rPr lang="tr-TR" sz="1600" dirty="0" smtClean="0">
              <a:solidFill>
                <a:prstClr val="black"/>
              </a:solidFill>
              <a:latin typeface="+mn-lt"/>
              <a:cs typeface="Arial" panose="020B0604020202020204" pitchFamily="34" charset="0"/>
            </a:rPr>
            <a:t>Konteyner ve Ro-Ro taşımacılığı</a:t>
          </a:r>
          <a:r>
            <a:rPr lang="tr-TR" sz="1600" b="1" dirty="0" smtClean="0">
              <a:solidFill>
                <a:prstClr val="black"/>
              </a:solidFill>
              <a:latin typeface="+mn-lt"/>
              <a:cs typeface="Arial" panose="020B0604020202020204" pitchFamily="34" charset="0"/>
            </a:rPr>
            <a:t>.</a:t>
          </a:r>
          <a:endParaRPr lang="tr-TR" sz="1600" dirty="0" smtClean="0">
            <a:solidFill>
              <a:prstClr val="black"/>
            </a:solidFill>
            <a:effectLst>
              <a:outerShdw blurRad="38100" dist="38100" dir="2700000" algn="tl">
                <a:srgbClr val="000000">
                  <a:alpha val="43137"/>
                </a:srgbClr>
              </a:outerShdw>
            </a:effectLst>
            <a:latin typeface="+mn-lt"/>
            <a:cs typeface="Arial" panose="020B0604020202020204" pitchFamily="34" charset="0"/>
          </a:endParaRPr>
        </a:p>
        <a:p>
          <a:r>
            <a:rPr lang="tr-TR" sz="1600" dirty="0" smtClean="0">
              <a:solidFill>
                <a:prstClr val="black"/>
              </a:solidFill>
              <a:latin typeface="+mn-lt"/>
              <a:cs typeface="Arial" panose="020B0604020202020204" pitchFamily="34" charset="0"/>
            </a:rPr>
            <a:t>* Kurvaziyer turizmi</a:t>
          </a:r>
          <a:endParaRPr lang="tr-TR" sz="1600" dirty="0">
            <a:latin typeface="+mn-lt"/>
          </a:endParaRPr>
        </a:p>
      </dgm:t>
    </dgm:pt>
    <dgm:pt modelId="{24BD580C-CC99-4B10-836F-E339684A0FBC}" type="parTrans" cxnId="{D8967AAC-9A3A-4410-BE28-0B05C613E442}">
      <dgm:prSet/>
      <dgm:spPr/>
      <dgm:t>
        <a:bodyPr/>
        <a:lstStyle/>
        <a:p>
          <a:endParaRPr lang="tr-TR"/>
        </a:p>
      </dgm:t>
    </dgm:pt>
    <dgm:pt modelId="{F3CB3F29-869B-4D80-829E-704E7B1FA42B}" type="sibTrans" cxnId="{D8967AAC-9A3A-4410-BE28-0B05C613E442}">
      <dgm:prSet/>
      <dgm:spPr/>
      <dgm:t>
        <a:bodyPr/>
        <a:lstStyle/>
        <a:p>
          <a:endParaRPr lang="tr-TR"/>
        </a:p>
      </dgm:t>
    </dgm:pt>
    <dgm:pt modelId="{FAB5473D-6661-40E9-B68D-43AEC36718EB}">
      <dgm:prSet phldrT="[Metin]" custT="1"/>
      <dgm:spPr/>
      <dgm:t>
        <a:bodyPr/>
        <a:lstStyle/>
        <a:p>
          <a:r>
            <a:rPr lang="tr-TR" sz="1800" b="1" dirty="0" smtClean="0">
              <a:solidFill>
                <a:srgbClr val="002060"/>
              </a:solidFill>
            </a:rPr>
            <a:t>Karayolu Çalışmaları</a:t>
          </a:r>
        </a:p>
        <a:p>
          <a:r>
            <a:rPr lang="tr-TR" sz="1600" dirty="0" smtClean="0">
              <a:solidFill>
                <a:schemeClr val="tx1"/>
              </a:solidFill>
            </a:rPr>
            <a:t>* Karadeniz Sahil Yolu</a:t>
          </a:r>
        </a:p>
        <a:p>
          <a:r>
            <a:rPr lang="tr-TR" sz="1600" dirty="0" smtClean="0">
              <a:solidFill>
                <a:schemeClr val="tx1"/>
              </a:solidFill>
            </a:rPr>
            <a:t>* Karadeniz-Akdeniz Yolu</a:t>
          </a:r>
        </a:p>
        <a:p>
          <a:r>
            <a:rPr lang="tr-TR" sz="1600" dirty="0" smtClean="0">
              <a:solidFill>
                <a:schemeClr val="tx1"/>
              </a:solidFill>
            </a:rPr>
            <a:t>* Ünye-Niksar Yolu</a:t>
          </a:r>
          <a:endParaRPr lang="tr-TR" sz="1600" dirty="0">
            <a:solidFill>
              <a:schemeClr val="tx1"/>
            </a:solidFill>
          </a:endParaRPr>
        </a:p>
      </dgm:t>
    </dgm:pt>
    <dgm:pt modelId="{97807AC9-4F6C-47F2-B77B-9B05C3BC8B56}" type="parTrans" cxnId="{BCD2D49C-4262-4919-872A-F23310B214D2}">
      <dgm:prSet/>
      <dgm:spPr/>
      <dgm:t>
        <a:bodyPr/>
        <a:lstStyle/>
        <a:p>
          <a:endParaRPr lang="tr-TR"/>
        </a:p>
      </dgm:t>
    </dgm:pt>
    <dgm:pt modelId="{6C808E29-280A-43CB-A7CA-BE2D343FE8DB}" type="sibTrans" cxnId="{BCD2D49C-4262-4919-872A-F23310B214D2}">
      <dgm:prSet/>
      <dgm:spPr/>
      <dgm:t>
        <a:bodyPr/>
        <a:lstStyle/>
        <a:p>
          <a:endParaRPr lang="tr-TR"/>
        </a:p>
      </dgm:t>
    </dgm:pt>
    <dgm:pt modelId="{BCECF520-8F9B-4973-9569-4874F0D4B72E}" type="pres">
      <dgm:prSet presAssocID="{58706FFA-20E8-4D9C-A1E9-8D758E0278F8}" presName="Name0" presStyleCnt="0">
        <dgm:presLayoutVars>
          <dgm:dir/>
          <dgm:resizeHandles val="exact"/>
        </dgm:presLayoutVars>
      </dgm:prSet>
      <dgm:spPr/>
      <dgm:t>
        <a:bodyPr/>
        <a:lstStyle/>
        <a:p>
          <a:endParaRPr lang="tr-TR"/>
        </a:p>
      </dgm:t>
    </dgm:pt>
    <dgm:pt modelId="{0A99E717-BA9D-4D02-BCE9-5612938E136B}" type="pres">
      <dgm:prSet presAssocID="{C11096FD-885F-4EEE-B29F-4000B51B0435}" presName="compNode" presStyleCnt="0"/>
      <dgm:spPr/>
    </dgm:pt>
    <dgm:pt modelId="{C2ACCE7B-46A0-4EDC-BEEE-012AE55FE08B}" type="pres">
      <dgm:prSet presAssocID="{C11096FD-885F-4EEE-B29F-4000B51B0435}" presName="pictRect" presStyleLbl="node1" presStyleIdx="0" presStyleCnt="3"/>
      <dgm:spPr>
        <a:blipFill rotWithShape="1">
          <a:blip xmlns:r="http://schemas.openxmlformats.org/officeDocument/2006/relationships" r:embed="rId1"/>
          <a:stretch>
            <a:fillRect/>
          </a:stretch>
        </a:blipFill>
      </dgm:spPr>
    </dgm:pt>
    <dgm:pt modelId="{AABB1B57-FE20-4AF6-A8BE-D19710B73580}" type="pres">
      <dgm:prSet presAssocID="{C11096FD-885F-4EEE-B29F-4000B51B0435}" presName="textRect" presStyleLbl="revTx" presStyleIdx="0" presStyleCnt="3">
        <dgm:presLayoutVars>
          <dgm:bulletEnabled val="1"/>
        </dgm:presLayoutVars>
      </dgm:prSet>
      <dgm:spPr/>
      <dgm:t>
        <a:bodyPr/>
        <a:lstStyle/>
        <a:p>
          <a:endParaRPr lang="tr-TR"/>
        </a:p>
      </dgm:t>
    </dgm:pt>
    <dgm:pt modelId="{DCE2361A-2BCB-4453-9C14-4708CD3EEBFC}" type="pres">
      <dgm:prSet presAssocID="{5C8E61A0-E683-4847-BDF3-B03AE8845295}" presName="sibTrans" presStyleLbl="sibTrans2D1" presStyleIdx="0" presStyleCnt="0"/>
      <dgm:spPr/>
      <dgm:t>
        <a:bodyPr/>
        <a:lstStyle/>
        <a:p>
          <a:endParaRPr lang="tr-TR"/>
        </a:p>
      </dgm:t>
    </dgm:pt>
    <dgm:pt modelId="{B60713E9-660B-466F-BC78-CE34BF85902F}" type="pres">
      <dgm:prSet presAssocID="{BDC2829C-0B53-4795-A10E-75A753493220}" presName="compNode" presStyleCnt="0"/>
      <dgm:spPr/>
    </dgm:pt>
    <dgm:pt modelId="{A36688F4-0D6F-431B-997F-3C4A0AB761D2}" type="pres">
      <dgm:prSet presAssocID="{BDC2829C-0B53-4795-A10E-75A753493220}" presName="pictRect" presStyleLbl="node1" presStyleIdx="1" presStyleCnt="3"/>
      <dgm:spPr>
        <a:blipFill rotWithShape="1">
          <a:blip xmlns:r="http://schemas.openxmlformats.org/officeDocument/2006/relationships" r:embed="rId2"/>
          <a:stretch>
            <a:fillRect/>
          </a:stretch>
        </a:blipFill>
      </dgm:spPr>
    </dgm:pt>
    <dgm:pt modelId="{534CE978-3028-48D1-AC15-FA46A0F9424F}" type="pres">
      <dgm:prSet presAssocID="{BDC2829C-0B53-4795-A10E-75A753493220}" presName="textRect" presStyleLbl="revTx" presStyleIdx="1" presStyleCnt="3">
        <dgm:presLayoutVars>
          <dgm:bulletEnabled val="1"/>
        </dgm:presLayoutVars>
      </dgm:prSet>
      <dgm:spPr/>
      <dgm:t>
        <a:bodyPr/>
        <a:lstStyle/>
        <a:p>
          <a:endParaRPr lang="tr-TR"/>
        </a:p>
      </dgm:t>
    </dgm:pt>
    <dgm:pt modelId="{B7FD15A4-736D-480B-A9E2-F40E761BAD09}" type="pres">
      <dgm:prSet presAssocID="{F3CB3F29-869B-4D80-829E-704E7B1FA42B}" presName="sibTrans" presStyleLbl="sibTrans2D1" presStyleIdx="0" presStyleCnt="0"/>
      <dgm:spPr/>
      <dgm:t>
        <a:bodyPr/>
        <a:lstStyle/>
        <a:p>
          <a:endParaRPr lang="tr-TR"/>
        </a:p>
      </dgm:t>
    </dgm:pt>
    <dgm:pt modelId="{2512B867-D6D4-4A41-A0C0-2D23657040BB}" type="pres">
      <dgm:prSet presAssocID="{FAB5473D-6661-40E9-B68D-43AEC36718EB}" presName="compNode" presStyleCnt="0"/>
      <dgm:spPr/>
    </dgm:pt>
    <dgm:pt modelId="{6FD692EE-6E91-498D-BB9E-4FE8E5349C67}" type="pres">
      <dgm:prSet presAssocID="{FAB5473D-6661-40E9-B68D-43AEC36718EB}" presName="pictRect" presStyleLbl="node1" presStyleIdx="2" presStyleCnt="3"/>
      <dgm:spPr>
        <a:blipFill rotWithShape="1">
          <a:blip xmlns:r="http://schemas.openxmlformats.org/officeDocument/2006/relationships" r:embed="rId3"/>
          <a:stretch>
            <a:fillRect/>
          </a:stretch>
        </a:blipFill>
      </dgm:spPr>
    </dgm:pt>
    <dgm:pt modelId="{22C33735-A801-4F6C-9719-520E86B26C4B}" type="pres">
      <dgm:prSet presAssocID="{FAB5473D-6661-40E9-B68D-43AEC36718EB}" presName="textRect" presStyleLbl="revTx" presStyleIdx="2" presStyleCnt="3">
        <dgm:presLayoutVars>
          <dgm:bulletEnabled val="1"/>
        </dgm:presLayoutVars>
      </dgm:prSet>
      <dgm:spPr/>
      <dgm:t>
        <a:bodyPr/>
        <a:lstStyle/>
        <a:p>
          <a:endParaRPr lang="tr-TR"/>
        </a:p>
      </dgm:t>
    </dgm:pt>
  </dgm:ptLst>
  <dgm:cxnLst>
    <dgm:cxn modelId="{688E010A-51DB-4337-BBC3-F9FD7B8C51D6}" type="presOf" srcId="{FAB5473D-6661-40E9-B68D-43AEC36718EB}" destId="{22C33735-A801-4F6C-9719-520E86B26C4B}" srcOrd="0" destOrd="0" presId="urn:microsoft.com/office/officeart/2005/8/layout/pList1"/>
    <dgm:cxn modelId="{79FE0384-19D5-4E96-BCD6-1CDE3E36FFB1}" type="presOf" srcId="{5C8E61A0-E683-4847-BDF3-B03AE8845295}" destId="{DCE2361A-2BCB-4453-9C14-4708CD3EEBFC}" srcOrd="0" destOrd="0" presId="urn:microsoft.com/office/officeart/2005/8/layout/pList1"/>
    <dgm:cxn modelId="{D8967AAC-9A3A-4410-BE28-0B05C613E442}" srcId="{58706FFA-20E8-4D9C-A1E9-8D758E0278F8}" destId="{BDC2829C-0B53-4795-A10E-75A753493220}" srcOrd="1" destOrd="0" parTransId="{24BD580C-CC99-4B10-836F-E339684A0FBC}" sibTransId="{F3CB3F29-869B-4D80-829E-704E7B1FA42B}"/>
    <dgm:cxn modelId="{BCD2D49C-4262-4919-872A-F23310B214D2}" srcId="{58706FFA-20E8-4D9C-A1E9-8D758E0278F8}" destId="{FAB5473D-6661-40E9-B68D-43AEC36718EB}" srcOrd="2" destOrd="0" parTransId="{97807AC9-4F6C-47F2-B77B-9B05C3BC8B56}" sibTransId="{6C808E29-280A-43CB-A7CA-BE2D343FE8DB}"/>
    <dgm:cxn modelId="{120742DC-F829-49A9-A941-4AB42E9C0C57}" type="presOf" srcId="{F3CB3F29-869B-4D80-829E-704E7B1FA42B}" destId="{B7FD15A4-736D-480B-A9E2-F40E761BAD09}" srcOrd="0" destOrd="0" presId="urn:microsoft.com/office/officeart/2005/8/layout/pList1"/>
    <dgm:cxn modelId="{63455BCC-D9EC-4244-8960-5EB486033B0D}" type="presOf" srcId="{BDC2829C-0B53-4795-A10E-75A753493220}" destId="{534CE978-3028-48D1-AC15-FA46A0F9424F}" srcOrd="0" destOrd="0" presId="urn:microsoft.com/office/officeart/2005/8/layout/pList1"/>
    <dgm:cxn modelId="{0FC6DA32-4B02-4C81-A978-4432C651F8AF}" type="presOf" srcId="{58706FFA-20E8-4D9C-A1E9-8D758E0278F8}" destId="{BCECF520-8F9B-4973-9569-4874F0D4B72E}" srcOrd="0" destOrd="0" presId="urn:microsoft.com/office/officeart/2005/8/layout/pList1"/>
    <dgm:cxn modelId="{BE44B283-B4C6-4634-84BC-A76FAAC18C2C}" srcId="{58706FFA-20E8-4D9C-A1E9-8D758E0278F8}" destId="{C11096FD-885F-4EEE-B29F-4000B51B0435}" srcOrd="0" destOrd="0" parTransId="{780B785A-4F16-453C-9A4E-F8F1A7B6AF5F}" sibTransId="{5C8E61A0-E683-4847-BDF3-B03AE8845295}"/>
    <dgm:cxn modelId="{77735DCC-5E0F-44C6-9567-394D3A58BFED}" type="presOf" srcId="{C11096FD-885F-4EEE-B29F-4000B51B0435}" destId="{AABB1B57-FE20-4AF6-A8BE-D19710B73580}" srcOrd="0" destOrd="0" presId="urn:microsoft.com/office/officeart/2005/8/layout/pList1"/>
    <dgm:cxn modelId="{D8DD75B6-4949-437C-8320-97DA4E3F96EC}" type="presParOf" srcId="{BCECF520-8F9B-4973-9569-4874F0D4B72E}" destId="{0A99E717-BA9D-4D02-BCE9-5612938E136B}" srcOrd="0" destOrd="0" presId="urn:microsoft.com/office/officeart/2005/8/layout/pList1"/>
    <dgm:cxn modelId="{18026B59-EA4F-4824-B1B6-94E0E45E90D9}" type="presParOf" srcId="{0A99E717-BA9D-4D02-BCE9-5612938E136B}" destId="{C2ACCE7B-46A0-4EDC-BEEE-012AE55FE08B}" srcOrd="0" destOrd="0" presId="urn:microsoft.com/office/officeart/2005/8/layout/pList1"/>
    <dgm:cxn modelId="{8079AACE-07BB-4A1A-9179-573BF27F53BD}" type="presParOf" srcId="{0A99E717-BA9D-4D02-BCE9-5612938E136B}" destId="{AABB1B57-FE20-4AF6-A8BE-D19710B73580}" srcOrd="1" destOrd="0" presId="urn:microsoft.com/office/officeart/2005/8/layout/pList1"/>
    <dgm:cxn modelId="{D21FC917-AAAA-4FAC-A9A3-6774903398F6}" type="presParOf" srcId="{BCECF520-8F9B-4973-9569-4874F0D4B72E}" destId="{DCE2361A-2BCB-4453-9C14-4708CD3EEBFC}" srcOrd="1" destOrd="0" presId="urn:microsoft.com/office/officeart/2005/8/layout/pList1"/>
    <dgm:cxn modelId="{BC303B75-00AA-4E62-914A-325DBD071032}" type="presParOf" srcId="{BCECF520-8F9B-4973-9569-4874F0D4B72E}" destId="{B60713E9-660B-466F-BC78-CE34BF85902F}" srcOrd="2" destOrd="0" presId="urn:microsoft.com/office/officeart/2005/8/layout/pList1"/>
    <dgm:cxn modelId="{5B82D9BA-92A6-4B67-9B41-55B33E726086}" type="presParOf" srcId="{B60713E9-660B-466F-BC78-CE34BF85902F}" destId="{A36688F4-0D6F-431B-997F-3C4A0AB761D2}" srcOrd="0" destOrd="0" presId="urn:microsoft.com/office/officeart/2005/8/layout/pList1"/>
    <dgm:cxn modelId="{40C5AC96-4297-49B5-9F53-57871E9E63AE}" type="presParOf" srcId="{B60713E9-660B-466F-BC78-CE34BF85902F}" destId="{534CE978-3028-48D1-AC15-FA46A0F9424F}" srcOrd="1" destOrd="0" presId="urn:microsoft.com/office/officeart/2005/8/layout/pList1"/>
    <dgm:cxn modelId="{3DDF16F2-BA7F-49A9-A742-D7B79E64AF2B}" type="presParOf" srcId="{BCECF520-8F9B-4973-9569-4874F0D4B72E}" destId="{B7FD15A4-736D-480B-A9E2-F40E761BAD09}" srcOrd="3" destOrd="0" presId="urn:microsoft.com/office/officeart/2005/8/layout/pList1"/>
    <dgm:cxn modelId="{4DCC50AB-C587-4A9F-BAC5-81B534C92485}" type="presParOf" srcId="{BCECF520-8F9B-4973-9569-4874F0D4B72E}" destId="{2512B867-D6D4-4A41-A0C0-2D23657040BB}" srcOrd="4" destOrd="0" presId="urn:microsoft.com/office/officeart/2005/8/layout/pList1"/>
    <dgm:cxn modelId="{1764F2C2-0305-4094-A459-71D7732BAF6E}" type="presParOf" srcId="{2512B867-D6D4-4A41-A0C0-2D23657040BB}" destId="{6FD692EE-6E91-498D-BB9E-4FE8E5349C67}" srcOrd="0" destOrd="0" presId="urn:microsoft.com/office/officeart/2005/8/layout/pList1"/>
    <dgm:cxn modelId="{36D81E2D-8F2F-4471-BE54-25B40DAAD1DE}" type="presParOf" srcId="{2512B867-D6D4-4A41-A0C0-2D23657040BB}" destId="{22C33735-A801-4F6C-9719-520E86B26C4B}"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0084AB-333F-418E-B6C9-843D3890AD67}"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18A1C333-FF2B-4AA5-B80A-5515DDACC5CD}">
      <dgm:prSet phldrT="[Metin]"/>
      <dgm:spPr/>
      <dgm:t>
        <a:bodyPr/>
        <a:lstStyle/>
        <a:p>
          <a:r>
            <a:rPr lang="tr-TR" dirty="0" smtClean="0"/>
            <a:t>Fındık Mamulleri</a:t>
          </a:r>
          <a:endParaRPr lang="tr-TR" dirty="0"/>
        </a:p>
      </dgm:t>
    </dgm:pt>
    <dgm:pt modelId="{BAD595EB-A242-41F3-A076-947ADCFF0235}" type="parTrans" cxnId="{9216C6F1-23D0-48A3-9B98-6B5E94B5CBEB}">
      <dgm:prSet/>
      <dgm:spPr/>
      <dgm:t>
        <a:bodyPr/>
        <a:lstStyle/>
        <a:p>
          <a:endParaRPr lang="tr-TR"/>
        </a:p>
      </dgm:t>
    </dgm:pt>
    <dgm:pt modelId="{95C7EF25-1D69-4912-BD7F-4ABB59129E10}" type="sibTrans" cxnId="{9216C6F1-23D0-48A3-9B98-6B5E94B5CBEB}">
      <dgm:prSet/>
      <dgm:spPr/>
      <dgm:t>
        <a:bodyPr/>
        <a:lstStyle/>
        <a:p>
          <a:endParaRPr lang="tr-TR"/>
        </a:p>
      </dgm:t>
    </dgm:pt>
    <dgm:pt modelId="{57A693E9-FD52-4701-9714-6B84CBB833AA}">
      <dgm:prSet phldrT="[Metin]"/>
      <dgm:spPr/>
      <dgm:t>
        <a:bodyPr/>
        <a:lstStyle/>
        <a:p>
          <a:r>
            <a:rPr lang="tr-TR" dirty="0" smtClean="0"/>
            <a:t>Bentonit</a:t>
          </a:r>
          <a:endParaRPr lang="tr-TR" dirty="0"/>
        </a:p>
      </dgm:t>
    </dgm:pt>
    <dgm:pt modelId="{701AED55-9030-4EDA-A117-D921D95E3218}" type="parTrans" cxnId="{CF84A25C-0013-4677-95B1-3220BA422B21}">
      <dgm:prSet/>
      <dgm:spPr/>
      <dgm:t>
        <a:bodyPr/>
        <a:lstStyle/>
        <a:p>
          <a:endParaRPr lang="tr-TR"/>
        </a:p>
      </dgm:t>
    </dgm:pt>
    <dgm:pt modelId="{3C77D188-27CB-4A24-BFCD-5117C30E2037}" type="sibTrans" cxnId="{CF84A25C-0013-4677-95B1-3220BA422B21}">
      <dgm:prSet/>
      <dgm:spPr/>
      <dgm:t>
        <a:bodyPr/>
        <a:lstStyle/>
        <a:p>
          <a:endParaRPr lang="tr-TR"/>
        </a:p>
      </dgm:t>
    </dgm:pt>
    <dgm:pt modelId="{1AE0D52A-705E-4814-AD3F-262C07F7584F}">
      <dgm:prSet phldrT="[Metin]"/>
      <dgm:spPr/>
      <dgm:t>
        <a:bodyPr/>
        <a:lstStyle/>
        <a:p>
          <a:r>
            <a:rPr lang="tr-TR" dirty="0" smtClean="0"/>
            <a:t>Giyim Eşyaları İmalatı</a:t>
          </a:r>
          <a:endParaRPr lang="tr-TR" dirty="0"/>
        </a:p>
      </dgm:t>
    </dgm:pt>
    <dgm:pt modelId="{B9D3A1A0-1A98-40D1-BCC7-F1C8FD3D5593}" type="parTrans" cxnId="{790404A4-F3A1-4717-A0C7-FE5972473F1D}">
      <dgm:prSet/>
      <dgm:spPr/>
      <dgm:t>
        <a:bodyPr/>
        <a:lstStyle/>
        <a:p>
          <a:endParaRPr lang="tr-TR"/>
        </a:p>
      </dgm:t>
    </dgm:pt>
    <dgm:pt modelId="{A08340A2-5662-4F51-B30C-142CDE8CD0FE}" type="sibTrans" cxnId="{790404A4-F3A1-4717-A0C7-FE5972473F1D}">
      <dgm:prSet/>
      <dgm:spPr/>
      <dgm:t>
        <a:bodyPr/>
        <a:lstStyle/>
        <a:p>
          <a:endParaRPr lang="tr-TR"/>
        </a:p>
      </dgm:t>
    </dgm:pt>
    <dgm:pt modelId="{E44B85D3-5192-4BCF-9DCE-B5F51F2F8107}">
      <dgm:prSet phldrT="[Metin]"/>
      <dgm:spPr/>
      <dgm:t>
        <a:bodyPr/>
        <a:lstStyle/>
        <a:p>
          <a:r>
            <a:rPr lang="tr-TR" dirty="0" smtClean="0"/>
            <a:t>Rüzgar Enerjisi</a:t>
          </a:r>
          <a:endParaRPr lang="tr-TR" dirty="0"/>
        </a:p>
      </dgm:t>
    </dgm:pt>
    <dgm:pt modelId="{A890C424-BA9A-4C7D-A1CE-B8F85F733E1F}" type="parTrans" cxnId="{3E7708C5-B125-46B2-B34F-9BC282CFC2A1}">
      <dgm:prSet/>
      <dgm:spPr/>
      <dgm:t>
        <a:bodyPr/>
        <a:lstStyle/>
        <a:p>
          <a:endParaRPr lang="tr-TR"/>
        </a:p>
      </dgm:t>
    </dgm:pt>
    <dgm:pt modelId="{5140D404-70B8-421C-A3F1-6F2FBC5D8F08}" type="sibTrans" cxnId="{3E7708C5-B125-46B2-B34F-9BC282CFC2A1}">
      <dgm:prSet/>
      <dgm:spPr/>
      <dgm:t>
        <a:bodyPr/>
        <a:lstStyle/>
        <a:p>
          <a:endParaRPr lang="tr-TR"/>
        </a:p>
      </dgm:t>
    </dgm:pt>
    <dgm:pt modelId="{B0A0D3C0-E555-4750-9C06-885C72242681}" type="pres">
      <dgm:prSet presAssocID="{250084AB-333F-418E-B6C9-843D3890AD67}" presName="Name0" presStyleCnt="0">
        <dgm:presLayoutVars>
          <dgm:chMax/>
          <dgm:chPref/>
          <dgm:dir/>
        </dgm:presLayoutVars>
      </dgm:prSet>
      <dgm:spPr/>
    </dgm:pt>
    <dgm:pt modelId="{52A8DA2E-77B8-45D6-A95C-58D61233696A}" type="pres">
      <dgm:prSet presAssocID="{18A1C333-FF2B-4AA5-B80A-5515DDACC5CD}" presName="composite" presStyleCnt="0">
        <dgm:presLayoutVars>
          <dgm:chMax val="1"/>
          <dgm:chPref val="1"/>
        </dgm:presLayoutVars>
      </dgm:prSet>
      <dgm:spPr/>
    </dgm:pt>
    <dgm:pt modelId="{D38EC5C7-72B6-40F0-9995-11FA861E6215}" type="pres">
      <dgm:prSet presAssocID="{18A1C333-FF2B-4AA5-B80A-5515DDACC5CD}" presName="Accent" presStyleLbl="trAlignAcc1" presStyleIdx="0" presStyleCnt="4" custScaleY="146158">
        <dgm:presLayoutVars>
          <dgm:chMax val="0"/>
          <dgm:chPref val="0"/>
        </dgm:presLayoutVars>
      </dgm:prSet>
      <dgm:spPr/>
    </dgm:pt>
    <dgm:pt modelId="{D1DD2EEB-A371-4620-A2EB-73A752AF3356}" type="pres">
      <dgm:prSet presAssocID="{18A1C333-FF2B-4AA5-B80A-5515DDACC5CD}" presName="Image" presStyleLbl="alignImgPlace1" presStyleIdx="0" presStyleCnt="4">
        <dgm:presLayoutVars>
          <dgm:chMax val="0"/>
          <dgm:chPref val="0"/>
        </dgm:presLayoutVars>
      </dgm:prSet>
      <dgm:spPr>
        <a:blipFill>
          <a:blip xmlns:r="http://schemas.openxmlformats.org/officeDocument/2006/relationships" r:embed="rId1"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4000" r="-4000"/>
          </a:stretch>
        </a:blipFill>
      </dgm:spPr>
    </dgm:pt>
    <dgm:pt modelId="{3969EA45-C905-4AC0-A8AF-2BA0DDE8DBE4}" type="pres">
      <dgm:prSet presAssocID="{18A1C333-FF2B-4AA5-B80A-5515DDACC5CD}" presName="ChildComposite" presStyleCnt="0"/>
      <dgm:spPr/>
    </dgm:pt>
    <dgm:pt modelId="{D6121F5F-5E47-4614-8F92-8CF69C0CBE4F}" type="pres">
      <dgm:prSet presAssocID="{18A1C333-FF2B-4AA5-B80A-5515DDACC5CD}" presName="Child" presStyleLbl="node1" presStyleIdx="0" presStyleCnt="0">
        <dgm:presLayoutVars>
          <dgm:chMax val="0"/>
          <dgm:chPref val="0"/>
          <dgm:bulletEnabled val="1"/>
        </dgm:presLayoutVars>
      </dgm:prSet>
      <dgm:spPr/>
    </dgm:pt>
    <dgm:pt modelId="{28C3B5FE-892E-45C4-ACE9-602A9E7A3360}" type="pres">
      <dgm:prSet presAssocID="{18A1C333-FF2B-4AA5-B80A-5515DDACC5CD}" presName="Parent" presStyleLbl="revTx" presStyleIdx="0" presStyleCnt="4">
        <dgm:presLayoutVars>
          <dgm:chMax val="1"/>
          <dgm:chPref val="0"/>
          <dgm:bulletEnabled val="1"/>
        </dgm:presLayoutVars>
      </dgm:prSet>
      <dgm:spPr/>
      <dgm:t>
        <a:bodyPr/>
        <a:lstStyle/>
        <a:p>
          <a:endParaRPr lang="tr-TR"/>
        </a:p>
      </dgm:t>
    </dgm:pt>
    <dgm:pt modelId="{1DD75A9D-0A7A-4670-8551-30A427F3D16B}" type="pres">
      <dgm:prSet presAssocID="{95C7EF25-1D69-4912-BD7F-4ABB59129E10}" presName="sibTrans" presStyleCnt="0"/>
      <dgm:spPr/>
    </dgm:pt>
    <dgm:pt modelId="{2E173186-A461-4E47-85EE-C6CB93945A4C}" type="pres">
      <dgm:prSet presAssocID="{57A693E9-FD52-4701-9714-6B84CBB833AA}" presName="composite" presStyleCnt="0">
        <dgm:presLayoutVars>
          <dgm:chMax val="1"/>
          <dgm:chPref val="1"/>
        </dgm:presLayoutVars>
      </dgm:prSet>
      <dgm:spPr/>
    </dgm:pt>
    <dgm:pt modelId="{7A01F876-6FD5-4965-983B-6E6FCC265B8D}" type="pres">
      <dgm:prSet presAssocID="{57A693E9-FD52-4701-9714-6B84CBB833AA}" presName="Accent" presStyleLbl="trAlignAcc1" presStyleIdx="1" presStyleCnt="4" custScaleY="144863">
        <dgm:presLayoutVars>
          <dgm:chMax val="0"/>
          <dgm:chPref val="0"/>
        </dgm:presLayoutVars>
      </dgm:prSet>
      <dgm:spPr/>
    </dgm:pt>
    <dgm:pt modelId="{4BC99A08-51A8-409D-B9BD-78694F70DE31}" type="pres">
      <dgm:prSet presAssocID="{57A693E9-FD52-4701-9714-6B84CBB833AA}" presName="Image" presStyleLbl="alignImgPlace1" presStyleIdx="1" presStyleCnt="4">
        <dgm:presLayoutVars>
          <dgm:chMax val="0"/>
          <dgm:chPref val="0"/>
        </dgm:presLayoutVars>
      </dgm:prSet>
      <dgm:spPr>
        <a:blipFill>
          <a:blip xmlns:r="http://schemas.openxmlformats.org/officeDocument/2006/relationships" r:embed="rId2"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t="-9000" b="-9000"/>
          </a:stretch>
        </a:blipFill>
      </dgm:spPr>
    </dgm:pt>
    <dgm:pt modelId="{48A4E727-DD46-4768-A826-1D4723B02DCA}" type="pres">
      <dgm:prSet presAssocID="{57A693E9-FD52-4701-9714-6B84CBB833AA}" presName="ChildComposite" presStyleCnt="0"/>
      <dgm:spPr/>
    </dgm:pt>
    <dgm:pt modelId="{C1762ABF-4742-4D09-8ABA-568FD4E4DD90}" type="pres">
      <dgm:prSet presAssocID="{57A693E9-FD52-4701-9714-6B84CBB833AA}" presName="Child" presStyleLbl="node1" presStyleIdx="0" presStyleCnt="0">
        <dgm:presLayoutVars>
          <dgm:chMax val="0"/>
          <dgm:chPref val="0"/>
          <dgm:bulletEnabled val="1"/>
        </dgm:presLayoutVars>
      </dgm:prSet>
      <dgm:spPr/>
    </dgm:pt>
    <dgm:pt modelId="{5A9BF0D9-FFA3-4C05-8793-35BD42323798}" type="pres">
      <dgm:prSet presAssocID="{57A693E9-FD52-4701-9714-6B84CBB833AA}" presName="Parent" presStyleLbl="revTx" presStyleIdx="1" presStyleCnt="4">
        <dgm:presLayoutVars>
          <dgm:chMax val="1"/>
          <dgm:chPref val="0"/>
          <dgm:bulletEnabled val="1"/>
        </dgm:presLayoutVars>
      </dgm:prSet>
      <dgm:spPr/>
      <dgm:t>
        <a:bodyPr/>
        <a:lstStyle/>
        <a:p>
          <a:endParaRPr lang="tr-TR"/>
        </a:p>
      </dgm:t>
    </dgm:pt>
    <dgm:pt modelId="{F91EB95C-78A6-47D8-8E1F-4AF8750F54DC}" type="pres">
      <dgm:prSet presAssocID="{3C77D188-27CB-4A24-BFCD-5117C30E2037}" presName="sibTrans" presStyleCnt="0"/>
      <dgm:spPr/>
    </dgm:pt>
    <dgm:pt modelId="{C4D7EE18-C453-4F25-BDA1-DD29D1046594}" type="pres">
      <dgm:prSet presAssocID="{1AE0D52A-705E-4814-AD3F-262C07F7584F}" presName="composite" presStyleCnt="0">
        <dgm:presLayoutVars>
          <dgm:chMax val="1"/>
          <dgm:chPref val="1"/>
        </dgm:presLayoutVars>
      </dgm:prSet>
      <dgm:spPr/>
    </dgm:pt>
    <dgm:pt modelId="{6FC0D461-964E-47EC-8562-3B8031D6F2FD}" type="pres">
      <dgm:prSet presAssocID="{1AE0D52A-705E-4814-AD3F-262C07F7584F}" presName="Accent" presStyleLbl="trAlignAcc1" presStyleIdx="2" presStyleCnt="4" custScaleY="143568">
        <dgm:presLayoutVars>
          <dgm:chMax val="0"/>
          <dgm:chPref val="0"/>
        </dgm:presLayoutVars>
      </dgm:prSet>
      <dgm:spPr/>
    </dgm:pt>
    <dgm:pt modelId="{ECD315E8-DA2E-4A67-9427-82F0B7A1AAF3}" type="pres">
      <dgm:prSet presAssocID="{1AE0D52A-705E-4814-AD3F-262C07F7584F}" presName="Image" presStyleLbl="alignImgPlace1" presStyleIdx="2" presStyleCnt="4">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pt>
    <dgm:pt modelId="{3468FBA0-8F6E-4DA3-8AC2-C0093917EB55}" type="pres">
      <dgm:prSet presAssocID="{1AE0D52A-705E-4814-AD3F-262C07F7584F}" presName="ChildComposite" presStyleCnt="0"/>
      <dgm:spPr/>
    </dgm:pt>
    <dgm:pt modelId="{280E8D19-55DB-4868-83F2-0EBED072346E}" type="pres">
      <dgm:prSet presAssocID="{1AE0D52A-705E-4814-AD3F-262C07F7584F}" presName="Child" presStyleLbl="node1" presStyleIdx="0" presStyleCnt="0">
        <dgm:presLayoutVars>
          <dgm:chMax val="0"/>
          <dgm:chPref val="0"/>
          <dgm:bulletEnabled val="1"/>
        </dgm:presLayoutVars>
      </dgm:prSet>
      <dgm:spPr/>
    </dgm:pt>
    <dgm:pt modelId="{5020ABE7-3906-4591-B537-476525E65AA5}" type="pres">
      <dgm:prSet presAssocID="{1AE0D52A-705E-4814-AD3F-262C07F7584F}" presName="Parent" presStyleLbl="revTx" presStyleIdx="2" presStyleCnt="4">
        <dgm:presLayoutVars>
          <dgm:chMax val="1"/>
          <dgm:chPref val="0"/>
          <dgm:bulletEnabled val="1"/>
        </dgm:presLayoutVars>
      </dgm:prSet>
      <dgm:spPr/>
      <dgm:t>
        <a:bodyPr/>
        <a:lstStyle/>
        <a:p>
          <a:endParaRPr lang="tr-TR"/>
        </a:p>
      </dgm:t>
    </dgm:pt>
    <dgm:pt modelId="{ED4F5E5D-EB84-4645-A508-FF93D7A78EF3}" type="pres">
      <dgm:prSet presAssocID="{A08340A2-5662-4F51-B30C-142CDE8CD0FE}" presName="sibTrans" presStyleCnt="0"/>
      <dgm:spPr/>
    </dgm:pt>
    <dgm:pt modelId="{E8AEED4C-85E8-4A4D-B715-EC76BE0E1164}" type="pres">
      <dgm:prSet presAssocID="{E44B85D3-5192-4BCF-9DCE-B5F51F2F8107}" presName="composite" presStyleCnt="0">
        <dgm:presLayoutVars>
          <dgm:chMax val="1"/>
          <dgm:chPref val="1"/>
        </dgm:presLayoutVars>
      </dgm:prSet>
      <dgm:spPr/>
    </dgm:pt>
    <dgm:pt modelId="{3B429581-265A-433A-B45C-D7C4E6D62221}" type="pres">
      <dgm:prSet presAssocID="{E44B85D3-5192-4BCF-9DCE-B5F51F2F8107}" presName="Accent" presStyleLbl="trAlignAcc1" presStyleIdx="3" presStyleCnt="4" custScaleY="142921">
        <dgm:presLayoutVars>
          <dgm:chMax val="0"/>
          <dgm:chPref val="0"/>
        </dgm:presLayoutVars>
      </dgm:prSet>
      <dgm:spPr/>
    </dgm:pt>
    <dgm:pt modelId="{4B7B17E0-7752-491B-A872-962BFC668208}" type="pres">
      <dgm:prSet presAssocID="{E44B85D3-5192-4BCF-9DCE-B5F51F2F8107}" presName="Image" presStyleLbl="alignImgPlace1" presStyleIdx="3" presStyleCnt="4">
        <dgm:presLayoutVars>
          <dgm:chMax val="0"/>
          <dgm:chPref val="0"/>
        </dgm:presLayoutVars>
      </dgm:prSet>
      <dgm:spPr>
        <a:blipFill>
          <a:blip xmlns:r="http://schemas.openxmlformats.org/officeDocument/2006/relationships" r:embed="rId4">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1000" r="-1000"/>
          </a:stretch>
        </a:blipFill>
      </dgm:spPr>
    </dgm:pt>
    <dgm:pt modelId="{B360C03A-5011-4141-AD3F-4764EA91AE44}" type="pres">
      <dgm:prSet presAssocID="{E44B85D3-5192-4BCF-9DCE-B5F51F2F8107}" presName="ChildComposite" presStyleCnt="0"/>
      <dgm:spPr/>
    </dgm:pt>
    <dgm:pt modelId="{DD6555EE-7EB4-4876-9310-6175A8DC1F25}" type="pres">
      <dgm:prSet presAssocID="{E44B85D3-5192-4BCF-9DCE-B5F51F2F8107}" presName="Child" presStyleLbl="node1" presStyleIdx="0" presStyleCnt="0">
        <dgm:presLayoutVars>
          <dgm:chMax val="0"/>
          <dgm:chPref val="0"/>
          <dgm:bulletEnabled val="1"/>
        </dgm:presLayoutVars>
      </dgm:prSet>
      <dgm:spPr/>
    </dgm:pt>
    <dgm:pt modelId="{216C1CD7-4BD9-40A1-9A07-11273EEE8DDE}" type="pres">
      <dgm:prSet presAssocID="{E44B85D3-5192-4BCF-9DCE-B5F51F2F8107}" presName="Parent" presStyleLbl="revTx" presStyleIdx="3" presStyleCnt="4">
        <dgm:presLayoutVars>
          <dgm:chMax val="1"/>
          <dgm:chPref val="0"/>
          <dgm:bulletEnabled val="1"/>
        </dgm:presLayoutVars>
      </dgm:prSet>
      <dgm:spPr/>
      <dgm:t>
        <a:bodyPr/>
        <a:lstStyle/>
        <a:p>
          <a:endParaRPr lang="tr-TR"/>
        </a:p>
      </dgm:t>
    </dgm:pt>
  </dgm:ptLst>
  <dgm:cxnLst>
    <dgm:cxn modelId="{9216C6F1-23D0-48A3-9B98-6B5E94B5CBEB}" srcId="{250084AB-333F-418E-B6C9-843D3890AD67}" destId="{18A1C333-FF2B-4AA5-B80A-5515DDACC5CD}" srcOrd="0" destOrd="0" parTransId="{BAD595EB-A242-41F3-A076-947ADCFF0235}" sibTransId="{95C7EF25-1D69-4912-BD7F-4ABB59129E10}"/>
    <dgm:cxn modelId="{CF84A25C-0013-4677-95B1-3220BA422B21}" srcId="{250084AB-333F-418E-B6C9-843D3890AD67}" destId="{57A693E9-FD52-4701-9714-6B84CBB833AA}" srcOrd="1" destOrd="0" parTransId="{701AED55-9030-4EDA-A117-D921D95E3218}" sibTransId="{3C77D188-27CB-4A24-BFCD-5117C30E2037}"/>
    <dgm:cxn modelId="{A34621CC-CE22-42F5-8462-E61E797268FC}" type="presOf" srcId="{1AE0D52A-705E-4814-AD3F-262C07F7584F}" destId="{5020ABE7-3906-4591-B537-476525E65AA5}" srcOrd="0" destOrd="0" presId="urn:microsoft.com/office/officeart/2008/layout/CaptionedPictures"/>
    <dgm:cxn modelId="{ABE2DA93-C3ED-4660-B73A-C25D99F8C4EF}" type="presOf" srcId="{E44B85D3-5192-4BCF-9DCE-B5F51F2F8107}" destId="{216C1CD7-4BD9-40A1-9A07-11273EEE8DDE}" srcOrd="0" destOrd="0" presId="urn:microsoft.com/office/officeart/2008/layout/CaptionedPictures"/>
    <dgm:cxn modelId="{790404A4-F3A1-4717-A0C7-FE5972473F1D}" srcId="{250084AB-333F-418E-B6C9-843D3890AD67}" destId="{1AE0D52A-705E-4814-AD3F-262C07F7584F}" srcOrd="2" destOrd="0" parTransId="{B9D3A1A0-1A98-40D1-BCC7-F1C8FD3D5593}" sibTransId="{A08340A2-5662-4F51-B30C-142CDE8CD0FE}"/>
    <dgm:cxn modelId="{16B59628-AE81-4B1B-A74B-CC432778D9B0}" type="presOf" srcId="{250084AB-333F-418E-B6C9-843D3890AD67}" destId="{B0A0D3C0-E555-4750-9C06-885C72242681}" srcOrd="0" destOrd="0" presId="urn:microsoft.com/office/officeart/2008/layout/CaptionedPictures"/>
    <dgm:cxn modelId="{5D2D96A3-82C5-4BAE-A8FD-A6FA9C559B5E}" type="presOf" srcId="{57A693E9-FD52-4701-9714-6B84CBB833AA}" destId="{5A9BF0D9-FFA3-4C05-8793-35BD42323798}" srcOrd="0" destOrd="0" presId="urn:microsoft.com/office/officeart/2008/layout/CaptionedPictures"/>
    <dgm:cxn modelId="{3E7708C5-B125-46B2-B34F-9BC282CFC2A1}" srcId="{250084AB-333F-418E-B6C9-843D3890AD67}" destId="{E44B85D3-5192-4BCF-9DCE-B5F51F2F8107}" srcOrd="3" destOrd="0" parTransId="{A890C424-BA9A-4C7D-A1CE-B8F85F733E1F}" sibTransId="{5140D404-70B8-421C-A3F1-6F2FBC5D8F08}"/>
    <dgm:cxn modelId="{B909DA1B-6775-4616-AF0F-FE2A6062D030}" type="presOf" srcId="{18A1C333-FF2B-4AA5-B80A-5515DDACC5CD}" destId="{28C3B5FE-892E-45C4-ACE9-602A9E7A3360}" srcOrd="0" destOrd="0" presId="urn:microsoft.com/office/officeart/2008/layout/CaptionedPictures"/>
    <dgm:cxn modelId="{E5B61356-702C-471D-8D56-AF3150CCC6FD}" type="presParOf" srcId="{B0A0D3C0-E555-4750-9C06-885C72242681}" destId="{52A8DA2E-77B8-45D6-A95C-58D61233696A}" srcOrd="0" destOrd="0" presId="urn:microsoft.com/office/officeart/2008/layout/CaptionedPictures"/>
    <dgm:cxn modelId="{FDA8F5AA-1B90-4FD4-A955-C02F04E6B89A}" type="presParOf" srcId="{52A8DA2E-77B8-45D6-A95C-58D61233696A}" destId="{D38EC5C7-72B6-40F0-9995-11FA861E6215}" srcOrd="0" destOrd="0" presId="urn:microsoft.com/office/officeart/2008/layout/CaptionedPictures"/>
    <dgm:cxn modelId="{BA178E52-C496-46C8-8C00-9D21E402B6EE}" type="presParOf" srcId="{52A8DA2E-77B8-45D6-A95C-58D61233696A}" destId="{D1DD2EEB-A371-4620-A2EB-73A752AF3356}" srcOrd="1" destOrd="0" presId="urn:microsoft.com/office/officeart/2008/layout/CaptionedPictures"/>
    <dgm:cxn modelId="{0D41B8DF-FACC-4358-BC07-ECECD80FCC1B}" type="presParOf" srcId="{52A8DA2E-77B8-45D6-A95C-58D61233696A}" destId="{3969EA45-C905-4AC0-A8AF-2BA0DDE8DBE4}" srcOrd="2" destOrd="0" presId="urn:microsoft.com/office/officeart/2008/layout/CaptionedPictures"/>
    <dgm:cxn modelId="{4BD31EB4-874E-4560-9242-392D82796C82}" type="presParOf" srcId="{3969EA45-C905-4AC0-A8AF-2BA0DDE8DBE4}" destId="{D6121F5F-5E47-4614-8F92-8CF69C0CBE4F}" srcOrd="0" destOrd="0" presId="urn:microsoft.com/office/officeart/2008/layout/CaptionedPictures"/>
    <dgm:cxn modelId="{0DEB05A7-08CE-448B-B539-5262553C88FE}" type="presParOf" srcId="{3969EA45-C905-4AC0-A8AF-2BA0DDE8DBE4}" destId="{28C3B5FE-892E-45C4-ACE9-602A9E7A3360}" srcOrd="1" destOrd="0" presId="urn:microsoft.com/office/officeart/2008/layout/CaptionedPictures"/>
    <dgm:cxn modelId="{8E9F0352-B77A-4CC0-9590-3FBB4CFE5C77}" type="presParOf" srcId="{B0A0D3C0-E555-4750-9C06-885C72242681}" destId="{1DD75A9D-0A7A-4670-8551-30A427F3D16B}" srcOrd="1" destOrd="0" presId="urn:microsoft.com/office/officeart/2008/layout/CaptionedPictures"/>
    <dgm:cxn modelId="{0236D813-4FF6-4064-B466-AE956221CEA1}" type="presParOf" srcId="{B0A0D3C0-E555-4750-9C06-885C72242681}" destId="{2E173186-A461-4E47-85EE-C6CB93945A4C}" srcOrd="2" destOrd="0" presId="urn:microsoft.com/office/officeart/2008/layout/CaptionedPictures"/>
    <dgm:cxn modelId="{1106EA56-2826-4559-BFD1-1ED2F41B776C}" type="presParOf" srcId="{2E173186-A461-4E47-85EE-C6CB93945A4C}" destId="{7A01F876-6FD5-4965-983B-6E6FCC265B8D}" srcOrd="0" destOrd="0" presId="urn:microsoft.com/office/officeart/2008/layout/CaptionedPictures"/>
    <dgm:cxn modelId="{8C5E7D79-B5D9-44B1-A850-6B909E849124}" type="presParOf" srcId="{2E173186-A461-4E47-85EE-C6CB93945A4C}" destId="{4BC99A08-51A8-409D-B9BD-78694F70DE31}" srcOrd="1" destOrd="0" presId="urn:microsoft.com/office/officeart/2008/layout/CaptionedPictures"/>
    <dgm:cxn modelId="{597B6D55-0DC7-4117-9044-5BFE8F3E147C}" type="presParOf" srcId="{2E173186-A461-4E47-85EE-C6CB93945A4C}" destId="{48A4E727-DD46-4768-A826-1D4723B02DCA}" srcOrd="2" destOrd="0" presId="urn:microsoft.com/office/officeart/2008/layout/CaptionedPictures"/>
    <dgm:cxn modelId="{574CB94A-023E-4530-AC22-6E2D7EB34E00}" type="presParOf" srcId="{48A4E727-DD46-4768-A826-1D4723B02DCA}" destId="{C1762ABF-4742-4D09-8ABA-568FD4E4DD90}" srcOrd="0" destOrd="0" presId="urn:microsoft.com/office/officeart/2008/layout/CaptionedPictures"/>
    <dgm:cxn modelId="{70F9688E-00AF-4928-9A84-3E4EC9CC4EE0}" type="presParOf" srcId="{48A4E727-DD46-4768-A826-1D4723B02DCA}" destId="{5A9BF0D9-FFA3-4C05-8793-35BD42323798}" srcOrd="1" destOrd="0" presId="urn:microsoft.com/office/officeart/2008/layout/CaptionedPictures"/>
    <dgm:cxn modelId="{685A2ADA-7459-4EA7-8472-5AB2B35A3D3B}" type="presParOf" srcId="{B0A0D3C0-E555-4750-9C06-885C72242681}" destId="{F91EB95C-78A6-47D8-8E1F-4AF8750F54DC}" srcOrd="3" destOrd="0" presId="urn:microsoft.com/office/officeart/2008/layout/CaptionedPictures"/>
    <dgm:cxn modelId="{3A786299-E300-4D71-926D-22E6E1DAECAF}" type="presParOf" srcId="{B0A0D3C0-E555-4750-9C06-885C72242681}" destId="{C4D7EE18-C453-4F25-BDA1-DD29D1046594}" srcOrd="4" destOrd="0" presId="urn:microsoft.com/office/officeart/2008/layout/CaptionedPictures"/>
    <dgm:cxn modelId="{8C8605FB-AE00-43AE-84CA-26F08364D0E5}" type="presParOf" srcId="{C4D7EE18-C453-4F25-BDA1-DD29D1046594}" destId="{6FC0D461-964E-47EC-8562-3B8031D6F2FD}" srcOrd="0" destOrd="0" presId="urn:microsoft.com/office/officeart/2008/layout/CaptionedPictures"/>
    <dgm:cxn modelId="{B5BE6760-EA7A-47C0-B7FF-126625949E4A}" type="presParOf" srcId="{C4D7EE18-C453-4F25-BDA1-DD29D1046594}" destId="{ECD315E8-DA2E-4A67-9427-82F0B7A1AAF3}" srcOrd="1" destOrd="0" presId="urn:microsoft.com/office/officeart/2008/layout/CaptionedPictures"/>
    <dgm:cxn modelId="{9A1AE026-5C5F-419B-A57A-EC901F5EC754}" type="presParOf" srcId="{C4D7EE18-C453-4F25-BDA1-DD29D1046594}" destId="{3468FBA0-8F6E-4DA3-8AC2-C0093917EB55}" srcOrd="2" destOrd="0" presId="urn:microsoft.com/office/officeart/2008/layout/CaptionedPictures"/>
    <dgm:cxn modelId="{D032AB0A-1785-494F-AE84-C6FCBF99B56B}" type="presParOf" srcId="{3468FBA0-8F6E-4DA3-8AC2-C0093917EB55}" destId="{280E8D19-55DB-4868-83F2-0EBED072346E}" srcOrd="0" destOrd="0" presId="urn:microsoft.com/office/officeart/2008/layout/CaptionedPictures"/>
    <dgm:cxn modelId="{268F10D3-744D-4349-A39F-D0A18B5B1563}" type="presParOf" srcId="{3468FBA0-8F6E-4DA3-8AC2-C0093917EB55}" destId="{5020ABE7-3906-4591-B537-476525E65AA5}" srcOrd="1" destOrd="0" presId="urn:microsoft.com/office/officeart/2008/layout/CaptionedPictures"/>
    <dgm:cxn modelId="{DE626A10-5338-4ECA-BA85-E443CEBA3425}" type="presParOf" srcId="{B0A0D3C0-E555-4750-9C06-885C72242681}" destId="{ED4F5E5D-EB84-4645-A508-FF93D7A78EF3}" srcOrd="5" destOrd="0" presId="urn:microsoft.com/office/officeart/2008/layout/CaptionedPictures"/>
    <dgm:cxn modelId="{7BFBA585-DAA7-4B69-9EA9-85E4DD28D157}" type="presParOf" srcId="{B0A0D3C0-E555-4750-9C06-885C72242681}" destId="{E8AEED4C-85E8-4A4D-B715-EC76BE0E1164}" srcOrd="6" destOrd="0" presId="urn:microsoft.com/office/officeart/2008/layout/CaptionedPictures"/>
    <dgm:cxn modelId="{B9DDBF2A-AE2B-4B39-A5A9-6FD6F50427A2}" type="presParOf" srcId="{E8AEED4C-85E8-4A4D-B715-EC76BE0E1164}" destId="{3B429581-265A-433A-B45C-D7C4E6D62221}" srcOrd="0" destOrd="0" presId="urn:microsoft.com/office/officeart/2008/layout/CaptionedPictures"/>
    <dgm:cxn modelId="{FBE5488B-7B0B-418E-8CDA-9FD80AA7F52E}" type="presParOf" srcId="{E8AEED4C-85E8-4A4D-B715-EC76BE0E1164}" destId="{4B7B17E0-7752-491B-A872-962BFC668208}" srcOrd="1" destOrd="0" presId="urn:microsoft.com/office/officeart/2008/layout/CaptionedPictures"/>
    <dgm:cxn modelId="{29F385C2-2703-46B0-9E5C-6852B232C33C}" type="presParOf" srcId="{E8AEED4C-85E8-4A4D-B715-EC76BE0E1164}" destId="{B360C03A-5011-4141-AD3F-4764EA91AE44}" srcOrd="2" destOrd="0" presId="urn:microsoft.com/office/officeart/2008/layout/CaptionedPictures"/>
    <dgm:cxn modelId="{804DE7B2-8C25-4115-A1C1-AC5A8CAE5198}" type="presParOf" srcId="{B360C03A-5011-4141-AD3F-4764EA91AE44}" destId="{DD6555EE-7EB4-4876-9310-6175A8DC1F25}" srcOrd="0" destOrd="0" presId="urn:microsoft.com/office/officeart/2008/layout/CaptionedPictures"/>
    <dgm:cxn modelId="{C681D22B-8329-4799-B9CE-6CC01287BB90}" type="presParOf" srcId="{B360C03A-5011-4141-AD3F-4764EA91AE44}" destId="{216C1CD7-4BD9-40A1-9A07-11273EEE8DDE}"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7A3B76C-ABE6-4CBB-B13A-78D6A534C00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AADB510B-7B55-48A8-9905-630A6640E015}">
      <dgm:prSet phldrT="[Metin]" custT="1"/>
      <dgm:spPr/>
      <dgm:t>
        <a:bodyPr vert="vert270"/>
        <a:lstStyle/>
        <a:p>
          <a:pPr marL="0" algn="ctr" defTabSz="914400" rtl="0" eaLnBrk="1" fontAlgn="b" latinLnBrk="0" hangingPunct="1"/>
          <a:r>
            <a:rPr lang="tr-TR" sz="2400" b="1" kern="1200" dirty="0" smtClean="0">
              <a:solidFill>
                <a:srgbClr val="002060"/>
              </a:solidFill>
              <a:latin typeface="+mn-lt"/>
              <a:ea typeface="+mn-ea"/>
              <a:cs typeface="+mn-cs"/>
            </a:rPr>
            <a:t>Ordu İlinde Bulunan </a:t>
          </a:r>
        </a:p>
        <a:p>
          <a:pPr marL="0" algn="ctr" defTabSz="914400" rtl="0" eaLnBrk="1" fontAlgn="b" latinLnBrk="0" hangingPunct="1"/>
          <a:r>
            <a:rPr lang="tr-TR" sz="2400" b="1" kern="1200" dirty="0" smtClean="0">
              <a:solidFill>
                <a:srgbClr val="002060"/>
              </a:solidFill>
              <a:latin typeface="+mn-lt"/>
              <a:ea typeface="+mn-ea"/>
              <a:cs typeface="+mn-cs"/>
            </a:rPr>
            <a:t>Turizm Merkezleri</a:t>
          </a:r>
          <a:endParaRPr lang="tr-TR" sz="2400" b="1" kern="1200" dirty="0">
            <a:solidFill>
              <a:srgbClr val="002060"/>
            </a:solidFill>
            <a:latin typeface="+mn-lt"/>
            <a:ea typeface="+mn-ea"/>
            <a:cs typeface="+mn-cs"/>
          </a:endParaRPr>
        </a:p>
      </dgm:t>
    </dgm:pt>
    <dgm:pt modelId="{A1E7D3E5-62F2-4931-B176-FB0B4E230389}" type="parTrans" cxnId="{5933335E-4671-4DFC-9C74-3E98FA5C6431}">
      <dgm:prSet/>
      <dgm:spPr/>
      <dgm:t>
        <a:bodyPr/>
        <a:lstStyle/>
        <a:p>
          <a:endParaRPr lang="tr-TR" sz="1800"/>
        </a:p>
      </dgm:t>
    </dgm:pt>
    <dgm:pt modelId="{9F53379E-3CE6-4239-B0B0-BA2780CFDB18}" type="sibTrans" cxnId="{5933335E-4671-4DFC-9C74-3E98FA5C6431}">
      <dgm:prSet/>
      <dgm:spPr/>
      <dgm:t>
        <a:bodyPr/>
        <a:lstStyle/>
        <a:p>
          <a:endParaRPr lang="tr-TR" sz="1800"/>
        </a:p>
      </dgm:t>
    </dgm:pt>
    <dgm:pt modelId="{18F8CBE8-08F7-4DCF-AF2C-45982E23415C}">
      <dgm:prSet phldrT="[Metin]" custT="1"/>
      <dgm:spPr/>
      <dgm:t>
        <a:bodyPr/>
        <a:lstStyle/>
        <a:p>
          <a:pPr rtl="0"/>
          <a:r>
            <a:rPr lang="tr-TR" sz="1800" b="0" i="0" u="none" dirty="0" smtClean="0"/>
            <a:t>Ordu Akkuş Argın Yaylası TM</a:t>
          </a:r>
          <a:endParaRPr lang="tr-TR" sz="1800" dirty="0" smtClean="0"/>
        </a:p>
      </dgm:t>
    </dgm:pt>
    <dgm:pt modelId="{B0B07897-CAAA-40FE-BF8A-1C9559311C25}" type="parTrans" cxnId="{BEABC3B6-BECC-40C8-863C-1F7CC16FC2FA}">
      <dgm:prSet/>
      <dgm:spPr/>
      <dgm:t>
        <a:bodyPr/>
        <a:lstStyle/>
        <a:p>
          <a:endParaRPr lang="tr-TR" sz="1800"/>
        </a:p>
      </dgm:t>
    </dgm:pt>
    <dgm:pt modelId="{EAF1EA3C-8C77-435E-99D5-BA69D4A5EC57}" type="sibTrans" cxnId="{BEABC3B6-BECC-40C8-863C-1F7CC16FC2FA}">
      <dgm:prSet/>
      <dgm:spPr/>
      <dgm:t>
        <a:bodyPr/>
        <a:lstStyle/>
        <a:p>
          <a:endParaRPr lang="tr-TR" sz="1800"/>
        </a:p>
      </dgm:t>
    </dgm:pt>
    <dgm:pt modelId="{DD58BECE-962D-4BFB-8299-B548F1C71B8A}">
      <dgm:prSet phldrT="[Metin]" custT="1"/>
      <dgm:spPr/>
      <dgm:t>
        <a:bodyPr/>
        <a:lstStyle/>
        <a:p>
          <a:pPr rtl="0"/>
          <a:r>
            <a:rPr lang="tr-TR" sz="1800" b="0" i="0" u="none" dirty="0" smtClean="0"/>
            <a:t>Ordu Aybastı Perşembe Yaylası TM</a:t>
          </a:r>
          <a:endParaRPr lang="tr-TR" sz="1800" dirty="0"/>
        </a:p>
      </dgm:t>
    </dgm:pt>
    <dgm:pt modelId="{C88D0B90-DD61-4B1D-8DFF-726BEEC71DA6}" type="parTrans" cxnId="{B962450A-15A0-4509-AA6D-231FA3BC0B2D}">
      <dgm:prSet/>
      <dgm:spPr/>
      <dgm:t>
        <a:bodyPr/>
        <a:lstStyle/>
        <a:p>
          <a:endParaRPr lang="tr-TR" sz="1800"/>
        </a:p>
      </dgm:t>
    </dgm:pt>
    <dgm:pt modelId="{50674EFA-0328-4509-937C-0CE23BEBE89D}" type="sibTrans" cxnId="{B962450A-15A0-4509-AA6D-231FA3BC0B2D}">
      <dgm:prSet/>
      <dgm:spPr/>
      <dgm:t>
        <a:bodyPr/>
        <a:lstStyle/>
        <a:p>
          <a:endParaRPr lang="tr-TR" sz="1800"/>
        </a:p>
      </dgm:t>
    </dgm:pt>
    <dgm:pt modelId="{E42457A5-07A6-4751-AE6B-BFBDDAE4ED79}">
      <dgm:prSet phldrT="[Metin]" custT="1"/>
      <dgm:spPr/>
      <dgm:t>
        <a:bodyPr/>
        <a:lstStyle/>
        <a:p>
          <a:pPr rtl="0"/>
          <a:r>
            <a:rPr lang="tr-TR" sz="1800" b="0" i="0" u="none" dirty="0" smtClean="0"/>
            <a:t>Ordu Çambaşı Yaylası TM</a:t>
          </a:r>
          <a:endParaRPr lang="tr-TR" sz="1800" dirty="0"/>
        </a:p>
      </dgm:t>
    </dgm:pt>
    <dgm:pt modelId="{C643882C-C182-458C-A75C-FF02C88E1931}" type="parTrans" cxnId="{EEA22EEE-2E71-4683-8DFF-13AFA680821B}">
      <dgm:prSet/>
      <dgm:spPr/>
      <dgm:t>
        <a:bodyPr/>
        <a:lstStyle/>
        <a:p>
          <a:endParaRPr lang="tr-TR" sz="1800"/>
        </a:p>
      </dgm:t>
    </dgm:pt>
    <dgm:pt modelId="{39C0CBD8-046F-4E31-A56C-0DD9EFE3CC60}" type="sibTrans" cxnId="{EEA22EEE-2E71-4683-8DFF-13AFA680821B}">
      <dgm:prSet/>
      <dgm:spPr/>
      <dgm:t>
        <a:bodyPr/>
        <a:lstStyle/>
        <a:p>
          <a:endParaRPr lang="tr-TR" sz="1800"/>
        </a:p>
      </dgm:t>
    </dgm:pt>
    <dgm:pt modelId="{BB2D572B-C0F2-4ACA-8061-27649FD01775}">
      <dgm:prSet phldrT="[Metin]" custT="1"/>
      <dgm:spPr/>
      <dgm:t>
        <a:bodyPr/>
        <a:lstStyle/>
        <a:p>
          <a:pPr rtl="0"/>
          <a:r>
            <a:rPr lang="tr-TR" sz="1800" b="0" i="0" u="none" dirty="0" smtClean="0"/>
            <a:t>Ordu Mesudiye </a:t>
          </a:r>
          <a:r>
            <a:rPr lang="tr-TR" sz="1800" b="0" i="0" u="none" dirty="0" err="1" smtClean="0"/>
            <a:t>Keyfalan</a:t>
          </a:r>
          <a:r>
            <a:rPr lang="tr-TR" sz="1800" b="0" i="0" u="none" dirty="0" smtClean="0"/>
            <a:t> Yaylası TM</a:t>
          </a:r>
          <a:endParaRPr lang="tr-TR" sz="1800" dirty="0"/>
        </a:p>
      </dgm:t>
    </dgm:pt>
    <dgm:pt modelId="{E0A7B9BA-491A-4DDF-81D9-8EFFB940EA32}" type="parTrans" cxnId="{F9BAF11A-50D0-40EA-9748-570D79E39FDF}">
      <dgm:prSet/>
      <dgm:spPr/>
      <dgm:t>
        <a:bodyPr/>
        <a:lstStyle/>
        <a:p>
          <a:endParaRPr lang="tr-TR" sz="1800"/>
        </a:p>
      </dgm:t>
    </dgm:pt>
    <dgm:pt modelId="{B9E772AB-3828-440F-84C4-DC4EAADCFFF5}" type="sibTrans" cxnId="{F9BAF11A-50D0-40EA-9748-570D79E39FDF}">
      <dgm:prSet/>
      <dgm:spPr/>
      <dgm:t>
        <a:bodyPr/>
        <a:lstStyle/>
        <a:p>
          <a:endParaRPr lang="tr-TR" sz="1800"/>
        </a:p>
      </dgm:t>
    </dgm:pt>
    <dgm:pt modelId="{E0F66444-E640-41A8-8612-DB7A93FCF753}">
      <dgm:prSet phldrT="[Metin]" custT="1"/>
      <dgm:spPr/>
      <dgm:t>
        <a:bodyPr/>
        <a:lstStyle/>
        <a:p>
          <a:pPr rtl="0"/>
          <a:r>
            <a:rPr lang="tr-TR" sz="1800" b="0" i="0" u="none" dirty="0" smtClean="0"/>
            <a:t>Ordu Aybastı Toygar Kabaktepe TM</a:t>
          </a:r>
          <a:endParaRPr lang="tr-TR" sz="1800" dirty="0"/>
        </a:p>
      </dgm:t>
    </dgm:pt>
    <dgm:pt modelId="{52188111-F0C6-4700-99DD-F1724AACEF33}" type="parTrans" cxnId="{C16B67C3-AEDC-4167-B954-BDC03C428A39}">
      <dgm:prSet/>
      <dgm:spPr/>
      <dgm:t>
        <a:bodyPr/>
        <a:lstStyle/>
        <a:p>
          <a:endParaRPr lang="tr-TR" sz="1800"/>
        </a:p>
      </dgm:t>
    </dgm:pt>
    <dgm:pt modelId="{D95E330C-6431-46F6-B239-9B3615DBBB9C}" type="sibTrans" cxnId="{C16B67C3-AEDC-4167-B954-BDC03C428A39}">
      <dgm:prSet/>
      <dgm:spPr/>
      <dgm:t>
        <a:bodyPr/>
        <a:lstStyle/>
        <a:p>
          <a:endParaRPr lang="tr-TR" sz="1800"/>
        </a:p>
      </dgm:t>
    </dgm:pt>
    <dgm:pt modelId="{CC67D86F-0A08-4A43-A5BC-46F193AAEB9A}">
      <dgm:prSet phldrT="[Metin]" custT="1"/>
      <dgm:spPr/>
      <dgm:t>
        <a:bodyPr/>
        <a:lstStyle/>
        <a:p>
          <a:pPr rtl="0"/>
          <a:r>
            <a:rPr lang="tr-TR" sz="1800" b="0" i="0" u="none" dirty="0" smtClean="0"/>
            <a:t>Ordu Mesudiye Yeşilce-</a:t>
          </a:r>
          <a:r>
            <a:rPr lang="tr-TR" sz="1800" b="0" i="0" u="none" dirty="0" err="1" smtClean="0"/>
            <a:t>Topçam</a:t>
          </a:r>
          <a:r>
            <a:rPr lang="tr-TR" sz="1800" b="0" i="0" u="none" dirty="0" smtClean="0"/>
            <a:t> Yaylaları TM</a:t>
          </a:r>
          <a:endParaRPr lang="tr-TR" sz="1800" dirty="0" smtClean="0"/>
        </a:p>
      </dgm:t>
    </dgm:pt>
    <dgm:pt modelId="{27D08964-4BF0-43E4-BF20-39F8F4146EFE}" type="parTrans" cxnId="{B999ACA9-F383-41FD-916C-9B079FA89074}">
      <dgm:prSet/>
      <dgm:spPr/>
      <dgm:t>
        <a:bodyPr/>
        <a:lstStyle/>
        <a:p>
          <a:endParaRPr lang="tr-TR" sz="1800"/>
        </a:p>
      </dgm:t>
    </dgm:pt>
    <dgm:pt modelId="{AAC5E86F-722A-4996-B0F2-B6C921343462}" type="sibTrans" cxnId="{B999ACA9-F383-41FD-916C-9B079FA89074}">
      <dgm:prSet/>
      <dgm:spPr/>
      <dgm:t>
        <a:bodyPr/>
        <a:lstStyle/>
        <a:p>
          <a:endParaRPr lang="tr-TR" sz="1800"/>
        </a:p>
      </dgm:t>
    </dgm:pt>
    <dgm:pt modelId="{4E7D3FDA-28FF-4661-96D2-9B6F5B7644DB}">
      <dgm:prSet phldrT="[Metin]" custT="1"/>
      <dgm:spPr/>
      <dgm:t>
        <a:bodyPr/>
        <a:lstStyle/>
        <a:p>
          <a:r>
            <a:rPr lang="tr-TR" sz="1800" b="0" i="0" u="none" dirty="0" smtClean="0"/>
            <a:t>Ordu Bolaman KTKGB </a:t>
          </a:r>
          <a:endParaRPr lang="tr-TR" sz="1800" dirty="0"/>
        </a:p>
      </dgm:t>
    </dgm:pt>
    <dgm:pt modelId="{DCDB7B59-DADF-46ED-914C-A6EB41DFC10A}" type="parTrans" cxnId="{2218C392-8BED-457C-9C65-E9096868AB00}">
      <dgm:prSet/>
      <dgm:spPr/>
      <dgm:t>
        <a:bodyPr/>
        <a:lstStyle/>
        <a:p>
          <a:endParaRPr lang="tr-TR" sz="1800"/>
        </a:p>
      </dgm:t>
    </dgm:pt>
    <dgm:pt modelId="{FE87B6C7-AA80-43A8-A5FA-C87EB4263094}" type="sibTrans" cxnId="{2218C392-8BED-457C-9C65-E9096868AB00}">
      <dgm:prSet/>
      <dgm:spPr/>
      <dgm:t>
        <a:bodyPr/>
        <a:lstStyle/>
        <a:p>
          <a:endParaRPr lang="tr-TR" sz="1800"/>
        </a:p>
      </dgm:t>
    </dgm:pt>
    <dgm:pt modelId="{9F7D8343-A7ED-4412-9471-5D6130B417F2}" type="pres">
      <dgm:prSet presAssocID="{27A3B76C-ABE6-4CBB-B13A-78D6A534C004}" presName="vert0" presStyleCnt="0">
        <dgm:presLayoutVars>
          <dgm:dir/>
          <dgm:animOne val="branch"/>
          <dgm:animLvl val="lvl"/>
        </dgm:presLayoutVars>
      </dgm:prSet>
      <dgm:spPr/>
      <dgm:t>
        <a:bodyPr/>
        <a:lstStyle/>
        <a:p>
          <a:endParaRPr lang="tr-TR"/>
        </a:p>
      </dgm:t>
    </dgm:pt>
    <dgm:pt modelId="{2EFBBEF7-7DFF-481B-9067-876022C21D40}" type="pres">
      <dgm:prSet presAssocID="{AADB510B-7B55-48A8-9905-630A6640E015}" presName="thickLine" presStyleLbl="alignNode1" presStyleIdx="0" presStyleCnt="1"/>
      <dgm:spPr/>
    </dgm:pt>
    <dgm:pt modelId="{C1A160FB-CB10-4865-AD4D-B60CD1260E99}" type="pres">
      <dgm:prSet presAssocID="{AADB510B-7B55-48A8-9905-630A6640E015}" presName="horz1" presStyleCnt="0"/>
      <dgm:spPr/>
    </dgm:pt>
    <dgm:pt modelId="{911B40B9-369D-497F-ACFA-DD2B123801F4}" type="pres">
      <dgm:prSet presAssocID="{AADB510B-7B55-48A8-9905-630A6640E015}" presName="tx1" presStyleLbl="revTx" presStyleIdx="0" presStyleCnt="8" custScaleX="61062"/>
      <dgm:spPr/>
      <dgm:t>
        <a:bodyPr/>
        <a:lstStyle/>
        <a:p>
          <a:endParaRPr lang="tr-TR"/>
        </a:p>
      </dgm:t>
    </dgm:pt>
    <dgm:pt modelId="{07F2D3B6-FBAC-4667-82F4-467B46F9EAC9}" type="pres">
      <dgm:prSet presAssocID="{AADB510B-7B55-48A8-9905-630A6640E015}" presName="vert1" presStyleCnt="0"/>
      <dgm:spPr/>
    </dgm:pt>
    <dgm:pt modelId="{09C7BD51-9B32-4AA2-87D0-F250985364CE}" type="pres">
      <dgm:prSet presAssocID="{18F8CBE8-08F7-4DCF-AF2C-45982E23415C}" presName="vertSpace2a" presStyleCnt="0"/>
      <dgm:spPr/>
    </dgm:pt>
    <dgm:pt modelId="{AE310AC2-2309-4DEE-84C5-6EA63D4B5DC7}" type="pres">
      <dgm:prSet presAssocID="{18F8CBE8-08F7-4DCF-AF2C-45982E23415C}" presName="horz2" presStyleCnt="0"/>
      <dgm:spPr/>
    </dgm:pt>
    <dgm:pt modelId="{7870F6CD-37AB-494F-B472-E665206DBDD2}" type="pres">
      <dgm:prSet presAssocID="{18F8CBE8-08F7-4DCF-AF2C-45982E23415C}" presName="horzSpace2" presStyleCnt="0"/>
      <dgm:spPr/>
    </dgm:pt>
    <dgm:pt modelId="{D476B62B-1900-42E5-90AA-9B7ED712A167}" type="pres">
      <dgm:prSet presAssocID="{18F8CBE8-08F7-4DCF-AF2C-45982E23415C}" presName="tx2" presStyleLbl="revTx" presStyleIdx="1" presStyleCnt="8"/>
      <dgm:spPr/>
      <dgm:t>
        <a:bodyPr/>
        <a:lstStyle/>
        <a:p>
          <a:endParaRPr lang="tr-TR"/>
        </a:p>
      </dgm:t>
    </dgm:pt>
    <dgm:pt modelId="{1C70FA82-A6DA-403B-BD42-DD4FB8B313A3}" type="pres">
      <dgm:prSet presAssocID="{18F8CBE8-08F7-4DCF-AF2C-45982E23415C}" presName="vert2" presStyleCnt="0"/>
      <dgm:spPr/>
    </dgm:pt>
    <dgm:pt modelId="{035D1D3E-6231-4286-BC09-1815416E68AC}" type="pres">
      <dgm:prSet presAssocID="{18F8CBE8-08F7-4DCF-AF2C-45982E23415C}" presName="thinLine2b" presStyleLbl="callout" presStyleIdx="0" presStyleCnt="7"/>
      <dgm:spPr/>
    </dgm:pt>
    <dgm:pt modelId="{FC35C1E6-14C5-4E0D-981A-A5FB182541B8}" type="pres">
      <dgm:prSet presAssocID="{18F8CBE8-08F7-4DCF-AF2C-45982E23415C}" presName="vertSpace2b" presStyleCnt="0"/>
      <dgm:spPr/>
    </dgm:pt>
    <dgm:pt modelId="{975305EF-C33E-45BE-896D-A4D4E1EF8F88}" type="pres">
      <dgm:prSet presAssocID="{CC67D86F-0A08-4A43-A5BC-46F193AAEB9A}" presName="horz2" presStyleCnt="0"/>
      <dgm:spPr/>
    </dgm:pt>
    <dgm:pt modelId="{CB5167F0-8F9D-4377-80D9-143021F4032B}" type="pres">
      <dgm:prSet presAssocID="{CC67D86F-0A08-4A43-A5BC-46F193AAEB9A}" presName="horzSpace2" presStyleCnt="0"/>
      <dgm:spPr/>
    </dgm:pt>
    <dgm:pt modelId="{793790C2-C49E-457A-950A-9F3B45569634}" type="pres">
      <dgm:prSet presAssocID="{CC67D86F-0A08-4A43-A5BC-46F193AAEB9A}" presName="tx2" presStyleLbl="revTx" presStyleIdx="2" presStyleCnt="8"/>
      <dgm:spPr/>
      <dgm:t>
        <a:bodyPr/>
        <a:lstStyle/>
        <a:p>
          <a:endParaRPr lang="tr-TR"/>
        </a:p>
      </dgm:t>
    </dgm:pt>
    <dgm:pt modelId="{FD4B3380-D6DE-4C92-A107-FB295F27750A}" type="pres">
      <dgm:prSet presAssocID="{CC67D86F-0A08-4A43-A5BC-46F193AAEB9A}" presName="vert2" presStyleCnt="0"/>
      <dgm:spPr/>
    </dgm:pt>
    <dgm:pt modelId="{69CC3162-E3CA-4392-93B0-359BC29728BC}" type="pres">
      <dgm:prSet presAssocID="{CC67D86F-0A08-4A43-A5BC-46F193AAEB9A}" presName="thinLine2b" presStyleLbl="callout" presStyleIdx="1" presStyleCnt="7"/>
      <dgm:spPr/>
    </dgm:pt>
    <dgm:pt modelId="{4AA558C1-4556-47F5-A560-368FCE77690F}" type="pres">
      <dgm:prSet presAssocID="{CC67D86F-0A08-4A43-A5BC-46F193AAEB9A}" presName="vertSpace2b" presStyleCnt="0"/>
      <dgm:spPr/>
    </dgm:pt>
    <dgm:pt modelId="{3D8A21F9-01BF-4BE3-9BB4-0CBBE5FB46B7}" type="pres">
      <dgm:prSet presAssocID="{E42457A5-07A6-4751-AE6B-BFBDDAE4ED79}" presName="horz2" presStyleCnt="0"/>
      <dgm:spPr/>
    </dgm:pt>
    <dgm:pt modelId="{D18EC093-1660-4CFE-A989-169335297479}" type="pres">
      <dgm:prSet presAssocID="{E42457A5-07A6-4751-AE6B-BFBDDAE4ED79}" presName="horzSpace2" presStyleCnt="0"/>
      <dgm:spPr/>
    </dgm:pt>
    <dgm:pt modelId="{C417B186-013E-44EB-8041-D3E8E8573768}" type="pres">
      <dgm:prSet presAssocID="{E42457A5-07A6-4751-AE6B-BFBDDAE4ED79}" presName="tx2" presStyleLbl="revTx" presStyleIdx="3" presStyleCnt="8"/>
      <dgm:spPr/>
      <dgm:t>
        <a:bodyPr/>
        <a:lstStyle/>
        <a:p>
          <a:endParaRPr lang="tr-TR"/>
        </a:p>
      </dgm:t>
    </dgm:pt>
    <dgm:pt modelId="{48680D7E-55B7-45B4-85C3-63492FD76A26}" type="pres">
      <dgm:prSet presAssocID="{E42457A5-07A6-4751-AE6B-BFBDDAE4ED79}" presName="vert2" presStyleCnt="0"/>
      <dgm:spPr/>
    </dgm:pt>
    <dgm:pt modelId="{D7BBD0EF-8299-41D2-AB04-A6F74EF50427}" type="pres">
      <dgm:prSet presAssocID="{E42457A5-07A6-4751-AE6B-BFBDDAE4ED79}" presName="thinLine2b" presStyleLbl="callout" presStyleIdx="2" presStyleCnt="7"/>
      <dgm:spPr/>
    </dgm:pt>
    <dgm:pt modelId="{94AF8088-EC70-41EB-8B4B-6146BB187D35}" type="pres">
      <dgm:prSet presAssocID="{E42457A5-07A6-4751-AE6B-BFBDDAE4ED79}" presName="vertSpace2b" presStyleCnt="0"/>
      <dgm:spPr/>
    </dgm:pt>
    <dgm:pt modelId="{392BA23A-A1FB-4B46-AB03-56B9CA6B0B8C}" type="pres">
      <dgm:prSet presAssocID="{BB2D572B-C0F2-4ACA-8061-27649FD01775}" presName="horz2" presStyleCnt="0"/>
      <dgm:spPr/>
    </dgm:pt>
    <dgm:pt modelId="{762D1D75-FFBC-4E33-837E-B6C5ACE01B83}" type="pres">
      <dgm:prSet presAssocID="{BB2D572B-C0F2-4ACA-8061-27649FD01775}" presName="horzSpace2" presStyleCnt="0"/>
      <dgm:spPr/>
    </dgm:pt>
    <dgm:pt modelId="{5E9ED20B-6206-424F-8AB6-9F4173375799}" type="pres">
      <dgm:prSet presAssocID="{BB2D572B-C0F2-4ACA-8061-27649FD01775}" presName="tx2" presStyleLbl="revTx" presStyleIdx="4" presStyleCnt="8"/>
      <dgm:spPr/>
      <dgm:t>
        <a:bodyPr/>
        <a:lstStyle/>
        <a:p>
          <a:endParaRPr lang="tr-TR"/>
        </a:p>
      </dgm:t>
    </dgm:pt>
    <dgm:pt modelId="{6B8D6128-A19B-4587-AA9F-2FAB770F96EA}" type="pres">
      <dgm:prSet presAssocID="{BB2D572B-C0F2-4ACA-8061-27649FD01775}" presName="vert2" presStyleCnt="0"/>
      <dgm:spPr/>
    </dgm:pt>
    <dgm:pt modelId="{4CD6DDFD-5ECA-42C9-8EF9-E13F186D8C56}" type="pres">
      <dgm:prSet presAssocID="{BB2D572B-C0F2-4ACA-8061-27649FD01775}" presName="thinLine2b" presStyleLbl="callout" presStyleIdx="3" presStyleCnt="7"/>
      <dgm:spPr/>
    </dgm:pt>
    <dgm:pt modelId="{95DC599C-3E3F-43F5-AB0B-24FDF9B01C86}" type="pres">
      <dgm:prSet presAssocID="{BB2D572B-C0F2-4ACA-8061-27649FD01775}" presName="vertSpace2b" presStyleCnt="0"/>
      <dgm:spPr/>
    </dgm:pt>
    <dgm:pt modelId="{2C980F29-3568-4D6E-82BA-5F82B904CF29}" type="pres">
      <dgm:prSet presAssocID="{DD58BECE-962D-4BFB-8299-B548F1C71B8A}" presName="horz2" presStyleCnt="0"/>
      <dgm:spPr/>
    </dgm:pt>
    <dgm:pt modelId="{98E874AC-A80C-4D13-AE04-4375A3474B6C}" type="pres">
      <dgm:prSet presAssocID="{DD58BECE-962D-4BFB-8299-B548F1C71B8A}" presName="horzSpace2" presStyleCnt="0"/>
      <dgm:spPr/>
    </dgm:pt>
    <dgm:pt modelId="{B49F2380-8089-4CD6-BC39-7B2663F4125F}" type="pres">
      <dgm:prSet presAssocID="{DD58BECE-962D-4BFB-8299-B548F1C71B8A}" presName="tx2" presStyleLbl="revTx" presStyleIdx="5" presStyleCnt="8"/>
      <dgm:spPr/>
      <dgm:t>
        <a:bodyPr/>
        <a:lstStyle/>
        <a:p>
          <a:endParaRPr lang="tr-TR"/>
        </a:p>
      </dgm:t>
    </dgm:pt>
    <dgm:pt modelId="{5831D6EC-F91E-4F31-A52A-1EBBF8EA960F}" type="pres">
      <dgm:prSet presAssocID="{DD58BECE-962D-4BFB-8299-B548F1C71B8A}" presName="vert2" presStyleCnt="0"/>
      <dgm:spPr/>
    </dgm:pt>
    <dgm:pt modelId="{8E77F95C-5312-4624-B4E1-B57D68D46B44}" type="pres">
      <dgm:prSet presAssocID="{DD58BECE-962D-4BFB-8299-B548F1C71B8A}" presName="thinLine2b" presStyleLbl="callout" presStyleIdx="4" presStyleCnt="7"/>
      <dgm:spPr/>
    </dgm:pt>
    <dgm:pt modelId="{6861E09A-2BEF-4C32-9C69-62E536B718F1}" type="pres">
      <dgm:prSet presAssocID="{DD58BECE-962D-4BFB-8299-B548F1C71B8A}" presName="vertSpace2b" presStyleCnt="0"/>
      <dgm:spPr/>
    </dgm:pt>
    <dgm:pt modelId="{BDB7DBF7-A2E6-4BBB-A081-31E338B1E6AA}" type="pres">
      <dgm:prSet presAssocID="{E0F66444-E640-41A8-8612-DB7A93FCF753}" presName="horz2" presStyleCnt="0"/>
      <dgm:spPr/>
    </dgm:pt>
    <dgm:pt modelId="{A493DC2D-7410-43FA-8BAD-5296934FDF48}" type="pres">
      <dgm:prSet presAssocID="{E0F66444-E640-41A8-8612-DB7A93FCF753}" presName="horzSpace2" presStyleCnt="0"/>
      <dgm:spPr/>
    </dgm:pt>
    <dgm:pt modelId="{C34724E0-3E6F-4808-B3FA-E2AA9895F245}" type="pres">
      <dgm:prSet presAssocID="{E0F66444-E640-41A8-8612-DB7A93FCF753}" presName="tx2" presStyleLbl="revTx" presStyleIdx="6" presStyleCnt="8"/>
      <dgm:spPr/>
      <dgm:t>
        <a:bodyPr/>
        <a:lstStyle/>
        <a:p>
          <a:endParaRPr lang="tr-TR"/>
        </a:p>
      </dgm:t>
    </dgm:pt>
    <dgm:pt modelId="{329237E2-244A-4EC5-8209-3A5B2937F9D6}" type="pres">
      <dgm:prSet presAssocID="{E0F66444-E640-41A8-8612-DB7A93FCF753}" presName="vert2" presStyleCnt="0"/>
      <dgm:spPr/>
    </dgm:pt>
    <dgm:pt modelId="{F2C9C5B0-8A56-4D73-B8BF-53A3BB6C8FD5}" type="pres">
      <dgm:prSet presAssocID="{E0F66444-E640-41A8-8612-DB7A93FCF753}" presName="thinLine2b" presStyleLbl="callout" presStyleIdx="5" presStyleCnt="7"/>
      <dgm:spPr/>
    </dgm:pt>
    <dgm:pt modelId="{E1D4E3DE-CF80-4AE5-B7DE-10533E3A3254}" type="pres">
      <dgm:prSet presAssocID="{E0F66444-E640-41A8-8612-DB7A93FCF753}" presName="vertSpace2b" presStyleCnt="0"/>
      <dgm:spPr/>
    </dgm:pt>
    <dgm:pt modelId="{D7480E39-4466-410E-A62F-28EE55345D58}" type="pres">
      <dgm:prSet presAssocID="{4E7D3FDA-28FF-4661-96D2-9B6F5B7644DB}" presName="horz2" presStyleCnt="0"/>
      <dgm:spPr/>
    </dgm:pt>
    <dgm:pt modelId="{E0B69FF1-AEAB-4AF0-BF27-34A6AD117A64}" type="pres">
      <dgm:prSet presAssocID="{4E7D3FDA-28FF-4661-96D2-9B6F5B7644DB}" presName="horzSpace2" presStyleCnt="0"/>
      <dgm:spPr/>
    </dgm:pt>
    <dgm:pt modelId="{01982405-B5C8-4248-969D-B39E22D03B08}" type="pres">
      <dgm:prSet presAssocID="{4E7D3FDA-28FF-4661-96D2-9B6F5B7644DB}" presName="tx2" presStyleLbl="revTx" presStyleIdx="7" presStyleCnt="8"/>
      <dgm:spPr/>
      <dgm:t>
        <a:bodyPr/>
        <a:lstStyle/>
        <a:p>
          <a:endParaRPr lang="tr-TR"/>
        </a:p>
      </dgm:t>
    </dgm:pt>
    <dgm:pt modelId="{56374F26-592F-4CFB-8E96-5C46A285223D}" type="pres">
      <dgm:prSet presAssocID="{4E7D3FDA-28FF-4661-96D2-9B6F5B7644DB}" presName="vert2" presStyleCnt="0"/>
      <dgm:spPr/>
    </dgm:pt>
    <dgm:pt modelId="{5FB19594-8073-41CA-A3D5-B6D0E68838C7}" type="pres">
      <dgm:prSet presAssocID="{4E7D3FDA-28FF-4661-96D2-9B6F5B7644DB}" presName="thinLine2b" presStyleLbl="callout" presStyleIdx="6" presStyleCnt="7"/>
      <dgm:spPr/>
    </dgm:pt>
    <dgm:pt modelId="{B884E143-4B0D-4D3E-869D-CF6073892FDD}" type="pres">
      <dgm:prSet presAssocID="{4E7D3FDA-28FF-4661-96D2-9B6F5B7644DB}" presName="vertSpace2b" presStyleCnt="0"/>
      <dgm:spPr/>
    </dgm:pt>
  </dgm:ptLst>
  <dgm:cxnLst>
    <dgm:cxn modelId="{5F1A4F91-6B21-4289-A322-6343939C3D75}" type="presOf" srcId="{E0F66444-E640-41A8-8612-DB7A93FCF753}" destId="{C34724E0-3E6F-4808-B3FA-E2AA9895F245}" srcOrd="0" destOrd="0" presId="urn:microsoft.com/office/officeart/2008/layout/LinedList"/>
    <dgm:cxn modelId="{F83888AB-F0AB-4A9D-BBB0-5992573F1FBA}" type="presOf" srcId="{18F8CBE8-08F7-4DCF-AF2C-45982E23415C}" destId="{D476B62B-1900-42E5-90AA-9B7ED712A167}" srcOrd="0" destOrd="0" presId="urn:microsoft.com/office/officeart/2008/layout/LinedList"/>
    <dgm:cxn modelId="{5933335E-4671-4DFC-9C74-3E98FA5C6431}" srcId="{27A3B76C-ABE6-4CBB-B13A-78D6A534C004}" destId="{AADB510B-7B55-48A8-9905-630A6640E015}" srcOrd="0" destOrd="0" parTransId="{A1E7D3E5-62F2-4931-B176-FB0B4E230389}" sibTransId="{9F53379E-3CE6-4239-B0B0-BA2780CFDB18}"/>
    <dgm:cxn modelId="{AFABA59D-84EA-424C-A0C1-DE27C81A9BE4}" type="presOf" srcId="{BB2D572B-C0F2-4ACA-8061-27649FD01775}" destId="{5E9ED20B-6206-424F-8AB6-9F4173375799}" srcOrd="0" destOrd="0" presId="urn:microsoft.com/office/officeart/2008/layout/LinedList"/>
    <dgm:cxn modelId="{3A7C6CC3-76B8-41CE-B736-5E56689297E3}" type="presOf" srcId="{27A3B76C-ABE6-4CBB-B13A-78D6A534C004}" destId="{9F7D8343-A7ED-4412-9471-5D6130B417F2}" srcOrd="0" destOrd="0" presId="urn:microsoft.com/office/officeart/2008/layout/LinedList"/>
    <dgm:cxn modelId="{05C87078-AA1D-483E-B5AC-21EE3B4CE6C3}" type="presOf" srcId="{DD58BECE-962D-4BFB-8299-B548F1C71B8A}" destId="{B49F2380-8089-4CD6-BC39-7B2663F4125F}" srcOrd="0" destOrd="0" presId="urn:microsoft.com/office/officeart/2008/layout/LinedList"/>
    <dgm:cxn modelId="{BEABC3B6-BECC-40C8-863C-1F7CC16FC2FA}" srcId="{AADB510B-7B55-48A8-9905-630A6640E015}" destId="{18F8CBE8-08F7-4DCF-AF2C-45982E23415C}" srcOrd="0" destOrd="0" parTransId="{B0B07897-CAAA-40FE-BF8A-1C9559311C25}" sibTransId="{EAF1EA3C-8C77-435E-99D5-BA69D4A5EC57}"/>
    <dgm:cxn modelId="{B999ACA9-F383-41FD-916C-9B079FA89074}" srcId="{AADB510B-7B55-48A8-9905-630A6640E015}" destId="{CC67D86F-0A08-4A43-A5BC-46F193AAEB9A}" srcOrd="1" destOrd="0" parTransId="{27D08964-4BF0-43E4-BF20-39F8F4146EFE}" sibTransId="{AAC5E86F-722A-4996-B0F2-B6C921343462}"/>
    <dgm:cxn modelId="{2218C392-8BED-457C-9C65-E9096868AB00}" srcId="{AADB510B-7B55-48A8-9905-630A6640E015}" destId="{4E7D3FDA-28FF-4661-96D2-9B6F5B7644DB}" srcOrd="6" destOrd="0" parTransId="{DCDB7B59-DADF-46ED-914C-A6EB41DFC10A}" sibTransId="{FE87B6C7-AA80-43A8-A5FA-C87EB4263094}"/>
    <dgm:cxn modelId="{C16B67C3-AEDC-4167-B954-BDC03C428A39}" srcId="{AADB510B-7B55-48A8-9905-630A6640E015}" destId="{E0F66444-E640-41A8-8612-DB7A93FCF753}" srcOrd="5" destOrd="0" parTransId="{52188111-F0C6-4700-99DD-F1724AACEF33}" sibTransId="{D95E330C-6431-46F6-B239-9B3615DBBB9C}"/>
    <dgm:cxn modelId="{F9BAF11A-50D0-40EA-9748-570D79E39FDF}" srcId="{AADB510B-7B55-48A8-9905-630A6640E015}" destId="{BB2D572B-C0F2-4ACA-8061-27649FD01775}" srcOrd="3" destOrd="0" parTransId="{E0A7B9BA-491A-4DDF-81D9-8EFFB940EA32}" sibTransId="{B9E772AB-3828-440F-84C4-DC4EAADCFFF5}"/>
    <dgm:cxn modelId="{E0DA6E33-CCB9-4280-9C83-662C1E957956}" type="presOf" srcId="{E42457A5-07A6-4751-AE6B-BFBDDAE4ED79}" destId="{C417B186-013E-44EB-8041-D3E8E8573768}" srcOrd="0" destOrd="0" presId="urn:microsoft.com/office/officeart/2008/layout/LinedList"/>
    <dgm:cxn modelId="{B962450A-15A0-4509-AA6D-231FA3BC0B2D}" srcId="{AADB510B-7B55-48A8-9905-630A6640E015}" destId="{DD58BECE-962D-4BFB-8299-B548F1C71B8A}" srcOrd="4" destOrd="0" parTransId="{C88D0B90-DD61-4B1D-8DFF-726BEEC71DA6}" sibTransId="{50674EFA-0328-4509-937C-0CE23BEBE89D}"/>
    <dgm:cxn modelId="{EEA22EEE-2E71-4683-8DFF-13AFA680821B}" srcId="{AADB510B-7B55-48A8-9905-630A6640E015}" destId="{E42457A5-07A6-4751-AE6B-BFBDDAE4ED79}" srcOrd="2" destOrd="0" parTransId="{C643882C-C182-458C-A75C-FF02C88E1931}" sibTransId="{39C0CBD8-046F-4E31-A56C-0DD9EFE3CC60}"/>
    <dgm:cxn modelId="{FAF90D6D-749C-47D7-8D94-42864865FA27}" type="presOf" srcId="{CC67D86F-0A08-4A43-A5BC-46F193AAEB9A}" destId="{793790C2-C49E-457A-950A-9F3B45569634}" srcOrd="0" destOrd="0" presId="urn:microsoft.com/office/officeart/2008/layout/LinedList"/>
    <dgm:cxn modelId="{F4D84179-404D-4C15-92E3-867A104DE7E5}" type="presOf" srcId="{AADB510B-7B55-48A8-9905-630A6640E015}" destId="{911B40B9-369D-497F-ACFA-DD2B123801F4}" srcOrd="0" destOrd="0" presId="urn:microsoft.com/office/officeart/2008/layout/LinedList"/>
    <dgm:cxn modelId="{584171C7-09A2-48EC-8E0C-D9F6DF3F3A63}" type="presOf" srcId="{4E7D3FDA-28FF-4661-96D2-9B6F5B7644DB}" destId="{01982405-B5C8-4248-969D-B39E22D03B08}" srcOrd="0" destOrd="0" presId="urn:microsoft.com/office/officeart/2008/layout/LinedList"/>
    <dgm:cxn modelId="{1CCC05F3-6963-4A77-90B5-6EAEBE1A2F5D}" type="presParOf" srcId="{9F7D8343-A7ED-4412-9471-5D6130B417F2}" destId="{2EFBBEF7-7DFF-481B-9067-876022C21D40}" srcOrd="0" destOrd="0" presId="urn:microsoft.com/office/officeart/2008/layout/LinedList"/>
    <dgm:cxn modelId="{91006E6F-46B3-492C-87A9-49E45CAC335D}" type="presParOf" srcId="{9F7D8343-A7ED-4412-9471-5D6130B417F2}" destId="{C1A160FB-CB10-4865-AD4D-B60CD1260E99}" srcOrd="1" destOrd="0" presId="urn:microsoft.com/office/officeart/2008/layout/LinedList"/>
    <dgm:cxn modelId="{7E057D18-D0DB-47AE-9163-42A8A8DDFCAA}" type="presParOf" srcId="{C1A160FB-CB10-4865-AD4D-B60CD1260E99}" destId="{911B40B9-369D-497F-ACFA-DD2B123801F4}" srcOrd="0" destOrd="0" presId="urn:microsoft.com/office/officeart/2008/layout/LinedList"/>
    <dgm:cxn modelId="{CE7069EC-70F9-4AB0-B7E6-5AE1124F833C}" type="presParOf" srcId="{C1A160FB-CB10-4865-AD4D-B60CD1260E99}" destId="{07F2D3B6-FBAC-4667-82F4-467B46F9EAC9}" srcOrd="1" destOrd="0" presId="urn:microsoft.com/office/officeart/2008/layout/LinedList"/>
    <dgm:cxn modelId="{3E84284C-9CDC-43FB-B783-22E8B90EA029}" type="presParOf" srcId="{07F2D3B6-FBAC-4667-82F4-467B46F9EAC9}" destId="{09C7BD51-9B32-4AA2-87D0-F250985364CE}" srcOrd="0" destOrd="0" presId="urn:microsoft.com/office/officeart/2008/layout/LinedList"/>
    <dgm:cxn modelId="{BBAA0978-5A92-4A3F-AA80-2B1F92922263}" type="presParOf" srcId="{07F2D3B6-FBAC-4667-82F4-467B46F9EAC9}" destId="{AE310AC2-2309-4DEE-84C5-6EA63D4B5DC7}" srcOrd="1" destOrd="0" presId="urn:microsoft.com/office/officeart/2008/layout/LinedList"/>
    <dgm:cxn modelId="{266AADF6-A2F4-4177-A4C4-BC7A36E45973}" type="presParOf" srcId="{AE310AC2-2309-4DEE-84C5-6EA63D4B5DC7}" destId="{7870F6CD-37AB-494F-B472-E665206DBDD2}" srcOrd="0" destOrd="0" presId="urn:microsoft.com/office/officeart/2008/layout/LinedList"/>
    <dgm:cxn modelId="{D5F2997D-6B8C-42A2-8F89-B610E2C85BB5}" type="presParOf" srcId="{AE310AC2-2309-4DEE-84C5-6EA63D4B5DC7}" destId="{D476B62B-1900-42E5-90AA-9B7ED712A167}" srcOrd="1" destOrd="0" presId="urn:microsoft.com/office/officeart/2008/layout/LinedList"/>
    <dgm:cxn modelId="{F6A4AA44-F821-4A7D-880E-0DEB0676DFC5}" type="presParOf" srcId="{AE310AC2-2309-4DEE-84C5-6EA63D4B5DC7}" destId="{1C70FA82-A6DA-403B-BD42-DD4FB8B313A3}" srcOrd="2" destOrd="0" presId="urn:microsoft.com/office/officeart/2008/layout/LinedList"/>
    <dgm:cxn modelId="{A1B4A2A3-FD70-4A03-9E72-94F568C15B82}" type="presParOf" srcId="{07F2D3B6-FBAC-4667-82F4-467B46F9EAC9}" destId="{035D1D3E-6231-4286-BC09-1815416E68AC}" srcOrd="2" destOrd="0" presId="urn:microsoft.com/office/officeart/2008/layout/LinedList"/>
    <dgm:cxn modelId="{D5780113-CA3F-4F73-8DC1-903D93A4E356}" type="presParOf" srcId="{07F2D3B6-FBAC-4667-82F4-467B46F9EAC9}" destId="{FC35C1E6-14C5-4E0D-981A-A5FB182541B8}" srcOrd="3" destOrd="0" presId="urn:microsoft.com/office/officeart/2008/layout/LinedList"/>
    <dgm:cxn modelId="{58F9B890-D5BA-4859-BFF6-2ED1FC3B7C5B}" type="presParOf" srcId="{07F2D3B6-FBAC-4667-82F4-467B46F9EAC9}" destId="{975305EF-C33E-45BE-896D-A4D4E1EF8F88}" srcOrd="4" destOrd="0" presId="urn:microsoft.com/office/officeart/2008/layout/LinedList"/>
    <dgm:cxn modelId="{65792E58-6B36-4C09-ADBF-CA906874A9F5}" type="presParOf" srcId="{975305EF-C33E-45BE-896D-A4D4E1EF8F88}" destId="{CB5167F0-8F9D-4377-80D9-143021F4032B}" srcOrd="0" destOrd="0" presId="urn:microsoft.com/office/officeart/2008/layout/LinedList"/>
    <dgm:cxn modelId="{05B0D9C5-0F62-4F1D-A20D-C5645BA4F5AF}" type="presParOf" srcId="{975305EF-C33E-45BE-896D-A4D4E1EF8F88}" destId="{793790C2-C49E-457A-950A-9F3B45569634}" srcOrd="1" destOrd="0" presId="urn:microsoft.com/office/officeart/2008/layout/LinedList"/>
    <dgm:cxn modelId="{FA0D734A-5D35-4C01-BFFD-20C30F577C62}" type="presParOf" srcId="{975305EF-C33E-45BE-896D-A4D4E1EF8F88}" destId="{FD4B3380-D6DE-4C92-A107-FB295F27750A}" srcOrd="2" destOrd="0" presId="urn:microsoft.com/office/officeart/2008/layout/LinedList"/>
    <dgm:cxn modelId="{0FD8CEB3-4656-4D2E-9095-5A60D803ADC4}" type="presParOf" srcId="{07F2D3B6-FBAC-4667-82F4-467B46F9EAC9}" destId="{69CC3162-E3CA-4392-93B0-359BC29728BC}" srcOrd="5" destOrd="0" presId="urn:microsoft.com/office/officeart/2008/layout/LinedList"/>
    <dgm:cxn modelId="{2EC07F03-773D-41F3-B9B1-B5DCCA877E99}" type="presParOf" srcId="{07F2D3B6-FBAC-4667-82F4-467B46F9EAC9}" destId="{4AA558C1-4556-47F5-A560-368FCE77690F}" srcOrd="6" destOrd="0" presId="urn:microsoft.com/office/officeart/2008/layout/LinedList"/>
    <dgm:cxn modelId="{5B5972E8-E4BB-408B-BCD7-BC3835169F6F}" type="presParOf" srcId="{07F2D3B6-FBAC-4667-82F4-467B46F9EAC9}" destId="{3D8A21F9-01BF-4BE3-9BB4-0CBBE5FB46B7}" srcOrd="7" destOrd="0" presId="urn:microsoft.com/office/officeart/2008/layout/LinedList"/>
    <dgm:cxn modelId="{58AB538F-C1A4-41E1-B518-E6EC7AD6C780}" type="presParOf" srcId="{3D8A21F9-01BF-4BE3-9BB4-0CBBE5FB46B7}" destId="{D18EC093-1660-4CFE-A989-169335297479}" srcOrd="0" destOrd="0" presId="urn:microsoft.com/office/officeart/2008/layout/LinedList"/>
    <dgm:cxn modelId="{C8B06450-CDAE-4206-9838-11E7F43A5A66}" type="presParOf" srcId="{3D8A21F9-01BF-4BE3-9BB4-0CBBE5FB46B7}" destId="{C417B186-013E-44EB-8041-D3E8E8573768}" srcOrd="1" destOrd="0" presId="urn:microsoft.com/office/officeart/2008/layout/LinedList"/>
    <dgm:cxn modelId="{723DAE9E-470A-4D57-949F-EF38A03E178A}" type="presParOf" srcId="{3D8A21F9-01BF-4BE3-9BB4-0CBBE5FB46B7}" destId="{48680D7E-55B7-45B4-85C3-63492FD76A26}" srcOrd="2" destOrd="0" presId="urn:microsoft.com/office/officeart/2008/layout/LinedList"/>
    <dgm:cxn modelId="{1A19D323-0AB7-41C6-A27C-FD313BBA9D89}" type="presParOf" srcId="{07F2D3B6-FBAC-4667-82F4-467B46F9EAC9}" destId="{D7BBD0EF-8299-41D2-AB04-A6F74EF50427}" srcOrd="8" destOrd="0" presId="urn:microsoft.com/office/officeart/2008/layout/LinedList"/>
    <dgm:cxn modelId="{5E50AC08-4C05-4D67-ABF9-3F1E643EE49E}" type="presParOf" srcId="{07F2D3B6-FBAC-4667-82F4-467B46F9EAC9}" destId="{94AF8088-EC70-41EB-8B4B-6146BB187D35}" srcOrd="9" destOrd="0" presId="urn:microsoft.com/office/officeart/2008/layout/LinedList"/>
    <dgm:cxn modelId="{1F37D246-96C5-46D5-9B70-84A1D438A881}" type="presParOf" srcId="{07F2D3B6-FBAC-4667-82F4-467B46F9EAC9}" destId="{392BA23A-A1FB-4B46-AB03-56B9CA6B0B8C}" srcOrd="10" destOrd="0" presId="urn:microsoft.com/office/officeart/2008/layout/LinedList"/>
    <dgm:cxn modelId="{78332610-97C7-43B2-83B5-C3A71B17D580}" type="presParOf" srcId="{392BA23A-A1FB-4B46-AB03-56B9CA6B0B8C}" destId="{762D1D75-FFBC-4E33-837E-B6C5ACE01B83}" srcOrd="0" destOrd="0" presId="urn:microsoft.com/office/officeart/2008/layout/LinedList"/>
    <dgm:cxn modelId="{10F6A04F-7A24-4552-8442-859C0D67A106}" type="presParOf" srcId="{392BA23A-A1FB-4B46-AB03-56B9CA6B0B8C}" destId="{5E9ED20B-6206-424F-8AB6-9F4173375799}" srcOrd="1" destOrd="0" presId="urn:microsoft.com/office/officeart/2008/layout/LinedList"/>
    <dgm:cxn modelId="{94920747-8FB6-46CA-A8C7-AF6DA6AB335E}" type="presParOf" srcId="{392BA23A-A1FB-4B46-AB03-56B9CA6B0B8C}" destId="{6B8D6128-A19B-4587-AA9F-2FAB770F96EA}" srcOrd="2" destOrd="0" presId="urn:microsoft.com/office/officeart/2008/layout/LinedList"/>
    <dgm:cxn modelId="{460634B7-65F7-4AA9-A2D5-22B1338A5ACA}" type="presParOf" srcId="{07F2D3B6-FBAC-4667-82F4-467B46F9EAC9}" destId="{4CD6DDFD-5ECA-42C9-8EF9-E13F186D8C56}" srcOrd="11" destOrd="0" presId="urn:microsoft.com/office/officeart/2008/layout/LinedList"/>
    <dgm:cxn modelId="{5D9A00AA-DC00-4716-82AC-32B118C3895E}" type="presParOf" srcId="{07F2D3B6-FBAC-4667-82F4-467B46F9EAC9}" destId="{95DC599C-3E3F-43F5-AB0B-24FDF9B01C86}" srcOrd="12" destOrd="0" presId="urn:microsoft.com/office/officeart/2008/layout/LinedList"/>
    <dgm:cxn modelId="{6B24037C-243D-44EB-9307-0C193DAFCA53}" type="presParOf" srcId="{07F2D3B6-FBAC-4667-82F4-467B46F9EAC9}" destId="{2C980F29-3568-4D6E-82BA-5F82B904CF29}" srcOrd="13" destOrd="0" presId="urn:microsoft.com/office/officeart/2008/layout/LinedList"/>
    <dgm:cxn modelId="{B1B1CACA-A9E3-4A90-872E-FF8C12148C78}" type="presParOf" srcId="{2C980F29-3568-4D6E-82BA-5F82B904CF29}" destId="{98E874AC-A80C-4D13-AE04-4375A3474B6C}" srcOrd="0" destOrd="0" presId="urn:microsoft.com/office/officeart/2008/layout/LinedList"/>
    <dgm:cxn modelId="{4817E902-0A27-41D8-A423-2A232A8434FD}" type="presParOf" srcId="{2C980F29-3568-4D6E-82BA-5F82B904CF29}" destId="{B49F2380-8089-4CD6-BC39-7B2663F4125F}" srcOrd="1" destOrd="0" presId="urn:microsoft.com/office/officeart/2008/layout/LinedList"/>
    <dgm:cxn modelId="{8A09B6CD-635A-496A-B47D-B9ED77C4A25A}" type="presParOf" srcId="{2C980F29-3568-4D6E-82BA-5F82B904CF29}" destId="{5831D6EC-F91E-4F31-A52A-1EBBF8EA960F}" srcOrd="2" destOrd="0" presId="urn:microsoft.com/office/officeart/2008/layout/LinedList"/>
    <dgm:cxn modelId="{9735829B-B349-47FF-87E7-4D985239EA3F}" type="presParOf" srcId="{07F2D3B6-FBAC-4667-82F4-467B46F9EAC9}" destId="{8E77F95C-5312-4624-B4E1-B57D68D46B44}" srcOrd="14" destOrd="0" presId="urn:microsoft.com/office/officeart/2008/layout/LinedList"/>
    <dgm:cxn modelId="{2A4C23C2-F4E4-4A4E-BCA3-CACAC63B0460}" type="presParOf" srcId="{07F2D3B6-FBAC-4667-82F4-467B46F9EAC9}" destId="{6861E09A-2BEF-4C32-9C69-62E536B718F1}" srcOrd="15" destOrd="0" presId="urn:microsoft.com/office/officeart/2008/layout/LinedList"/>
    <dgm:cxn modelId="{6B015F83-621F-4B10-982E-789FC95BC63B}" type="presParOf" srcId="{07F2D3B6-FBAC-4667-82F4-467B46F9EAC9}" destId="{BDB7DBF7-A2E6-4BBB-A081-31E338B1E6AA}" srcOrd="16" destOrd="0" presId="urn:microsoft.com/office/officeart/2008/layout/LinedList"/>
    <dgm:cxn modelId="{20951B46-7A9C-4086-B42D-32F79AE63850}" type="presParOf" srcId="{BDB7DBF7-A2E6-4BBB-A081-31E338B1E6AA}" destId="{A493DC2D-7410-43FA-8BAD-5296934FDF48}" srcOrd="0" destOrd="0" presId="urn:microsoft.com/office/officeart/2008/layout/LinedList"/>
    <dgm:cxn modelId="{719F4225-7399-446B-A8DC-473E23E8D73F}" type="presParOf" srcId="{BDB7DBF7-A2E6-4BBB-A081-31E338B1E6AA}" destId="{C34724E0-3E6F-4808-B3FA-E2AA9895F245}" srcOrd="1" destOrd="0" presId="urn:microsoft.com/office/officeart/2008/layout/LinedList"/>
    <dgm:cxn modelId="{B2F504F5-3E04-46BD-A7F7-92CB30D16E58}" type="presParOf" srcId="{BDB7DBF7-A2E6-4BBB-A081-31E338B1E6AA}" destId="{329237E2-244A-4EC5-8209-3A5B2937F9D6}" srcOrd="2" destOrd="0" presId="urn:microsoft.com/office/officeart/2008/layout/LinedList"/>
    <dgm:cxn modelId="{57259415-8993-459B-B255-D9388A005D43}" type="presParOf" srcId="{07F2D3B6-FBAC-4667-82F4-467B46F9EAC9}" destId="{F2C9C5B0-8A56-4D73-B8BF-53A3BB6C8FD5}" srcOrd="17" destOrd="0" presId="urn:microsoft.com/office/officeart/2008/layout/LinedList"/>
    <dgm:cxn modelId="{54AE90E8-116E-4932-A0E3-FEC8B10732B6}" type="presParOf" srcId="{07F2D3B6-FBAC-4667-82F4-467B46F9EAC9}" destId="{E1D4E3DE-CF80-4AE5-B7DE-10533E3A3254}" srcOrd="18" destOrd="0" presId="urn:microsoft.com/office/officeart/2008/layout/LinedList"/>
    <dgm:cxn modelId="{761ECE04-0F5D-4DF9-944F-D3A98406593B}" type="presParOf" srcId="{07F2D3B6-FBAC-4667-82F4-467B46F9EAC9}" destId="{D7480E39-4466-410E-A62F-28EE55345D58}" srcOrd="19" destOrd="0" presId="urn:microsoft.com/office/officeart/2008/layout/LinedList"/>
    <dgm:cxn modelId="{058BF7EC-D8F5-4B00-9308-5988E1C1DD2C}" type="presParOf" srcId="{D7480E39-4466-410E-A62F-28EE55345D58}" destId="{E0B69FF1-AEAB-4AF0-BF27-34A6AD117A64}" srcOrd="0" destOrd="0" presId="urn:microsoft.com/office/officeart/2008/layout/LinedList"/>
    <dgm:cxn modelId="{0C460BFA-03A5-4701-88B0-3B5C882B98D4}" type="presParOf" srcId="{D7480E39-4466-410E-A62F-28EE55345D58}" destId="{01982405-B5C8-4248-969D-B39E22D03B08}" srcOrd="1" destOrd="0" presId="urn:microsoft.com/office/officeart/2008/layout/LinedList"/>
    <dgm:cxn modelId="{B68A7561-81D7-4089-AAB4-346C211DDDEF}" type="presParOf" srcId="{D7480E39-4466-410E-A62F-28EE55345D58}" destId="{56374F26-592F-4CFB-8E96-5C46A285223D}" srcOrd="2" destOrd="0" presId="urn:microsoft.com/office/officeart/2008/layout/LinedList"/>
    <dgm:cxn modelId="{FFDA3C7C-8904-435C-BC35-B1E7C268189D}" type="presParOf" srcId="{07F2D3B6-FBAC-4667-82F4-467B46F9EAC9}" destId="{5FB19594-8073-41CA-A3D5-B6D0E68838C7}" srcOrd="20" destOrd="0" presId="urn:microsoft.com/office/officeart/2008/layout/LinedList"/>
    <dgm:cxn modelId="{B8EA86E9-1836-4982-A7C1-2E14AC381881}" type="presParOf" srcId="{07F2D3B6-FBAC-4667-82F4-467B46F9EAC9}" destId="{B884E143-4B0D-4D3E-869D-CF6073892FDD}"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CCE7B-46A0-4EDC-BEEE-012AE55FE08B}">
      <dsp:nvSpPr>
        <dsp:cNvPr id="0" name=""/>
        <dsp:cNvSpPr/>
      </dsp:nvSpPr>
      <dsp:spPr>
        <a:xfrm>
          <a:off x="2149" y="822707"/>
          <a:ext cx="3411144" cy="2350278"/>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BB1B57-FE20-4AF6-A8BE-D19710B73580}">
      <dsp:nvSpPr>
        <dsp:cNvPr id="0" name=""/>
        <dsp:cNvSpPr/>
      </dsp:nvSpPr>
      <dsp:spPr>
        <a:xfrm>
          <a:off x="2149" y="3172985"/>
          <a:ext cx="3411144" cy="1265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tr-TR" sz="1800" b="1" kern="1200" dirty="0" smtClean="0">
              <a:solidFill>
                <a:srgbClr val="002060"/>
              </a:solidFill>
              <a:latin typeface="+mn-lt"/>
            </a:rPr>
            <a:t>Ordu-Giresun Havalimanı</a:t>
          </a:r>
        </a:p>
        <a:p>
          <a:pPr lvl="0" algn="ctr" defTabSz="800100">
            <a:lnSpc>
              <a:spcPct val="90000"/>
            </a:lnSpc>
            <a:spcBef>
              <a:spcPct val="0"/>
            </a:spcBef>
            <a:spcAft>
              <a:spcPct val="35000"/>
            </a:spcAft>
          </a:pPr>
          <a:r>
            <a:rPr lang="tr-TR" sz="1600" b="0" kern="1200" dirty="0" smtClean="0">
              <a:solidFill>
                <a:prstClr val="black"/>
              </a:solidFill>
              <a:latin typeface="+mn-lt"/>
              <a:cs typeface="Arial" panose="020B0604020202020204" pitchFamily="34" charset="0"/>
            </a:rPr>
            <a:t>*Türkiye'nin ve Avrupa'nın deniz üzerine inşa edilmiş ilk havalimanı</a:t>
          </a:r>
          <a:endParaRPr lang="tr-TR" sz="1600" kern="1200" dirty="0" smtClean="0">
            <a:solidFill>
              <a:prstClr val="black"/>
            </a:solidFill>
            <a:effectLst>
              <a:outerShdw blurRad="38100" dist="38100" dir="2700000" algn="tl">
                <a:srgbClr val="000000">
                  <a:alpha val="43137"/>
                </a:srgbClr>
              </a:outerShdw>
            </a:effectLst>
            <a:latin typeface="+mn-lt"/>
            <a:cs typeface="Arial" panose="020B0604020202020204" pitchFamily="34" charset="0"/>
          </a:endParaRPr>
        </a:p>
        <a:p>
          <a:pPr lvl="0" algn="ctr" defTabSz="800100">
            <a:lnSpc>
              <a:spcPct val="90000"/>
            </a:lnSpc>
            <a:spcBef>
              <a:spcPct val="0"/>
            </a:spcBef>
            <a:spcAft>
              <a:spcPct val="35000"/>
            </a:spcAft>
          </a:pPr>
          <a:r>
            <a:rPr lang="tr-TR" sz="1600" kern="1200" dirty="0" smtClean="0">
              <a:solidFill>
                <a:prstClr val="black"/>
              </a:solidFill>
              <a:latin typeface="+mn-lt"/>
              <a:cs typeface="Arial" panose="020B0604020202020204" pitchFamily="34" charset="0"/>
            </a:rPr>
            <a:t>*Ordu şehir merkezine mesafesi sadece 15 km </a:t>
          </a:r>
        </a:p>
        <a:p>
          <a:pPr lvl="0" algn="ctr" defTabSz="800100">
            <a:lnSpc>
              <a:spcPct val="90000"/>
            </a:lnSpc>
            <a:spcBef>
              <a:spcPct val="0"/>
            </a:spcBef>
            <a:spcAft>
              <a:spcPct val="35000"/>
            </a:spcAft>
          </a:pPr>
          <a:r>
            <a:rPr lang="tr-TR" sz="1600" kern="1200" dirty="0" smtClean="0">
              <a:solidFill>
                <a:prstClr val="black"/>
              </a:solidFill>
              <a:latin typeface="+mn-lt"/>
              <a:cs typeface="Arial" panose="020B0604020202020204" pitchFamily="34" charset="0"/>
            </a:rPr>
            <a:t>*Türkiye'nin en yoğun kullanılan </a:t>
          </a:r>
          <a:r>
            <a:rPr lang="tr-TR" sz="1600" b="1" kern="1200" dirty="0" smtClean="0">
              <a:solidFill>
                <a:prstClr val="black"/>
              </a:solidFill>
              <a:latin typeface="+mn-lt"/>
              <a:cs typeface="Arial" panose="020B0604020202020204" pitchFamily="34" charset="0"/>
            </a:rPr>
            <a:t>16. </a:t>
          </a:r>
          <a:r>
            <a:rPr lang="tr-TR" sz="1600" kern="1200" dirty="0" smtClean="0">
              <a:solidFill>
                <a:prstClr val="black"/>
              </a:solidFill>
              <a:latin typeface="+mn-lt"/>
              <a:cs typeface="Arial" panose="020B0604020202020204" pitchFamily="34" charset="0"/>
            </a:rPr>
            <a:t>havalimanı</a:t>
          </a:r>
          <a:endParaRPr lang="tr-TR" sz="1600" kern="1200" dirty="0">
            <a:latin typeface="+mn-lt"/>
          </a:endParaRPr>
        </a:p>
      </dsp:txBody>
      <dsp:txXfrm>
        <a:off x="2149" y="3172985"/>
        <a:ext cx="3411144" cy="1265534"/>
      </dsp:txXfrm>
    </dsp:sp>
    <dsp:sp modelId="{A36688F4-0D6F-431B-997F-3C4A0AB761D2}">
      <dsp:nvSpPr>
        <dsp:cNvPr id="0" name=""/>
        <dsp:cNvSpPr/>
      </dsp:nvSpPr>
      <dsp:spPr>
        <a:xfrm>
          <a:off x="3754551" y="822707"/>
          <a:ext cx="3411144" cy="2350278"/>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CE978-3028-48D1-AC15-FA46A0F9424F}">
      <dsp:nvSpPr>
        <dsp:cNvPr id="0" name=""/>
        <dsp:cNvSpPr/>
      </dsp:nvSpPr>
      <dsp:spPr>
        <a:xfrm>
          <a:off x="3754551" y="3172985"/>
          <a:ext cx="3411144" cy="1265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tr-TR" sz="1800" b="1" kern="1200" dirty="0" smtClean="0">
              <a:solidFill>
                <a:srgbClr val="002060"/>
              </a:solidFill>
            </a:rPr>
            <a:t>Ünye Limanı</a:t>
          </a:r>
          <a:endParaRPr lang="tr-TR" sz="1800" kern="1200" dirty="0" smtClean="0"/>
        </a:p>
        <a:p>
          <a:pPr lvl="0" algn="ctr" defTabSz="800100">
            <a:lnSpc>
              <a:spcPct val="90000"/>
            </a:lnSpc>
            <a:spcBef>
              <a:spcPct val="0"/>
            </a:spcBef>
            <a:spcAft>
              <a:spcPct val="35000"/>
            </a:spcAft>
          </a:pPr>
          <a:r>
            <a:rPr lang="tr-TR" sz="1600" kern="1200" dirty="0" smtClean="0">
              <a:latin typeface="+mn-lt"/>
            </a:rPr>
            <a:t>* </a:t>
          </a:r>
          <a:r>
            <a:rPr lang="tr-TR" sz="1600" kern="1200" dirty="0" smtClean="0">
              <a:solidFill>
                <a:prstClr val="black"/>
              </a:solidFill>
              <a:latin typeface="+mn-lt"/>
              <a:cs typeface="Arial" panose="020B0604020202020204" pitchFamily="34" charset="0"/>
            </a:rPr>
            <a:t>Konteyner ve Ro-Ro taşımacılığı</a:t>
          </a:r>
          <a:r>
            <a:rPr lang="tr-TR" sz="1600" b="1" kern="1200" dirty="0" smtClean="0">
              <a:solidFill>
                <a:prstClr val="black"/>
              </a:solidFill>
              <a:latin typeface="+mn-lt"/>
              <a:cs typeface="Arial" panose="020B0604020202020204" pitchFamily="34" charset="0"/>
            </a:rPr>
            <a:t>.</a:t>
          </a:r>
          <a:endParaRPr lang="tr-TR" sz="1600" kern="1200" dirty="0" smtClean="0">
            <a:solidFill>
              <a:prstClr val="black"/>
            </a:solidFill>
            <a:effectLst>
              <a:outerShdw blurRad="38100" dist="38100" dir="2700000" algn="tl">
                <a:srgbClr val="000000">
                  <a:alpha val="43137"/>
                </a:srgbClr>
              </a:outerShdw>
            </a:effectLst>
            <a:latin typeface="+mn-lt"/>
            <a:cs typeface="Arial" panose="020B0604020202020204" pitchFamily="34" charset="0"/>
          </a:endParaRPr>
        </a:p>
        <a:p>
          <a:pPr lvl="0" algn="ctr" defTabSz="800100">
            <a:lnSpc>
              <a:spcPct val="90000"/>
            </a:lnSpc>
            <a:spcBef>
              <a:spcPct val="0"/>
            </a:spcBef>
            <a:spcAft>
              <a:spcPct val="35000"/>
            </a:spcAft>
          </a:pPr>
          <a:r>
            <a:rPr lang="tr-TR" sz="1600" kern="1200" dirty="0" smtClean="0">
              <a:solidFill>
                <a:prstClr val="black"/>
              </a:solidFill>
              <a:latin typeface="+mn-lt"/>
              <a:cs typeface="Arial" panose="020B0604020202020204" pitchFamily="34" charset="0"/>
            </a:rPr>
            <a:t>* Kurvaziyer turizmi</a:t>
          </a:r>
          <a:endParaRPr lang="tr-TR" sz="1600" kern="1200" dirty="0">
            <a:latin typeface="+mn-lt"/>
          </a:endParaRPr>
        </a:p>
      </dsp:txBody>
      <dsp:txXfrm>
        <a:off x="3754551" y="3172985"/>
        <a:ext cx="3411144" cy="1265534"/>
      </dsp:txXfrm>
    </dsp:sp>
    <dsp:sp modelId="{6FD692EE-6E91-498D-BB9E-4FE8E5349C67}">
      <dsp:nvSpPr>
        <dsp:cNvPr id="0" name=""/>
        <dsp:cNvSpPr/>
      </dsp:nvSpPr>
      <dsp:spPr>
        <a:xfrm>
          <a:off x="7506953" y="822707"/>
          <a:ext cx="3411144" cy="2350278"/>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C33735-A801-4F6C-9719-520E86B26C4B}">
      <dsp:nvSpPr>
        <dsp:cNvPr id="0" name=""/>
        <dsp:cNvSpPr/>
      </dsp:nvSpPr>
      <dsp:spPr>
        <a:xfrm>
          <a:off x="7506953" y="3172985"/>
          <a:ext cx="3411144" cy="1265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tr-TR" sz="1800" b="1" kern="1200" dirty="0" smtClean="0">
              <a:solidFill>
                <a:srgbClr val="002060"/>
              </a:solidFill>
            </a:rPr>
            <a:t>Karayolu Çalışmaları</a:t>
          </a:r>
        </a:p>
        <a:p>
          <a:pPr lvl="0" algn="ctr" defTabSz="800100">
            <a:lnSpc>
              <a:spcPct val="90000"/>
            </a:lnSpc>
            <a:spcBef>
              <a:spcPct val="0"/>
            </a:spcBef>
            <a:spcAft>
              <a:spcPct val="35000"/>
            </a:spcAft>
          </a:pPr>
          <a:r>
            <a:rPr lang="tr-TR" sz="1600" kern="1200" dirty="0" smtClean="0">
              <a:solidFill>
                <a:schemeClr val="tx1"/>
              </a:solidFill>
            </a:rPr>
            <a:t>* Karadeniz Sahil Yolu</a:t>
          </a:r>
        </a:p>
        <a:p>
          <a:pPr lvl="0" algn="ctr" defTabSz="800100">
            <a:lnSpc>
              <a:spcPct val="90000"/>
            </a:lnSpc>
            <a:spcBef>
              <a:spcPct val="0"/>
            </a:spcBef>
            <a:spcAft>
              <a:spcPct val="35000"/>
            </a:spcAft>
          </a:pPr>
          <a:r>
            <a:rPr lang="tr-TR" sz="1600" kern="1200" dirty="0" smtClean="0">
              <a:solidFill>
                <a:schemeClr val="tx1"/>
              </a:solidFill>
            </a:rPr>
            <a:t>* Karadeniz-Akdeniz Yolu</a:t>
          </a:r>
        </a:p>
        <a:p>
          <a:pPr lvl="0" algn="ctr" defTabSz="800100">
            <a:lnSpc>
              <a:spcPct val="90000"/>
            </a:lnSpc>
            <a:spcBef>
              <a:spcPct val="0"/>
            </a:spcBef>
            <a:spcAft>
              <a:spcPct val="35000"/>
            </a:spcAft>
          </a:pPr>
          <a:r>
            <a:rPr lang="tr-TR" sz="1600" kern="1200" dirty="0" smtClean="0">
              <a:solidFill>
                <a:schemeClr val="tx1"/>
              </a:solidFill>
            </a:rPr>
            <a:t>* Ünye-Niksar Yolu</a:t>
          </a:r>
          <a:endParaRPr lang="tr-TR" sz="1600" kern="1200" dirty="0">
            <a:solidFill>
              <a:schemeClr val="tx1"/>
            </a:solidFill>
          </a:endParaRPr>
        </a:p>
      </dsp:txBody>
      <dsp:txXfrm>
        <a:off x="7506953" y="3172985"/>
        <a:ext cx="3411144" cy="12655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8EC5C7-72B6-40F0-9995-11FA861E6215}">
      <dsp:nvSpPr>
        <dsp:cNvPr id="0" name=""/>
        <dsp:cNvSpPr/>
      </dsp:nvSpPr>
      <dsp:spPr>
        <a:xfrm>
          <a:off x="4799" y="552897"/>
          <a:ext cx="2309211" cy="397070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1DD2EEB-A371-4620-A2EB-73A752AF3356}">
      <dsp:nvSpPr>
        <dsp:cNvPr id="0" name=""/>
        <dsp:cNvSpPr/>
      </dsp:nvSpPr>
      <dsp:spPr>
        <a:xfrm>
          <a:off x="120259" y="1288557"/>
          <a:ext cx="2078290" cy="1765867"/>
        </a:xfrm>
        <a:prstGeom prst="rect">
          <a:avLst/>
        </a:prstGeom>
        <a:blipFill>
          <a:blip xmlns:r="http://schemas.openxmlformats.org/officeDocument/2006/relationships" r:embed="rId1"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C3B5FE-892E-45C4-ACE9-602A9E7A3360}">
      <dsp:nvSpPr>
        <dsp:cNvPr id="0" name=""/>
        <dsp:cNvSpPr/>
      </dsp:nvSpPr>
      <dsp:spPr>
        <a:xfrm>
          <a:off x="120259" y="3054425"/>
          <a:ext cx="2078290" cy="733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Fındık Mamulleri</a:t>
          </a:r>
          <a:endParaRPr lang="tr-TR" sz="2000" kern="1200" dirty="0"/>
        </a:p>
      </dsp:txBody>
      <dsp:txXfrm>
        <a:off x="120259" y="3054425"/>
        <a:ext cx="2078290" cy="733514"/>
      </dsp:txXfrm>
    </dsp:sp>
    <dsp:sp modelId="{7A01F876-6FD5-4965-983B-6E6FCC265B8D}">
      <dsp:nvSpPr>
        <dsp:cNvPr id="0" name=""/>
        <dsp:cNvSpPr/>
      </dsp:nvSpPr>
      <dsp:spPr>
        <a:xfrm>
          <a:off x="2903476" y="570488"/>
          <a:ext cx="2309211" cy="393552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BC99A08-51A8-409D-B9BD-78694F70DE31}">
      <dsp:nvSpPr>
        <dsp:cNvPr id="0" name=""/>
        <dsp:cNvSpPr/>
      </dsp:nvSpPr>
      <dsp:spPr>
        <a:xfrm>
          <a:off x="3018937" y="1288557"/>
          <a:ext cx="2078290" cy="1765867"/>
        </a:xfrm>
        <a:prstGeom prst="rect">
          <a:avLst/>
        </a:prstGeom>
        <a:blipFill>
          <a:blip xmlns:r="http://schemas.openxmlformats.org/officeDocument/2006/relationships" r:embed="rId2"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9BF0D9-FFA3-4C05-8793-35BD42323798}">
      <dsp:nvSpPr>
        <dsp:cNvPr id="0" name=""/>
        <dsp:cNvSpPr/>
      </dsp:nvSpPr>
      <dsp:spPr>
        <a:xfrm>
          <a:off x="3018937" y="3054425"/>
          <a:ext cx="2078290" cy="733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Bentonit</a:t>
          </a:r>
          <a:endParaRPr lang="tr-TR" sz="2000" kern="1200" dirty="0"/>
        </a:p>
      </dsp:txBody>
      <dsp:txXfrm>
        <a:off x="3018937" y="3054425"/>
        <a:ext cx="2078290" cy="733514"/>
      </dsp:txXfrm>
    </dsp:sp>
    <dsp:sp modelId="{6FC0D461-964E-47EC-8562-3B8031D6F2FD}">
      <dsp:nvSpPr>
        <dsp:cNvPr id="0" name=""/>
        <dsp:cNvSpPr/>
      </dsp:nvSpPr>
      <dsp:spPr>
        <a:xfrm>
          <a:off x="5802154" y="588078"/>
          <a:ext cx="2309211" cy="390033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CD315E8-DA2E-4A67-9427-82F0B7A1AAF3}">
      <dsp:nvSpPr>
        <dsp:cNvPr id="0" name=""/>
        <dsp:cNvSpPr/>
      </dsp:nvSpPr>
      <dsp:spPr>
        <a:xfrm>
          <a:off x="5917614" y="1288557"/>
          <a:ext cx="2078290" cy="176586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20ABE7-3906-4591-B537-476525E65AA5}">
      <dsp:nvSpPr>
        <dsp:cNvPr id="0" name=""/>
        <dsp:cNvSpPr/>
      </dsp:nvSpPr>
      <dsp:spPr>
        <a:xfrm>
          <a:off x="5917614" y="3054425"/>
          <a:ext cx="2078290" cy="733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Giyim Eşyaları İmalatı</a:t>
          </a:r>
          <a:endParaRPr lang="tr-TR" sz="2000" kern="1200" dirty="0"/>
        </a:p>
      </dsp:txBody>
      <dsp:txXfrm>
        <a:off x="5917614" y="3054425"/>
        <a:ext cx="2078290" cy="733514"/>
      </dsp:txXfrm>
    </dsp:sp>
    <dsp:sp modelId="{3B429581-265A-433A-B45C-D7C4E6D62221}">
      <dsp:nvSpPr>
        <dsp:cNvPr id="0" name=""/>
        <dsp:cNvSpPr/>
      </dsp:nvSpPr>
      <dsp:spPr>
        <a:xfrm>
          <a:off x="8700831" y="596867"/>
          <a:ext cx="2309211" cy="388276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B7B17E0-7752-491B-A872-962BFC668208}">
      <dsp:nvSpPr>
        <dsp:cNvPr id="0" name=""/>
        <dsp:cNvSpPr/>
      </dsp:nvSpPr>
      <dsp:spPr>
        <a:xfrm>
          <a:off x="8816292" y="1288557"/>
          <a:ext cx="2078290" cy="1765867"/>
        </a:xfrm>
        <a:prstGeom prst="rect">
          <a:avLst/>
        </a:prstGeom>
        <a:blipFill>
          <a:blip xmlns:r="http://schemas.openxmlformats.org/officeDocument/2006/relationships" r:embed="rId4">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6C1CD7-4BD9-40A1-9A07-11273EEE8DDE}">
      <dsp:nvSpPr>
        <dsp:cNvPr id="0" name=""/>
        <dsp:cNvSpPr/>
      </dsp:nvSpPr>
      <dsp:spPr>
        <a:xfrm>
          <a:off x="8816292" y="3054425"/>
          <a:ext cx="2078290" cy="733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Rüzgar Enerjisi</a:t>
          </a:r>
          <a:endParaRPr lang="tr-TR" sz="2000" kern="1200" dirty="0"/>
        </a:p>
      </dsp:txBody>
      <dsp:txXfrm>
        <a:off x="8816292" y="3054425"/>
        <a:ext cx="2078290" cy="733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BBEF7-7DFF-481B-9067-876022C21D40}">
      <dsp:nvSpPr>
        <dsp:cNvPr id="0" name=""/>
        <dsp:cNvSpPr/>
      </dsp:nvSpPr>
      <dsp:spPr>
        <a:xfrm>
          <a:off x="0" y="2140"/>
          <a:ext cx="67533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1B40B9-369D-497F-ACFA-DD2B123801F4}">
      <dsp:nvSpPr>
        <dsp:cNvPr id="0" name=""/>
        <dsp:cNvSpPr/>
      </dsp:nvSpPr>
      <dsp:spPr>
        <a:xfrm>
          <a:off x="0" y="2140"/>
          <a:ext cx="824743" cy="4379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270" wrap="square" lIns="91440" tIns="91440" rIns="91440" bIns="91440" numCol="1" spcCol="1270" anchor="t" anchorCtr="0">
          <a:noAutofit/>
        </a:bodyPr>
        <a:lstStyle/>
        <a:p>
          <a:pPr marL="0" lvl="0" algn="ctr" defTabSz="914400" rtl="0" eaLnBrk="1" fontAlgn="b" latinLnBrk="0" hangingPunct="1">
            <a:lnSpc>
              <a:spcPct val="90000"/>
            </a:lnSpc>
            <a:spcBef>
              <a:spcPct val="0"/>
            </a:spcBef>
            <a:spcAft>
              <a:spcPct val="35000"/>
            </a:spcAft>
          </a:pPr>
          <a:r>
            <a:rPr lang="tr-TR" sz="2400" b="1" kern="1200" dirty="0" smtClean="0">
              <a:solidFill>
                <a:srgbClr val="002060"/>
              </a:solidFill>
              <a:latin typeface="+mn-lt"/>
              <a:ea typeface="+mn-ea"/>
              <a:cs typeface="+mn-cs"/>
            </a:rPr>
            <a:t>Ordu İlinde Bulunan </a:t>
          </a:r>
        </a:p>
        <a:p>
          <a:pPr marL="0" lvl="0" algn="ctr" defTabSz="914400" rtl="0" eaLnBrk="1" fontAlgn="b" latinLnBrk="0" hangingPunct="1">
            <a:lnSpc>
              <a:spcPct val="90000"/>
            </a:lnSpc>
            <a:spcBef>
              <a:spcPct val="0"/>
            </a:spcBef>
            <a:spcAft>
              <a:spcPct val="35000"/>
            </a:spcAft>
          </a:pPr>
          <a:r>
            <a:rPr lang="tr-TR" sz="2400" b="1" kern="1200" dirty="0" smtClean="0">
              <a:solidFill>
                <a:srgbClr val="002060"/>
              </a:solidFill>
              <a:latin typeface="+mn-lt"/>
              <a:ea typeface="+mn-ea"/>
              <a:cs typeface="+mn-cs"/>
            </a:rPr>
            <a:t>Turizm Merkezleri</a:t>
          </a:r>
          <a:endParaRPr lang="tr-TR" sz="2400" b="1" kern="1200" dirty="0">
            <a:solidFill>
              <a:srgbClr val="002060"/>
            </a:solidFill>
            <a:latin typeface="+mn-lt"/>
            <a:ea typeface="+mn-ea"/>
            <a:cs typeface="+mn-cs"/>
          </a:endParaRPr>
        </a:p>
      </dsp:txBody>
      <dsp:txXfrm>
        <a:off x="0" y="2140"/>
        <a:ext cx="824743" cy="4379918"/>
      </dsp:txXfrm>
    </dsp:sp>
    <dsp:sp modelId="{D476B62B-1900-42E5-90AA-9B7ED712A167}">
      <dsp:nvSpPr>
        <dsp:cNvPr id="0" name=""/>
        <dsp:cNvSpPr/>
      </dsp:nvSpPr>
      <dsp:spPr>
        <a:xfrm>
          <a:off x="926043" y="31707"/>
          <a:ext cx="5301363" cy="591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tr-TR" sz="1800" b="0" i="0" u="none" kern="1200" dirty="0" smtClean="0"/>
            <a:t>Ordu Akkuş Argın Yaylası TM</a:t>
          </a:r>
          <a:endParaRPr lang="tr-TR" sz="1800" kern="1200" dirty="0" smtClean="0"/>
        </a:p>
      </dsp:txBody>
      <dsp:txXfrm>
        <a:off x="926043" y="31707"/>
        <a:ext cx="5301363" cy="591331"/>
      </dsp:txXfrm>
    </dsp:sp>
    <dsp:sp modelId="{035D1D3E-6231-4286-BC09-1815416E68AC}">
      <dsp:nvSpPr>
        <dsp:cNvPr id="0" name=""/>
        <dsp:cNvSpPr/>
      </dsp:nvSpPr>
      <dsp:spPr>
        <a:xfrm>
          <a:off x="824743" y="623039"/>
          <a:ext cx="54026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3790C2-C49E-457A-950A-9F3B45569634}">
      <dsp:nvSpPr>
        <dsp:cNvPr id="0" name=""/>
        <dsp:cNvSpPr/>
      </dsp:nvSpPr>
      <dsp:spPr>
        <a:xfrm>
          <a:off x="926043" y="652605"/>
          <a:ext cx="5301363" cy="591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tr-TR" sz="1800" b="0" i="0" u="none" kern="1200" dirty="0" smtClean="0"/>
            <a:t>Ordu Mesudiye Yeşilce-</a:t>
          </a:r>
          <a:r>
            <a:rPr lang="tr-TR" sz="1800" b="0" i="0" u="none" kern="1200" dirty="0" err="1" smtClean="0"/>
            <a:t>Topçam</a:t>
          </a:r>
          <a:r>
            <a:rPr lang="tr-TR" sz="1800" b="0" i="0" u="none" kern="1200" dirty="0" smtClean="0"/>
            <a:t> Yaylaları TM</a:t>
          </a:r>
          <a:endParaRPr lang="tr-TR" sz="1800" kern="1200" dirty="0" smtClean="0"/>
        </a:p>
      </dsp:txBody>
      <dsp:txXfrm>
        <a:off x="926043" y="652605"/>
        <a:ext cx="5301363" cy="591331"/>
      </dsp:txXfrm>
    </dsp:sp>
    <dsp:sp modelId="{69CC3162-E3CA-4392-93B0-359BC29728BC}">
      <dsp:nvSpPr>
        <dsp:cNvPr id="0" name=""/>
        <dsp:cNvSpPr/>
      </dsp:nvSpPr>
      <dsp:spPr>
        <a:xfrm>
          <a:off x="824743" y="1243937"/>
          <a:ext cx="54026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17B186-013E-44EB-8041-D3E8E8573768}">
      <dsp:nvSpPr>
        <dsp:cNvPr id="0" name=""/>
        <dsp:cNvSpPr/>
      </dsp:nvSpPr>
      <dsp:spPr>
        <a:xfrm>
          <a:off x="926043" y="1273504"/>
          <a:ext cx="5301363" cy="591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tr-TR" sz="1800" b="0" i="0" u="none" kern="1200" dirty="0" smtClean="0"/>
            <a:t>Ordu Çambaşı Yaylası TM</a:t>
          </a:r>
          <a:endParaRPr lang="tr-TR" sz="1800" kern="1200" dirty="0"/>
        </a:p>
      </dsp:txBody>
      <dsp:txXfrm>
        <a:off x="926043" y="1273504"/>
        <a:ext cx="5301363" cy="591331"/>
      </dsp:txXfrm>
    </dsp:sp>
    <dsp:sp modelId="{D7BBD0EF-8299-41D2-AB04-A6F74EF50427}">
      <dsp:nvSpPr>
        <dsp:cNvPr id="0" name=""/>
        <dsp:cNvSpPr/>
      </dsp:nvSpPr>
      <dsp:spPr>
        <a:xfrm>
          <a:off x="824743" y="1864835"/>
          <a:ext cx="54026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9ED20B-6206-424F-8AB6-9F4173375799}">
      <dsp:nvSpPr>
        <dsp:cNvPr id="0" name=""/>
        <dsp:cNvSpPr/>
      </dsp:nvSpPr>
      <dsp:spPr>
        <a:xfrm>
          <a:off x="926043" y="1894402"/>
          <a:ext cx="5301363" cy="591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tr-TR" sz="1800" b="0" i="0" u="none" kern="1200" dirty="0" smtClean="0"/>
            <a:t>Ordu Mesudiye </a:t>
          </a:r>
          <a:r>
            <a:rPr lang="tr-TR" sz="1800" b="0" i="0" u="none" kern="1200" dirty="0" err="1" smtClean="0"/>
            <a:t>Keyfalan</a:t>
          </a:r>
          <a:r>
            <a:rPr lang="tr-TR" sz="1800" b="0" i="0" u="none" kern="1200" dirty="0" smtClean="0"/>
            <a:t> Yaylası TM</a:t>
          </a:r>
          <a:endParaRPr lang="tr-TR" sz="1800" kern="1200" dirty="0"/>
        </a:p>
      </dsp:txBody>
      <dsp:txXfrm>
        <a:off x="926043" y="1894402"/>
        <a:ext cx="5301363" cy="591331"/>
      </dsp:txXfrm>
    </dsp:sp>
    <dsp:sp modelId="{4CD6DDFD-5ECA-42C9-8EF9-E13F186D8C56}">
      <dsp:nvSpPr>
        <dsp:cNvPr id="0" name=""/>
        <dsp:cNvSpPr/>
      </dsp:nvSpPr>
      <dsp:spPr>
        <a:xfrm>
          <a:off x="824743" y="2485734"/>
          <a:ext cx="54026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9F2380-8089-4CD6-BC39-7B2663F4125F}">
      <dsp:nvSpPr>
        <dsp:cNvPr id="0" name=""/>
        <dsp:cNvSpPr/>
      </dsp:nvSpPr>
      <dsp:spPr>
        <a:xfrm>
          <a:off x="926043" y="2515300"/>
          <a:ext cx="5301363" cy="591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tr-TR" sz="1800" b="0" i="0" u="none" kern="1200" dirty="0" smtClean="0"/>
            <a:t>Ordu Aybastı Perşembe Yaylası TM</a:t>
          </a:r>
          <a:endParaRPr lang="tr-TR" sz="1800" kern="1200" dirty="0"/>
        </a:p>
      </dsp:txBody>
      <dsp:txXfrm>
        <a:off x="926043" y="2515300"/>
        <a:ext cx="5301363" cy="591331"/>
      </dsp:txXfrm>
    </dsp:sp>
    <dsp:sp modelId="{8E77F95C-5312-4624-B4E1-B57D68D46B44}">
      <dsp:nvSpPr>
        <dsp:cNvPr id="0" name=""/>
        <dsp:cNvSpPr/>
      </dsp:nvSpPr>
      <dsp:spPr>
        <a:xfrm>
          <a:off x="824743" y="3106632"/>
          <a:ext cx="54026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4724E0-3E6F-4808-B3FA-E2AA9895F245}">
      <dsp:nvSpPr>
        <dsp:cNvPr id="0" name=""/>
        <dsp:cNvSpPr/>
      </dsp:nvSpPr>
      <dsp:spPr>
        <a:xfrm>
          <a:off x="926043" y="3136199"/>
          <a:ext cx="5301363" cy="591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tr-TR" sz="1800" b="0" i="0" u="none" kern="1200" dirty="0" smtClean="0"/>
            <a:t>Ordu Aybastı Toygar Kabaktepe TM</a:t>
          </a:r>
          <a:endParaRPr lang="tr-TR" sz="1800" kern="1200" dirty="0"/>
        </a:p>
      </dsp:txBody>
      <dsp:txXfrm>
        <a:off x="926043" y="3136199"/>
        <a:ext cx="5301363" cy="591331"/>
      </dsp:txXfrm>
    </dsp:sp>
    <dsp:sp modelId="{F2C9C5B0-8A56-4D73-B8BF-53A3BB6C8FD5}">
      <dsp:nvSpPr>
        <dsp:cNvPr id="0" name=""/>
        <dsp:cNvSpPr/>
      </dsp:nvSpPr>
      <dsp:spPr>
        <a:xfrm>
          <a:off x="824743" y="3727530"/>
          <a:ext cx="54026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982405-B5C8-4248-969D-B39E22D03B08}">
      <dsp:nvSpPr>
        <dsp:cNvPr id="0" name=""/>
        <dsp:cNvSpPr/>
      </dsp:nvSpPr>
      <dsp:spPr>
        <a:xfrm>
          <a:off x="926043" y="3757097"/>
          <a:ext cx="5301363" cy="591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0" i="0" u="none" kern="1200" dirty="0" smtClean="0"/>
            <a:t>Ordu Bolaman KTKGB </a:t>
          </a:r>
          <a:endParaRPr lang="tr-TR" sz="1800" kern="1200" dirty="0"/>
        </a:p>
      </dsp:txBody>
      <dsp:txXfrm>
        <a:off x="926043" y="3757097"/>
        <a:ext cx="5301363" cy="591331"/>
      </dsp:txXfrm>
    </dsp:sp>
    <dsp:sp modelId="{5FB19594-8073-41CA-A3D5-B6D0E68838C7}">
      <dsp:nvSpPr>
        <dsp:cNvPr id="0" name=""/>
        <dsp:cNvSpPr/>
      </dsp:nvSpPr>
      <dsp:spPr>
        <a:xfrm>
          <a:off x="824743" y="4348429"/>
          <a:ext cx="540266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398BD-8E76-4FA9-8128-B7BEE97BA228}" type="datetimeFigureOut">
              <a:rPr lang="tr-TR" smtClean="0"/>
              <a:t>10.12.2025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4FCA7-3C65-43EC-BF34-B422DAE7CF8F}" type="slidenum">
              <a:rPr lang="tr-TR" smtClean="0"/>
              <a:t>‹#›</a:t>
            </a:fld>
            <a:endParaRPr lang="tr-TR"/>
          </a:p>
        </p:txBody>
      </p:sp>
    </p:spTree>
    <p:extLst>
      <p:ext uri="{BB962C8B-B14F-4D97-AF65-F5344CB8AC3E}">
        <p14:creationId xmlns:p14="http://schemas.microsoft.com/office/powerpoint/2010/main" val="4154131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6B4FCA7-3C65-43EC-BF34-B422DAE7CF8F}" type="slidenum">
              <a:rPr lang="tr-TR" smtClean="0"/>
              <a:t>4</a:t>
            </a:fld>
            <a:endParaRPr lang="tr-TR"/>
          </a:p>
        </p:txBody>
      </p:sp>
    </p:spTree>
    <p:extLst>
      <p:ext uri="{BB962C8B-B14F-4D97-AF65-F5344CB8AC3E}">
        <p14:creationId xmlns:p14="http://schemas.microsoft.com/office/powerpoint/2010/main" val="3131565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6B4FCA7-3C65-43EC-BF34-B422DAE7CF8F}" type="slidenum">
              <a:rPr lang="tr-TR" smtClean="0"/>
              <a:t>17</a:t>
            </a:fld>
            <a:endParaRPr lang="tr-TR"/>
          </a:p>
        </p:txBody>
      </p:sp>
    </p:spTree>
    <p:extLst>
      <p:ext uri="{BB962C8B-B14F-4D97-AF65-F5344CB8AC3E}">
        <p14:creationId xmlns:p14="http://schemas.microsoft.com/office/powerpoint/2010/main" val="2443093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3BDA0DDD-EC3F-4576-A125-D9C2E52E79F8}" type="datetimeFigureOut">
              <a:rPr lang="tr-TR" smtClean="0"/>
              <a:t>10.12.2025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56E6EF-0C3C-40AA-B33B-2AE5A1137309}" type="slidenum">
              <a:rPr lang="tr-TR" smtClean="0"/>
              <a:t>‹#›</a:t>
            </a:fld>
            <a:endParaRPr lang="tr-TR"/>
          </a:p>
        </p:txBody>
      </p:sp>
    </p:spTree>
    <p:extLst>
      <p:ext uri="{BB962C8B-B14F-4D97-AF65-F5344CB8AC3E}">
        <p14:creationId xmlns:p14="http://schemas.microsoft.com/office/powerpoint/2010/main" val="3388645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BDA0DDD-EC3F-4576-A125-D9C2E52E79F8}" type="datetimeFigureOut">
              <a:rPr lang="tr-TR" smtClean="0"/>
              <a:t>10.12.2025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56E6EF-0C3C-40AA-B33B-2AE5A1137309}" type="slidenum">
              <a:rPr lang="tr-TR" smtClean="0"/>
              <a:t>‹#›</a:t>
            </a:fld>
            <a:endParaRPr lang="tr-TR"/>
          </a:p>
        </p:txBody>
      </p:sp>
    </p:spTree>
    <p:extLst>
      <p:ext uri="{BB962C8B-B14F-4D97-AF65-F5344CB8AC3E}">
        <p14:creationId xmlns:p14="http://schemas.microsoft.com/office/powerpoint/2010/main" val="2072041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BDA0DDD-EC3F-4576-A125-D9C2E52E79F8}" type="datetimeFigureOut">
              <a:rPr lang="tr-TR" smtClean="0"/>
              <a:t>10.12.2025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56E6EF-0C3C-40AA-B33B-2AE5A1137309}" type="slidenum">
              <a:rPr lang="tr-TR" smtClean="0"/>
              <a:t>‹#›</a:t>
            </a:fld>
            <a:endParaRPr lang="tr-TR"/>
          </a:p>
        </p:txBody>
      </p:sp>
    </p:spTree>
    <p:extLst>
      <p:ext uri="{BB962C8B-B14F-4D97-AF65-F5344CB8AC3E}">
        <p14:creationId xmlns:p14="http://schemas.microsoft.com/office/powerpoint/2010/main" val="14745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BDA0DDD-EC3F-4576-A125-D9C2E52E79F8}" type="datetimeFigureOut">
              <a:rPr lang="tr-TR" smtClean="0"/>
              <a:t>10.12.2025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56E6EF-0C3C-40AA-B33B-2AE5A1137309}" type="slidenum">
              <a:rPr lang="tr-TR" smtClean="0"/>
              <a:t>‹#›</a:t>
            </a:fld>
            <a:endParaRPr lang="tr-TR"/>
          </a:p>
        </p:txBody>
      </p:sp>
    </p:spTree>
    <p:extLst>
      <p:ext uri="{BB962C8B-B14F-4D97-AF65-F5344CB8AC3E}">
        <p14:creationId xmlns:p14="http://schemas.microsoft.com/office/powerpoint/2010/main" val="4181794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3BDA0DDD-EC3F-4576-A125-D9C2E52E79F8}" type="datetimeFigureOut">
              <a:rPr lang="tr-TR" smtClean="0"/>
              <a:t>10.12.2025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56E6EF-0C3C-40AA-B33B-2AE5A1137309}" type="slidenum">
              <a:rPr lang="tr-TR" smtClean="0"/>
              <a:t>‹#›</a:t>
            </a:fld>
            <a:endParaRPr lang="tr-TR"/>
          </a:p>
        </p:txBody>
      </p:sp>
    </p:spTree>
    <p:extLst>
      <p:ext uri="{BB962C8B-B14F-4D97-AF65-F5344CB8AC3E}">
        <p14:creationId xmlns:p14="http://schemas.microsoft.com/office/powerpoint/2010/main" val="3819364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3BDA0DDD-EC3F-4576-A125-D9C2E52E79F8}" type="datetimeFigureOut">
              <a:rPr lang="tr-TR" smtClean="0"/>
              <a:t>10.12.2025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856E6EF-0C3C-40AA-B33B-2AE5A1137309}" type="slidenum">
              <a:rPr lang="tr-TR" smtClean="0"/>
              <a:t>‹#›</a:t>
            </a:fld>
            <a:endParaRPr lang="tr-TR"/>
          </a:p>
        </p:txBody>
      </p:sp>
    </p:spTree>
    <p:extLst>
      <p:ext uri="{BB962C8B-B14F-4D97-AF65-F5344CB8AC3E}">
        <p14:creationId xmlns:p14="http://schemas.microsoft.com/office/powerpoint/2010/main" val="1819847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3BDA0DDD-EC3F-4576-A125-D9C2E52E79F8}" type="datetimeFigureOut">
              <a:rPr lang="tr-TR" smtClean="0"/>
              <a:t>10.12.2025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856E6EF-0C3C-40AA-B33B-2AE5A1137309}" type="slidenum">
              <a:rPr lang="tr-TR" smtClean="0"/>
              <a:t>‹#›</a:t>
            </a:fld>
            <a:endParaRPr lang="tr-TR"/>
          </a:p>
        </p:txBody>
      </p:sp>
    </p:spTree>
    <p:extLst>
      <p:ext uri="{BB962C8B-B14F-4D97-AF65-F5344CB8AC3E}">
        <p14:creationId xmlns:p14="http://schemas.microsoft.com/office/powerpoint/2010/main" val="2055952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3BDA0DDD-EC3F-4576-A125-D9C2E52E79F8}" type="datetimeFigureOut">
              <a:rPr lang="tr-TR" smtClean="0"/>
              <a:t>10.12.2025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856E6EF-0C3C-40AA-B33B-2AE5A1137309}" type="slidenum">
              <a:rPr lang="tr-TR" smtClean="0"/>
              <a:t>‹#›</a:t>
            </a:fld>
            <a:endParaRPr lang="tr-TR"/>
          </a:p>
        </p:txBody>
      </p:sp>
    </p:spTree>
    <p:extLst>
      <p:ext uri="{BB962C8B-B14F-4D97-AF65-F5344CB8AC3E}">
        <p14:creationId xmlns:p14="http://schemas.microsoft.com/office/powerpoint/2010/main" val="3242057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BDA0DDD-EC3F-4576-A125-D9C2E52E79F8}" type="datetimeFigureOut">
              <a:rPr lang="tr-TR" smtClean="0"/>
              <a:t>10.12.2025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856E6EF-0C3C-40AA-B33B-2AE5A1137309}" type="slidenum">
              <a:rPr lang="tr-TR" smtClean="0"/>
              <a:t>‹#›</a:t>
            </a:fld>
            <a:endParaRPr lang="tr-TR"/>
          </a:p>
        </p:txBody>
      </p:sp>
    </p:spTree>
    <p:extLst>
      <p:ext uri="{BB962C8B-B14F-4D97-AF65-F5344CB8AC3E}">
        <p14:creationId xmlns:p14="http://schemas.microsoft.com/office/powerpoint/2010/main" val="2663104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BDA0DDD-EC3F-4576-A125-D9C2E52E79F8}" type="datetimeFigureOut">
              <a:rPr lang="tr-TR" smtClean="0"/>
              <a:t>10.12.2025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856E6EF-0C3C-40AA-B33B-2AE5A1137309}" type="slidenum">
              <a:rPr lang="tr-TR" smtClean="0"/>
              <a:t>‹#›</a:t>
            </a:fld>
            <a:endParaRPr lang="tr-TR"/>
          </a:p>
        </p:txBody>
      </p:sp>
    </p:spTree>
    <p:extLst>
      <p:ext uri="{BB962C8B-B14F-4D97-AF65-F5344CB8AC3E}">
        <p14:creationId xmlns:p14="http://schemas.microsoft.com/office/powerpoint/2010/main" val="878409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BDA0DDD-EC3F-4576-A125-D9C2E52E79F8}" type="datetimeFigureOut">
              <a:rPr lang="tr-TR" smtClean="0"/>
              <a:t>10.12.2025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856E6EF-0C3C-40AA-B33B-2AE5A1137309}" type="slidenum">
              <a:rPr lang="tr-TR" smtClean="0"/>
              <a:t>‹#›</a:t>
            </a:fld>
            <a:endParaRPr lang="tr-TR"/>
          </a:p>
        </p:txBody>
      </p:sp>
    </p:spTree>
    <p:extLst>
      <p:ext uri="{BB962C8B-B14F-4D97-AF65-F5344CB8AC3E}">
        <p14:creationId xmlns:p14="http://schemas.microsoft.com/office/powerpoint/2010/main" val="3637394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DA0DDD-EC3F-4576-A125-D9C2E52E79F8}" type="datetimeFigureOut">
              <a:rPr lang="tr-TR" smtClean="0"/>
              <a:t>10.12.2025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56E6EF-0C3C-40AA-B33B-2AE5A1137309}" type="slidenum">
              <a:rPr lang="tr-TR" smtClean="0"/>
              <a:t>‹#›</a:t>
            </a:fld>
            <a:endParaRPr lang="tr-TR"/>
          </a:p>
        </p:txBody>
      </p:sp>
    </p:spTree>
    <p:extLst>
      <p:ext uri="{BB962C8B-B14F-4D97-AF65-F5344CB8AC3E}">
        <p14:creationId xmlns:p14="http://schemas.microsoft.com/office/powerpoint/2010/main" val="264374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4.emf"/><Relationship Id="rId3" Type="http://schemas.openxmlformats.org/officeDocument/2006/relationships/tags" Target="../tags/tag40.xml"/><Relationship Id="rId7" Type="http://schemas.openxmlformats.org/officeDocument/2006/relationships/slideLayout" Target="../slideLayouts/slideLayout2.xml"/><Relationship Id="rId12" Type="http://schemas.openxmlformats.org/officeDocument/2006/relationships/image" Target="../media/image13.jpe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image" Target="../media/image12.png"/><Relationship Id="rId5" Type="http://schemas.openxmlformats.org/officeDocument/2006/relationships/tags" Target="../tags/tag42.xml"/><Relationship Id="rId10" Type="http://schemas.openxmlformats.org/officeDocument/2006/relationships/image" Target="../media/image11.jpeg"/><Relationship Id="rId4" Type="http://schemas.openxmlformats.org/officeDocument/2006/relationships/tags" Target="../tags/tag41.xml"/><Relationship Id="rId9"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2.jpg"/><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image" Target="../media/image2.jpg"/><Relationship Id="rId21" Type="http://schemas.openxmlformats.org/officeDocument/2006/relationships/tags" Target="../tags/tag21.xml"/><Relationship Id="rId34" Type="http://schemas.openxmlformats.org/officeDocument/2006/relationships/tags" Target="../tags/tag34.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slideLayout" Target="../slideLayouts/slideLayout2.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image" Target="../media/image7.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8" Type="http://schemas.openxmlformats.org/officeDocument/2006/relationships/tags" Target="../tags/tag8.xml"/><Relationship Id="rId3"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ctrTitle"/>
          </p:nvPr>
        </p:nvSpPr>
        <p:spPr>
          <a:xfrm>
            <a:off x="2576946" y="2847109"/>
            <a:ext cx="7086600" cy="1549545"/>
          </a:xfrm>
        </p:spPr>
        <p:txBody>
          <a:bodyPr>
            <a:normAutofit/>
          </a:bodyPr>
          <a:lstStyle/>
          <a:p>
            <a:r>
              <a:rPr lang="tr-TR" sz="5400" b="1" dirty="0" smtClean="0">
                <a:solidFill>
                  <a:schemeClr val="bg1"/>
                </a:solidFill>
                <a:latin typeface="+mn-lt"/>
              </a:rPr>
              <a:t>ORDU </a:t>
            </a:r>
            <a:r>
              <a:rPr lang="tr-TR" sz="4400" b="1" dirty="0" smtClean="0">
                <a:solidFill>
                  <a:schemeClr val="bg1"/>
                </a:solidFill>
                <a:latin typeface="+mn-lt"/>
              </a:rPr>
              <a:t/>
            </a:r>
            <a:br>
              <a:rPr lang="tr-TR" sz="4400" b="1" dirty="0" smtClean="0">
                <a:solidFill>
                  <a:schemeClr val="bg1"/>
                </a:solidFill>
                <a:latin typeface="+mn-lt"/>
              </a:rPr>
            </a:br>
            <a:r>
              <a:rPr lang="tr-TR" sz="4400" b="1" dirty="0" smtClean="0">
                <a:solidFill>
                  <a:schemeClr val="bg1"/>
                </a:solidFill>
                <a:latin typeface="+mn-lt"/>
              </a:rPr>
              <a:t>YATIRIM ORTAMI SUNUMU</a:t>
            </a:r>
            <a:endParaRPr lang="tr-TR" sz="4400" b="1" dirty="0">
              <a:solidFill>
                <a:schemeClr val="bg1"/>
              </a:solidFill>
              <a:latin typeface="+mn-lt"/>
            </a:endParaRPr>
          </a:p>
        </p:txBody>
      </p:sp>
      <p:sp>
        <p:nvSpPr>
          <p:cNvPr id="3" name="Alt Başlık 2"/>
          <p:cNvSpPr>
            <a:spLocks noGrp="1"/>
          </p:cNvSpPr>
          <p:nvPr>
            <p:ph type="subTitle" idx="1"/>
          </p:nvPr>
        </p:nvSpPr>
        <p:spPr>
          <a:xfrm rot="16200000">
            <a:off x="11000510" y="5548602"/>
            <a:ext cx="1835727" cy="443490"/>
          </a:xfrm>
        </p:spPr>
        <p:txBody>
          <a:bodyPr>
            <a:normAutofit/>
          </a:bodyPr>
          <a:lstStyle/>
          <a:p>
            <a:r>
              <a:rPr lang="tr-TR" sz="1800" b="1" dirty="0" smtClean="0">
                <a:solidFill>
                  <a:srgbClr val="325388"/>
                </a:solidFill>
              </a:rPr>
              <a:t>OCAK 2024</a:t>
            </a:r>
            <a:endParaRPr lang="tr-TR" sz="1800" b="1" dirty="0">
              <a:solidFill>
                <a:srgbClr val="325388"/>
              </a:solidFill>
            </a:endParaRPr>
          </a:p>
        </p:txBody>
      </p:sp>
    </p:spTree>
    <p:extLst>
      <p:ext uri="{BB962C8B-B14F-4D97-AF65-F5344CB8AC3E}">
        <p14:creationId xmlns:p14="http://schemas.microsoft.com/office/powerpoint/2010/main" val="2855023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0" y="1169377"/>
            <a:ext cx="6449290" cy="389259"/>
          </a:xfrm>
        </p:spPr>
        <p:txBody>
          <a:bodyPr>
            <a:noAutofit/>
          </a:bodyPr>
          <a:lstStyle/>
          <a:p>
            <a:r>
              <a:rPr lang="tr-TR" sz="2800" b="1" dirty="0" smtClean="0">
                <a:solidFill>
                  <a:schemeClr val="bg1"/>
                </a:solidFill>
                <a:latin typeface="+mn-lt"/>
              </a:rPr>
              <a:t>SOSYO-EKONOMİK GENEL GÖRÜNÜM</a:t>
            </a:r>
            <a:endParaRPr lang="tr-TR" sz="2800" b="1" dirty="0">
              <a:solidFill>
                <a:schemeClr val="bg1"/>
              </a:solidFill>
              <a:latin typeface="+mn-lt"/>
            </a:endParaRPr>
          </a:p>
        </p:txBody>
      </p:sp>
      <p:sp>
        <p:nvSpPr>
          <p:cNvPr id="12" name="Metin kutusu 11"/>
          <p:cNvSpPr txBox="1"/>
          <p:nvPr/>
        </p:nvSpPr>
        <p:spPr>
          <a:xfrm>
            <a:off x="650632" y="1694230"/>
            <a:ext cx="1459522" cy="461665"/>
          </a:xfrm>
          <a:prstGeom prst="rect">
            <a:avLst/>
          </a:prstGeom>
          <a:noFill/>
        </p:spPr>
        <p:txBody>
          <a:bodyPr wrap="square" rtlCol="0">
            <a:spAutoFit/>
          </a:bodyPr>
          <a:lstStyle/>
          <a:p>
            <a:r>
              <a:rPr lang="tr-TR" sz="2400" b="1" dirty="0" smtClean="0">
                <a:solidFill>
                  <a:srgbClr val="002060"/>
                </a:solidFill>
              </a:rPr>
              <a:t>SANAYİ</a:t>
            </a:r>
            <a:endParaRPr lang="tr-TR" sz="2400" b="1" dirty="0">
              <a:solidFill>
                <a:srgbClr val="002060"/>
              </a:solidFill>
            </a:endParaRPr>
          </a:p>
        </p:txBody>
      </p:sp>
      <p:graphicFrame>
        <p:nvGraphicFramePr>
          <p:cNvPr id="3" name="Tablo 2"/>
          <p:cNvGraphicFramePr>
            <a:graphicFrameLocks noGrp="1"/>
          </p:cNvGraphicFramePr>
          <p:nvPr>
            <p:extLst>
              <p:ext uri="{D42A27DB-BD31-4B8C-83A1-F6EECF244321}">
                <p14:modId xmlns:p14="http://schemas.microsoft.com/office/powerpoint/2010/main" val="1916219048"/>
              </p:ext>
            </p:extLst>
          </p:nvPr>
        </p:nvGraphicFramePr>
        <p:xfrm>
          <a:off x="650632" y="2832537"/>
          <a:ext cx="5223431" cy="3752901"/>
        </p:xfrm>
        <a:graphic>
          <a:graphicData uri="http://schemas.openxmlformats.org/drawingml/2006/table">
            <a:tbl>
              <a:tblPr>
                <a:tableStyleId>{5FD0F851-EC5A-4D38-B0AD-8093EC10F338}</a:tableStyleId>
              </a:tblPr>
              <a:tblGrid>
                <a:gridCol w="3733786">
                  <a:extLst>
                    <a:ext uri="{9D8B030D-6E8A-4147-A177-3AD203B41FA5}">
                      <a16:colId xmlns:a16="http://schemas.microsoft.com/office/drawing/2014/main" val="537898960"/>
                    </a:ext>
                  </a:extLst>
                </a:gridCol>
                <a:gridCol w="696457">
                  <a:extLst>
                    <a:ext uri="{9D8B030D-6E8A-4147-A177-3AD203B41FA5}">
                      <a16:colId xmlns:a16="http://schemas.microsoft.com/office/drawing/2014/main" val="3275170122"/>
                    </a:ext>
                  </a:extLst>
                </a:gridCol>
                <a:gridCol w="793188">
                  <a:extLst>
                    <a:ext uri="{9D8B030D-6E8A-4147-A177-3AD203B41FA5}">
                      <a16:colId xmlns:a16="http://schemas.microsoft.com/office/drawing/2014/main" val="1654180295"/>
                    </a:ext>
                  </a:extLst>
                </a:gridCol>
              </a:tblGrid>
              <a:tr h="499311">
                <a:tc>
                  <a:txBody>
                    <a:bodyPr/>
                    <a:lstStyle/>
                    <a:p>
                      <a:pPr marL="0" algn="l" defTabSz="914400" rtl="0" eaLnBrk="1" fontAlgn="b" latinLnBrk="0" hangingPunct="1"/>
                      <a:r>
                        <a:rPr lang="tr-TR" sz="1600" b="1" i="0" u="none" strike="noStrike" kern="1200" dirty="0" smtClean="0">
                          <a:solidFill>
                            <a:schemeClr val="tx1"/>
                          </a:solidFill>
                          <a:effectLst/>
                          <a:latin typeface="+mn-lt"/>
                          <a:ea typeface="+mn-ea"/>
                          <a:cs typeface="+mn-cs"/>
                        </a:rPr>
                        <a:t>Sektör Adı</a:t>
                      </a:r>
                      <a:endParaRPr lang="tr-TR" sz="1600" b="1" i="0" u="none" strike="noStrike" kern="1200" dirty="0">
                        <a:solidFill>
                          <a:schemeClr val="tx1"/>
                        </a:solidFill>
                        <a:effectLst/>
                        <a:latin typeface="+mn-lt"/>
                        <a:ea typeface="+mn-ea"/>
                        <a:cs typeface="+mn-cs"/>
                      </a:endParaRPr>
                    </a:p>
                  </a:txBody>
                  <a:tcPr marL="7620" marR="7620" marT="7620" marB="0" anchor="b">
                    <a:lnB w="12700" cap="flat" cmpd="sng" algn="ctr">
                      <a:solidFill>
                        <a:srgbClr val="00B0F0"/>
                      </a:solidFill>
                      <a:prstDash val="solid"/>
                      <a:round/>
                      <a:headEnd type="none" w="med" len="med"/>
                      <a:tailEnd type="none" w="med" len="med"/>
                    </a:lnB>
                  </a:tcPr>
                </a:tc>
                <a:tc>
                  <a:txBody>
                    <a:bodyPr/>
                    <a:lstStyle/>
                    <a:p>
                      <a:pPr algn="ctr" fontAlgn="b"/>
                      <a:r>
                        <a:rPr lang="tr-TR" sz="1600" b="1" i="0" u="none" strike="noStrike" dirty="0" smtClean="0">
                          <a:effectLst/>
                          <a:latin typeface="+mn-lt"/>
                        </a:rPr>
                        <a:t>İşletme</a:t>
                      </a:r>
                      <a:r>
                        <a:rPr lang="tr-TR" sz="1600" b="1" i="0" u="none" strike="noStrike" baseline="0" dirty="0" smtClean="0">
                          <a:effectLst/>
                          <a:latin typeface="+mn-lt"/>
                        </a:rPr>
                        <a:t> Sayısı</a:t>
                      </a:r>
                      <a:endParaRPr lang="tr-TR" sz="1600" b="1" i="0" u="none" strike="noStrike" dirty="0">
                        <a:effectLst/>
                        <a:latin typeface="+mn-lt"/>
                      </a:endParaRPr>
                    </a:p>
                  </a:txBody>
                  <a:tcPr marL="7620" marR="7620" marT="7620" marB="0" anchor="b">
                    <a:lnB w="12700" cap="flat" cmpd="sng" algn="ctr">
                      <a:solidFill>
                        <a:srgbClr val="00B0F0"/>
                      </a:solidFill>
                      <a:prstDash val="solid"/>
                      <a:round/>
                      <a:headEnd type="none" w="med" len="med"/>
                      <a:tailEnd type="none" w="med" len="med"/>
                    </a:lnB>
                  </a:tcPr>
                </a:tc>
                <a:tc>
                  <a:txBody>
                    <a:bodyPr/>
                    <a:lstStyle/>
                    <a:p>
                      <a:pPr algn="ctr" fontAlgn="b"/>
                      <a:r>
                        <a:rPr lang="tr-TR" sz="1600" b="1" i="0" u="none" strike="noStrike" dirty="0" smtClean="0">
                          <a:effectLst/>
                          <a:latin typeface="+mn-lt"/>
                        </a:rPr>
                        <a:t>İstihdam</a:t>
                      </a:r>
                      <a:endParaRPr lang="tr-TR" sz="1600" b="1" i="0" u="none" strike="noStrike" dirty="0">
                        <a:effectLst/>
                        <a:latin typeface="+mn-lt"/>
                      </a:endParaRPr>
                    </a:p>
                  </a:txBody>
                  <a:tcPr marL="7620" marR="7620" marT="7620" marB="0" anchor="b">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422597087"/>
                  </a:ext>
                </a:extLst>
              </a:tr>
              <a:tr h="325359">
                <a:tc>
                  <a:txBody>
                    <a:bodyPr/>
                    <a:lstStyle/>
                    <a:p>
                      <a:pPr algn="l" fontAlgn="b"/>
                      <a:r>
                        <a:rPr lang="tr-TR" sz="1600" u="none" strike="noStrike" dirty="0">
                          <a:effectLst/>
                        </a:rPr>
                        <a:t>Giyim Eşyaları İmalatı              </a:t>
                      </a:r>
                      <a:endParaRPr lang="tr-TR" sz="1600" b="1" i="0" u="none" strike="noStrike" dirty="0">
                        <a:effectLst/>
                        <a:latin typeface="Arial" panose="020B0604020202020204" pitchFamily="34" charset="0"/>
                      </a:endParaRPr>
                    </a:p>
                  </a:txBody>
                  <a:tcPr marL="7620" marR="7620" marT="7620" marB="0" anchor="b">
                    <a:lnT w="12700" cap="flat" cmpd="sng" algn="ctr">
                      <a:solidFill>
                        <a:srgbClr val="00B0F0"/>
                      </a:solidFill>
                      <a:prstDash val="solid"/>
                      <a:round/>
                      <a:headEnd type="none" w="med" len="med"/>
                      <a:tailEnd type="none" w="med" len="med"/>
                    </a:lnT>
                  </a:tcPr>
                </a:tc>
                <a:tc>
                  <a:txBody>
                    <a:bodyPr/>
                    <a:lstStyle/>
                    <a:p>
                      <a:pPr algn="ctr" fontAlgn="b"/>
                      <a:r>
                        <a:rPr lang="tr-TR" sz="1600" u="none" strike="noStrike" dirty="0" smtClean="0">
                          <a:effectLst/>
                        </a:rPr>
                        <a:t>162</a:t>
                      </a:r>
                      <a:endParaRPr lang="tr-TR" sz="1600" b="0" i="0" u="none" strike="noStrike" dirty="0">
                        <a:effectLst/>
                        <a:latin typeface="Arial" panose="020B0604020202020204" pitchFamily="34" charset="0"/>
                      </a:endParaRPr>
                    </a:p>
                  </a:txBody>
                  <a:tcPr marL="7620" marR="7620" marT="7620" marB="0" anchor="b">
                    <a:lnT w="12700" cap="flat" cmpd="sng" algn="ctr">
                      <a:solidFill>
                        <a:srgbClr val="00B0F0"/>
                      </a:solidFill>
                      <a:prstDash val="solid"/>
                      <a:round/>
                      <a:headEnd type="none" w="med" len="med"/>
                      <a:tailEnd type="none" w="med" len="med"/>
                    </a:lnT>
                  </a:tcPr>
                </a:tc>
                <a:tc>
                  <a:txBody>
                    <a:bodyPr/>
                    <a:lstStyle/>
                    <a:p>
                      <a:pPr algn="ctr" fontAlgn="b"/>
                      <a:r>
                        <a:rPr lang="tr-TR" sz="1600" b="0" i="0" u="none" strike="noStrike" dirty="0" smtClean="0">
                          <a:effectLst/>
                          <a:latin typeface="+mn-lt"/>
                        </a:rPr>
                        <a:t>9.808</a:t>
                      </a:r>
                      <a:endParaRPr lang="tr-TR" sz="1600" b="0" i="0" u="none" strike="noStrike" dirty="0">
                        <a:effectLst/>
                        <a:latin typeface="Arial" panose="020B0604020202020204" pitchFamily="34" charset="0"/>
                      </a:endParaRPr>
                    </a:p>
                  </a:txBody>
                  <a:tcPr marL="7620" marR="7620" marT="7620" marB="0" anchor="b">
                    <a:lnT w="12700" cap="flat" cmpd="sng" algn="ctr">
                      <a:solidFill>
                        <a:srgbClr val="00B0F0"/>
                      </a:solidFill>
                      <a:prstDash val="solid"/>
                      <a:round/>
                      <a:headEnd type="none" w="med" len="med"/>
                      <a:tailEnd type="none" w="med" len="med"/>
                    </a:lnT>
                  </a:tcPr>
                </a:tc>
                <a:extLst>
                  <a:ext uri="{0D108BD9-81ED-4DB2-BD59-A6C34878D82A}">
                    <a16:rowId xmlns:a16="http://schemas.microsoft.com/office/drawing/2014/main" val="3090399067"/>
                  </a:ext>
                </a:extLst>
              </a:tr>
              <a:tr h="325359">
                <a:tc>
                  <a:txBody>
                    <a:bodyPr/>
                    <a:lstStyle/>
                    <a:p>
                      <a:pPr algn="l" fontAlgn="b"/>
                      <a:r>
                        <a:rPr lang="tr-TR" sz="1600" u="none" strike="noStrike" dirty="0">
                          <a:effectLst/>
                        </a:rPr>
                        <a:t>Gıda Ürünleri İmalatı               </a:t>
                      </a:r>
                      <a:endParaRPr lang="tr-TR" sz="1600" b="1" i="0" u="none" strike="noStrike" dirty="0">
                        <a:effectLst/>
                        <a:latin typeface="Arial" panose="020B0604020202020204" pitchFamily="34" charset="0"/>
                      </a:endParaRPr>
                    </a:p>
                  </a:txBody>
                  <a:tcPr marL="7620" marR="7620" marT="7620" marB="0" anchor="b"/>
                </a:tc>
                <a:tc>
                  <a:txBody>
                    <a:bodyPr/>
                    <a:lstStyle/>
                    <a:p>
                      <a:pPr algn="ctr" fontAlgn="b"/>
                      <a:r>
                        <a:rPr lang="tr-TR" sz="1600" u="none" strike="noStrike" dirty="0" smtClean="0">
                          <a:effectLst/>
                        </a:rPr>
                        <a:t>569</a:t>
                      </a:r>
                      <a:endParaRPr lang="tr-TR" sz="1600" b="0" i="0" u="none" strike="noStrike" dirty="0">
                        <a:effectLst/>
                        <a:latin typeface="Arial" panose="020B0604020202020204" pitchFamily="34" charset="0"/>
                      </a:endParaRPr>
                    </a:p>
                  </a:txBody>
                  <a:tcPr marL="7620" marR="7620" marT="7620" marB="0" anchor="b"/>
                </a:tc>
                <a:tc>
                  <a:txBody>
                    <a:bodyPr/>
                    <a:lstStyle/>
                    <a:p>
                      <a:pPr algn="ctr" fontAlgn="b"/>
                      <a:r>
                        <a:rPr lang="tr-TR" sz="1600" u="none" strike="noStrike" dirty="0" smtClean="0">
                          <a:effectLst/>
                        </a:rPr>
                        <a:t>5.691</a:t>
                      </a:r>
                      <a:endParaRPr lang="tr-TR"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548603503"/>
                  </a:ext>
                </a:extLst>
              </a:tr>
              <a:tr h="325359">
                <a:tc>
                  <a:txBody>
                    <a:bodyPr/>
                    <a:lstStyle/>
                    <a:p>
                      <a:pPr algn="l" fontAlgn="b"/>
                      <a:r>
                        <a:rPr lang="tr-TR" sz="1600" u="none" strike="noStrike" dirty="0">
                          <a:effectLst/>
                        </a:rPr>
                        <a:t>Metalik Olmayan Ürünler İma.   </a:t>
                      </a:r>
                      <a:endParaRPr lang="tr-TR" sz="1600" b="1" i="0" u="none" strike="noStrike" dirty="0">
                        <a:effectLst/>
                        <a:latin typeface="Arial" panose="020B0604020202020204" pitchFamily="34" charset="0"/>
                      </a:endParaRPr>
                    </a:p>
                  </a:txBody>
                  <a:tcPr marL="7620" marR="7620" marT="7620" marB="0" anchor="b"/>
                </a:tc>
                <a:tc>
                  <a:txBody>
                    <a:bodyPr/>
                    <a:lstStyle/>
                    <a:p>
                      <a:pPr algn="ctr" fontAlgn="b"/>
                      <a:r>
                        <a:rPr lang="tr-TR" sz="1600" u="none" strike="noStrike" dirty="0" smtClean="0">
                          <a:effectLst/>
                        </a:rPr>
                        <a:t>182</a:t>
                      </a:r>
                      <a:endParaRPr lang="tr-TR" sz="1600" b="0" i="0" u="none" strike="noStrike" dirty="0">
                        <a:effectLst/>
                        <a:latin typeface="Arial" panose="020B0604020202020204" pitchFamily="34" charset="0"/>
                      </a:endParaRPr>
                    </a:p>
                  </a:txBody>
                  <a:tcPr marL="7620" marR="7620" marT="7620" marB="0" anchor="b"/>
                </a:tc>
                <a:tc>
                  <a:txBody>
                    <a:bodyPr/>
                    <a:lstStyle/>
                    <a:p>
                      <a:pPr algn="ctr" fontAlgn="b"/>
                      <a:r>
                        <a:rPr lang="tr-TR" sz="1600" u="none" strike="noStrike" dirty="0" smtClean="0">
                          <a:effectLst/>
                        </a:rPr>
                        <a:t>2.302</a:t>
                      </a:r>
                      <a:endParaRPr lang="tr-TR"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755663554"/>
                  </a:ext>
                </a:extLst>
              </a:tr>
              <a:tr h="325359">
                <a:tc>
                  <a:txBody>
                    <a:bodyPr/>
                    <a:lstStyle/>
                    <a:p>
                      <a:pPr algn="l" fontAlgn="b"/>
                      <a:r>
                        <a:rPr lang="tr-TR" sz="1600" u="none" strike="noStrike" dirty="0">
                          <a:effectLst/>
                        </a:rPr>
                        <a:t>Mobilya İmalatı                     </a:t>
                      </a:r>
                      <a:endParaRPr lang="tr-TR" sz="1600" b="1" i="0" u="none" strike="noStrike" dirty="0">
                        <a:effectLst/>
                        <a:latin typeface="Arial" panose="020B0604020202020204" pitchFamily="34" charset="0"/>
                      </a:endParaRPr>
                    </a:p>
                  </a:txBody>
                  <a:tcPr marL="7620" marR="7620" marT="7620" marB="0" anchor="b"/>
                </a:tc>
                <a:tc>
                  <a:txBody>
                    <a:bodyPr/>
                    <a:lstStyle/>
                    <a:p>
                      <a:pPr algn="ctr" fontAlgn="b"/>
                      <a:r>
                        <a:rPr lang="tr-TR" sz="1600" u="none" strike="noStrike" dirty="0" smtClean="0">
                          <a:effectLst/>
                        </a:rPr>
                        <a:t>275</a:t>
                      </a:r>
                      <a:endParaRPr lang="tr-TR" sz="1600" b="0" i="0" u="none" strike="noStrike" dirty="0">
                        <a:effectLst/>
                        <a:latin typeface="Arial" panose="020B0604020202020204" pitchFamily="34" charset="0"/>
                      </a:endParaRPr>
                    </a:p>
                  </a:txBody>
                  <a:tcPr marL="7620" marR="7620" marT="7620" marB="0" anchor="b"/>
                </a:tc>
                <a:tc>
                  <a:txBody>
                    <a:bodyPr/>
                    <a:lstStyle/>
                    <a:p>
                      <a:pPr algn="ctr" fontAlgn="b"/>
                      <a:r>
                        <a:rPr lang="tr-TR" sz="1600" u="none" strike="noStrike" dirty="0" smtClean="0">
                          <a:effectLst/>
                        </a:rPr>
                        <a:t>1.392</a:t>
                      </a:r>
                      <a:endParaRPr lang="tr-TR"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123062461"/>
                  </a:ext>
                </a:extLst>
              </a:tr>
              <a:tr h="325359">
                <a:tc>
                  <a:txBody>
                    <a:bodyPr/>
                    <a:lstStyle/>
                    <a:p>
                      <a:pPr algn="l" fontAlgn="b"/>
                      <a:r>
                        <a:rPr lang="it-IT" sz="1600" u="none" strike="noStrike" dirty="0">
                          <a:effectLst/>
                        </a:rPr>
                        <a:t>Ağaç,Ağaç Ürünleri Ve Mantar Ür. </a:t>
                      </a:r>
                      <a:r>
                        <a:rPr lang="tr-TR" sz="1600" u="none" strike="noStrike" dirty="0" smtClean="0">
                          <a:effectLst/>
                        </a:rPr>
                        <a:t>İm.</a:t>
                      </a:r>
                      <a:r>
                        <a:rPr lang="it-IT" sz="1600" u="none" strike="noStrike" dirty="0" smtClean="0">
                          <a:effectLst/>
                        </a:rPr>
                        <a:t> </a:t>
                      </a:r>
                      <a:endParaRPr lang="it-IT" sz="1600" b="1" i="0" u="none" strike="noStrike" dirty="0">
                        <a:effectLst/>
                        <a:latin typeface="Arial" panose="020B0604020202020204" pitchFamily="34" charset="0"/>
                      </a:endParaRPr>
                    </a:p>
                  </a:txBody>
                  <a:tcPr marL="7620" marR="7620" marT="7620" marB="0" anchor="b"/>
                </a:tc>
                <a:tc>
                  <a:txBody>
                    <a:bodyPr/>
                    <a:lstStyle/>
                    <a:p>
                      <a:pPr algn="ctr" fontAlgn="b"/>
                      <a:r>
                        <a:rPr lang="tr-TR" sz="1600" u="none" strike="noStrike" dirty="0" smtClean="0">
                          <a:effectLst/>
                        </a:rPr>
                        <a:t>164</a:t>
                      </a:r>
                      <a:endParaRPr lang="tr-TR" sz="1600" b="0" i="0" u="none" strike="noStrike" dirty="0">
                        <a:effectLst/>
                        <a:latin typeface="Arial" panose="020B0604020202020204" pitchFamily="34" charset="0"/>
                      </a:endParaRPr>
                    </a:p>
                  </a:txBody>
                  <a:tcPr marL="7620" marR="7620" marT="7620" marB="0" anchor="b"/>
                </a:tc>
                <a:tc>
                  <a:txBody>
                    <a:bodyPr/>
                    <a:lstStyle/>
                    <a:p>
                      <a:pPr algn="ctr" fontAlgn="b"/>
                      <a:r>
                        <a:rPr lang="tr-TR" sz="1600" u="none" strike="noStrike" dirty="0" smtClean="0">
                          <a:effectLst/>
                        </a:rPr>
                        <a:t>1.459</a:t>
                      </a:r>
                      <a:endParaRPr lang="tr-TR"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354277939"/>
                  </a:ext>
                </a:extLst>
              </a:tr>
              <a:tr h="325359">
                <a:tc>
                  <a:txBody>
                    <a:bodyPr/>
                    <a:lstStyle/>
                    <a:p>
                      <a:pPr algn="l" fontAlgn="b"/>
                      <a:r>
                        <a:rPr lang="tr-TR" sz="1600" u="none" strike="noStrike" dirty="0">
                          <a:effectLst/>
                        </a:rPr>
                        <a:t>Kauçuk Ve Plastik Ürünler İm.  </a:t>
                      </a:r>
                      <a:endParaRPr lang="tr-TR" sz="1600" b="1" i="0" u="none" strike="noStrike" dirty="0">
                        <a:effectLst/>
                        <a:latin typeface="Arial" panose="020B0604020202020204" pitchFamily="34" charset="0"/>
                      </a:endParaRPr>
                    </a:p>
                  </a:txBody>
                  <a:tcPr marL="7620" marR="7620" marT="7620" marB="0" anchor="b"/>
                </a:tc>
                <a:tc>
                  <a:txBody>
                    <a:bodyPr/>
                    <a:lstStyle/>
                    <a:p>
                      <a:pPr algn="ctr" fontAlgn="b"/>
                      <a:r>
                        <a:rPr lang="tr-TR" sz="1600" u="none" strike="noStrike" dirty="0" smtClean="0">
                          <a:effectLst/>
                        </a:rPr>
                        <a:t>153</a:t>
                      </a:r>
                      <a:endParaRPr lang="tr-TR" sz="1600" b="0" i="0" u="none" strike="noStrike" dirty="0">
                        <a:effectLst/>
                        <a:latin typeface="Arial" panose="020B0604020202020204" pitchFamily="34" charset="0"/>
                      </a:endParaRPr>
                    </a:p>
                  </a:txBody>
                  <a:tcPr marL="7620" marR="7620" marT="7620" marB="0" anchor="b"/>
                </a:tc>
                <a:tc>
                  <a:txBody>
                    <a:bodyPr/>
                    <a:lstStyle/>
                    <a:p>
                      <a:pPr algn="ctr" fontAlgn="b"/>
                      <a:r>
                        <a:rPr lang="tr-TR" sz="1600" b="0" i="0" u="none" strike="noStrike" dirty="0" smtClean="0">
                          <a:effectLst/>
                          <a:latin typeface="+mn-lt"/>
                        </a:rPr>
                        <a:t>651</a:t>
                      </a:r>
                      <a:endParaRPr lang="tr-TR"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1073429672"/>
                  </a:ext>
                </a:extLst>
              </a:tr>
              <a:tr h="325359">
                <a:tc>
                  <a:txBody>
                    <a:bodyPr/>
                    <a:lstStyle/>
                    <a:p>
                      <a:pPr algn="l" fontAlgn="b"/>
                      <a:r>
                        <a:rPr lang="tr-TR" sz="1600" u="none" strike="noStrike" dirty="0" err="1">
                          <a:effectLst/>
                        </a:rPr>
                        <a:t>Fabrik.Metal</a:t>
                      </a:r>
                      <a:r>
                        <a:rPr lang="tr-TR" sz="1600" u="none" strike="noStrike" dirty="0">
                          <a:effectLst/>
                        </a:rPr>
                        <a:t> Ürün</a:t>
                      </a:r>
                      <a:r>
                        <a:rPr lang="tr-TR" sz="1600" u="none" strike="noStrike" dirty="0" smtClean="0">
                          <a:effectLst/>
                        </a:rPr>
                        <a:t>.</a:t>
                      </a:r>
                      <a:r>
                        <a:rPr lang="tr-TR" sz="1600" u="none" strike="noStrike" baseline="0" dirty="0" smtClean="0">
                          <a:effectLst/>
                        </a:rPr>
                        <a:t> İm.</a:t>
                      </a:r>
                      <a:endParaRPr lang="tr-TR" sz="1600" b="1" i="0" u="none" strike="noStrike" dirty="0">
                        <a:effectLst/>
                        <a:latin typeface="Arial" panose="020B0604020202020204" pitchFamily="34" charset="0"/>
                      </a:endParaRPr>
                    </a:p>
                  </a:txBody>
                  <a:tcPr marL="7620" marR="7620" marT="7620" marB="0" anchor="b"/>
                </a:tc>
                <a:tc>
                  <a:txBody>
                    <a:bodyPr/>
                    <a:lstStyle/>
                    <a:p>
                      <a:pPr algn="ctr" fontAlgn="b"/>
                      <a:r>
                        <a:rPr lang="tr-TR" sz="1600" u="none" strike="noStrike" dirty="0" smtClean="0">
                          <a:effectLst/>
                        </a:rPr>
                        <a:t>172</a:t>
                      </a:r>
                      <a:endParaRPr lang="tr-TR" sz="1600" b="0" i="0" u="none" strike="noStrike" dirty="0">
                        <a:effectLst/>
                        <a:latin typeface="Arial" panose="020B0604020202020204" pitchFamily="34" charset="0"/>
                      </a:endParaRPr>
                    </a:p>
                  </a:txBody>
                  <a:tcPr marL="7620" marR="7620" marT="7620" marB="0" anchor="b"/>
                </a:tc>
                <a:tc>
                  <a:txBody>
                    <a:bodyPr/>
                    <a:lstStyle/>
                    <a:p>
                      <a:pPr algn="ctr" fontAlgn="b"/>
                      <a:r>
                        <a:rPr lang="tr-TR" sz="1600" b="0" i="0" u="none" strike="noStrike" dirty="0" smtClean="0">
                          <a:effectLst/>
                          <a:latin typeface="+mn-lt"/>
                        </a:rPr>
                        <a:t>702</a:t>
                      </a:r>
                      <a:endParaRPr lang="tr-TR"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480230688"/>
                  </a:ext>
                </a:extLst>
              </a:tr>
              <a:tr h="325359">
                <a:tc>
                  <a:txBody>
                    <a:bodyPr/>
                    <a:lstStyle/>
                    <a:p>
                      <a:pPr algn="l" fontAlgn="b"/>
                      <a:r>
                        <a:rPr lang="tr-TR" sz="1600" u="none" strike="noStrike">
                          <a:effectLst/>
                        </a:rPr>
                        <a:t>Tekstil Ürünleri İmalatı            </a:t>
                      </a:r>
                      <a:endParaRPr lang="tr-TR" sz="1600" b="1" i="0" u="none" strike="noStrike">
                        <a:effectLst/>
                        <a:latin typeface="Arial" panose="020B0604020202020204" pitchFamily="34" charset="0"/>
                      </a:endParaRPr>
                    </a:p>
                  </a:txBody>
                  <a:tcPr marL="7620" marR="7620" marT="7620" marB="0" anchor="b"/>
                </a:tc>
                <a:tc>
                  <a:txBody>
                    <a:bodyPr/>
                    <a:lstStyle/>
                    <a:p>
                      <a:pPr algn="ctr" fontAlgn="b"/>
                      <a:r>
                        <a:rPr lang="tr-TR" sz="1600" u="none" strike="noStrike" dirty="0" smtClean="0">
                          <a:effectLst/>
                        </a:rPr>
                        <a:t>46</a:t>
                      </a:r>
                      <a:endParaRPr lang="tr-TR" sz="1600" b="0" i="0" u="none" strike="noStrike" dirty="0">
                        <a:effectLst/>
                        <a:latin typeface="Arial" panose="020B0604020202020204" pitchFamily="34" charset="0"/>
                      </a:endParaRPr>
                    </a:p>
                  </a:txBody>
                  <a:tcPr marL="7620" marR="7620" marT="7620" marB="0" anchor="b"/>
                </a:tc>
                <a:tc>
                  <a:txBody>
                    <a:bodyPr/>
                    <a:lstStyle/>
                    <a:p>
                      <a:pPr algn="ctr" fontAlgn="b"/>
                      <a:r>
                        <a:rPr lang="tr-TR" sz="1600" b="0" i="0" u="none" strike="noStrike" dirty="0" smtClean="0">
                          <a:effectLst/>
                          <a:latin typeface="+mn-lt"/>
                        </a:rPr>
                        <a:t>311</a:t>
                      </a:r>
                      <a:endParaRPr lang="tr-TR"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12300401"/>
                  </a:ext>
                </a:extLst>
              </a:tr>
              <a:tr h="325359">
                <a:tc>
                  <a:txBody>
                    <a:bodyPr/>
                    <a:lstStyle/>
                    <a:p>
                      <a:pPr algn="l" fontAlgn="b"/>
                      <a:r>
                        <a:rPr lang="tr-TR" sz="1600" u="none" strike="noStrike" dirty="0">
                          <a:effectLst/>
                        </a:rPr>
                        <a:t>Deri Ve İlgili Ürünler İmalatı      </a:t>
                      </a:r>
                      <a:endParaRPr lang="tr-TR" sz="1600" b="1" i="0" u="none" strike="noStrike" dirty="0">
                        <a:effectLst/>
                        <a:latin typeface="Arial" panose="020B0604020202020204" pitchFamily="34" charset="0"/>
                      </a:endParaRPr>
                    </a:p>
                  </a:txBody>
                  <a:tcPr marL="7620" marR="7620" marT="7620" marB="0" anchor="b"/>
                </a:tc>
                <a:tc>
                  <a:txBody>
                    <a:bodyPr/>
                    <a:lstStyle/>
                    <a:p>
                      <a:pPr algn="ctr" fontAlgn="b"/>
                      <a:r>
                        <a:rPr lang="tr-TR" sz="1600" b="0" i="0" u="none" strike="noStrike" dirty="0" smtClean="0">
                          <a:effectLst/>
                          <a:latin typeface="+mn-lt"/>
                        </a:rPr>
                        <a:t>23</a:t>
                      </a:r>
                      <a:endParaRPr lang="tr-TR" sz="1600" b="0" i="0" u="none" strike="noStrike" dirty="0">
                        <a:effectLst/>
                        <a:latin typeface="Arial" panose="020B0604020202020204" pitchFamily="34" charset="0"/>
                      </a:endParaRPr>
                    </a:p>
                  </a:txBody>
                  <a:tcPr marL="7620" marR="7620" marT="7620" marB="0" anchor="b"/>
                </a:tc>
                <a:tc>
                  <a:txBody>
                    <a:bodyPr/>
                    <a:lstStyle/>
                    <a:p>
                      <a:pPr algn="ctr" fontAlgn="b"/>
                      <a:r>
                        <a:rPr lang="tr-TR" sz="1600" b="0" i="0" u="none" strike="noStrike" dirty="0" smtClean="0">
                          <a:effectLst/>
                          <a:latin typeface="+mn-lt"/>
                        </a:rPr>
                        <a:t>272</a:t>
                      </a:r>
                      <a:endParaRPr lang="tr-TR"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2159612315"/>
                  </a:ext>
                </a:extLst>
              </a:tr>
              <a:tr h="325359">
                <a:tc>
                  <a:txBody>
                    <a:bodyPr/>
                    <a:lstStyle/>
                    <a:p>
                      <a:pPr algn="l" fontAlgn="b"/>
                      <a:r>
                        <a:rPr lang="tr-TR" sz="1600" u="none" strike="noStrike" dirty="0">
                          <a:effectLst/>
                        </a:rPr>
                        <a:t>Makine Ve Ekipman İmalatı           </a:t>
                      </a:r>
                      <a:endParaRPr lang="tr-TR" sz="1600" b="1" i="0" u="none" strike="noStrike" dirty="0">
                        <a:effectLst/>
                        <a:latin typeface="Arial" panose="020B0604020202020204" pitchFamily="34" charset="0"/>
                      </a:endParaRPr>
                    </a:p>
                  </a:txBody>
                  <a:tcPr marL="7620" marR="7620" marT="7620" marB="0" anchor="b"/>
                </a:tc>
                <a:tc>
                  <a:txBody>
                    <a:bodyPr/>
                    <a:lstStyle/>
                    <a:p>
                      <a:pPr algn="ctr" fontAlgn="b"/>
                      <a:r>
                        <a:rPr lang="tr-TR" sz="1600" u="none" strike="noStrike" dirty="0" smtClean="0">
                          <a:effectLst/>
                        </a:rPr>
                        <a:t>50</a:t>
                      </a:r>
                      <a:endParaRPr lang="tr-TR" sz="1600" b="0" i="0" u="none" strike="noStrike" dirty="0">
                        <a:effectLst/>
                        <a:latin typeface="Arial" panose="020B0604020202020204" pitchFamily="34" charset="0"/>
                      </a:endParaRPr>
                    </a:p>
                  </a:txBody>
                  <a:tcPr marL="7620" marR="7620" marT="7620" marB="0" anchor="b"/>
                </a:tc>
                <a:tc>
                  <a:txBody>
                    <a:bodyPr/>
                    <a:lstStyle/>
                    <a:p>
                      <a:pPr algn="ctr" fontAlgn="b"/>
                      <a:r>
                        <a:rPr lang="tr-TR" sz="1600" u="none" strike="noStrike" dirty="0" smtClean="0">
                          <a:effectLst/>
                        </a:rPr>
                        <a:t>228</a:t>
                      </a:r>
                      <a:endParaRPr lang="tr-TR"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527672282"/>
                  </a:ext>
                </a:extLst>
              </a:tr>
            </a:tbl>
          </a:graphicData>
        </a:graphic>
      </p:graphicFrame>
      <p:graphicFrame>
        <p:nvGraphicFramePr>
          <p:cNvPr id="5" name="Tablo 4"/>
          <p:cNvGraphicFramePr>
            <a:graphicFrameLocks noGrp="1"/>
          </p:cNvGraphicFramePr>
          <p:nvPr>
            <p:extLst>
              <p:ext uri="{D42A27DB-BD31-4B8C-83A1-F6EECF244321}">
                <p14:modId xmlns:p14="http://schemas.microsoft.com/office/powerpoint/2010/main" val="2927135332"/>
              </p:ext>
            </p:extLst>
          </p:nvPr>
        </p:nvGraphicFramePr>
        <p:xfrm>
          <a:off x="6163409" y="2832538"/>
          <a:ext cx="5451232" cy="3608249"/>
        </p:xfrm>
        <a:graphic>
          <a:graphicData uri="http://schemas.openxmlformats.org/drawingml/2006/table">
            <a:tbl>
              <a:tblPr firstRow="1" firstCol="1" bandRow="1">
                <a:tableStyleId>{3B4B98B0-60AC-42C2-AFA5-B58CD77FA1E5}</a:tableStyleId>
              </a:tblPr>
              <a:tblGrid>
                <a:gridCol w="1310053">
                  <a:extLst>
                    <a:ext uri="{9D8B030D-6E8A-4147-A177-3AD203B41FA5}">
                      <a16:colId xmlns:a16="http://schemas.microsoft.com/office/drawing/2014/main" val="20000"/>
                    </a:ext>
                  </a:extLst>
                </a:gridCol>
                <a:gridCol w="1253687">
                  <a:extLst>
                    <a:ext uri="{9D8B030D-6E8A-4147-A177-3AD203B41FA5}">
                      <a16:colId xmlns:a16="http://schemas.microsoft.com/office/drawing/2014/main" val="20001"/>
                    </a:ext>
                  </a:extLst>
                </a:gridCol>
                <a:gridCol w="1430298">
                  <a:extLst>
                    <a:ext uri="{9D8B030D-6E8A-4147-A177-3AD203B41FA5}">
                      <a16:colId xmlns:a16="http://schemas.microsoft.com/office/drawing/2014/main" val="20002"/>
                    </a:ext>
                  </a:extLst>
                </a:gridCol>
                <a:gridCol w="1457194">
                  <a:extLst>
                    <a:ext uri="{9D8B030D-6E8A-4147-A177-3AD203B41FA5}">
                      <a16:colId xmlns:a16="http://schemas.microsoft.com/office/drawing/2014/main" val="20003"/>
                    </a:ext>
                  </a:extLst>
                </a:gridCol>
              </a:tblGrid>
              <a:tr h="651232">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algn="ctr" defTabSz="914400" rtl="0" eaLnBrk="1" fontAlgn="b" latinLnBrk="0" hangingPunct="1">
                        <a:lnSpc>
                          <a:spcPct val="115000"/>
                        </a:lnSpc>
                        <a:spcAft>
                          <a:spcPts val="0"/>
                        </a:spcAft>
                      </a:pPr>
                      <a:r>
                        <a:rPr lang="tr-TR" sz="1600" u="none" strike="noStrike" kern="1200" dirty="0">
                          <a:solidFill>
                            <a:schemeClr val="tx1"/>
                          </a:solidFill>
                          <a:effectLst/>
                          <a:latin typeface="+mn-lt"/>
                          <a:ea typeface="+mn-ea"/>
                          <a:cs typeface="+mn-cs"/>
                        </a:rPr>
                        <a:t> </a:t>
                      </a:r>
                    </a:p>
                  </a:txBody>
                  <a:tcPr marL="68580" marR="68580" marT="0" marB="0"/>
                </a:tc>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algn="ctr" defTabSz="914400" rtl="0" eaLnBrk="1" fontAlgn="b" latinLnBrk="0" hangingPunct="1">
                        <a:lnSpc>
                          <a:spcPct val="115000"/>
                        </a:lnSpc>
                        <a:spcAft>
                          <a:spcPts val="0"/>
                        </a:spcAft>
                      </a:pPr>
                      <a:r>
                        <a:rPr lang="tr-TR" sz="1600" u="none" strike="noStrike" kern="1200" dirty="0" smtClean="0">
                          <a:solidFill>
                            <a:schemeClr val="tx1"/>
                          </a:solidFill>
                          <a:effectLst/>
                          <a:latin typeface="+mn-lt"/>
                          <a:ea typeface="+mn-ea"/>
                          <a:cs typeface="+mn-cs"/>
                        </a:rPr>
                        <a:t>İşletme </a:t>
                      </a:r>
                      <a:r>
                        <a:rPr lang="tr-TR" sz="1600" u="none" strike="noStrike" kern="1200" dirty="0">
                          <a:solidFill>
                            <a:schemeClr val="tx1"/>
                          </a:solidFill>
                          <a:effectLst/>
                          <a:latin typeface="+mn-lt"/>
                          <a:ea typeface="+mn-ea"/>
                          <a:cs typeface="+mn-cs"/>
                        </a:rPr>
                        <a:t>Sayısı</a:t>
                      </a:r>
                    </a:p>
                  </a:txBody>
                  <a:tcPr marL="68580" marR="68580" marT="0" marB="0"/>
                </a:tc>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algn="ctr" defTabSz="914400" rtl="0" eaLnBrk="1" fontAlgn="b" latinLnBrk="0" hangingPunct="1">
                        <a:lnSpc>
                          <a:spcPct val="115000"/>
                        </a:lnSpc>
                        <a:spcAft>
                          <a:spcPts val="0"/>
                        </a:spcAft>
                      </a:pPr>
                      <a:r>
                        <a:rPr lang="tr-TR" sz="1600" u="none" strike="noStrike" kern="1200" dirty="0">
                          <a:solidFill>
                            <a:schemeClr val="tx1"/>
                          </a:solidFill>
                          <a:effectLst/>
                          <a:latin typeface="+mn-lt"/>
                          <a:ea typeface="+mn-ea"/>
                          <a:cs typeface="+mn-cs"/>
                        </a:rPr>
                        <a:t>İstihdam</a:t>
                      </a:r>
                    </a:p>
                  </a:txBody>
                  <a:tcPr marL="68580" marR="68580" marT="0" marB="0"/>
                </a:tc>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algn="ctr" defTabSz="914400" rtl="0" eaLnBrk="1" fontAlgn="b" latinLnBrk="0" hangingPunct="1">
                        <a:lnSpc>
                          <a:spcPct val="115000"/>
                        </a:lnSpc>
                        <a:spcAft>
                          <a:spcPts val="0"/>
                        </a:spcAft>
                      </a:pPr>
                      <a:r>
                        <a:rPr lang="tr-TR" sz="1600" u="none" strike="noStrike" kern="1200" dirty="0">
                          <a:solidFill>
                            <a:schemeClr val="tx1"/>
                          </a:solidFill>
                          <a:effectLst/>
                          <a:latin typeface="+mn-lt"/>
                          <a:ea typeface="+mn-ea"/>
                          <a:cs typeface="+mn-cs"/>
                        </a:rPr>
                        <a:t>Doluluk Oranı(%)</a:t>
                      </a:r>
                    </a:p>
                  </a:txBody>
                  <a:tcPr marL="68580" marR="68580" marT="0" marB="0"/>
                </a:tc>
                <a:extLst>
                  <a:ext uri="{0D108BD9-81ED-4DB2-BD59-A6C34878D82A}">
                    <a16:rowId xmlns:a16="http://schemas.microsoft.com/office/drawing/2014/main" val="10000"/>
                  </a:ext>
                </a:extLst>
              </a:tr>
              <a:tr h="601565">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algn="ctr" defTabSz="914400" rtl="0" eaLnBrk="1" fontAlgn="b" latinLnBrk="0" hangingPunct="1">
                        <a:lnSpc>
                          <a:spcPct val="115000"/>
                        </a:lnSpc>
                        <a:spcAft>
                          <a:spcPts val="0"/>
                        </a:spcAft>
                      </a:pPr>
                      <a:r>
                        <a:rPr lang="tr-TR" sz="1600" u="none" strike="noStrike" kern="1200" dirty="0">
                          <a:solidFill>
                            <a:schemeClr val="tx1"/>
                          </a:solidFill>
                          <a:effectLst/>
                          <a:latin typeface="+mn-lt"/>
                          <a:ea typeface="+mn-ea"/>
                          <a:cs typeface="+mn-cs"/>
                        </a:rPr>
                        <a:t>Ordu OSB</a:t>
                      </a:r>
                    </a:p>
                  </a:txBody>
                  <a:tcPr marL="68580" marR="68580" marT="0" marB="0"/>
                </a:tc>
                <a:tc>
                  <a:txBody>
                    <a:bodyPr/>
                    <a:lstStyle/>
                    <a:p>
                      <a:pPr marL="0" algn="ctr" defTabSz="914400" rtl="0" eaLnBrk="1" fontAlgn="b" latinLnBrk="0" hangingPunct="1">
                        <a:lnSpc>
                          <a:spcPct val="115000"/>
                        </a:lnSpc>
                        <a:spcAft>
                          <a:spcPts val="0"/>
                        </a:spcAft>
                      </a:pPr>
                      <a:r>
                        <a:rPr lang="tr-TR" sz="1600" u="none" strike="noStrike" kern="1200" dirty="0" smtClean="0">
                          <a:solidFill>
                            <a:schemeClr val="tx1"/>
                          </a:solidFill>
                          <a:effectLst/>
                          <a:latin typeface="+mn-lt"/>
                          <a:ea typeface="+mn-ea"/>
                          <a:cs typeface="+mn-cs"/>
                        </a:rPr>
                        <a:t>64</a:t>
                      </a:r>
                      <a:endParaRPr lang="tr-TR" sz="1600" u="none" strike="noStrike" kern="1200" dirty="0">
                        <a:solidFill>
                          <a:schemeClr val="tx1"/>
                        </a:solidFill>
                        <a:effectLst/>
                        <a:latin typeface="+mn-lt"/>
                        <a:ea typeface="+mn-ea"/>
                        <a:cs typeface="+mn-cs"/>
                      </a:endParaRPr>
                    </a:p>
                  </a:txBody>
                  <a:tcPr marL="68580" marR="68580" marT="0" marB="0"/>
                </a:tc>
                <a:tc>
                  <a:txBody>
                    <a:bodyPr/>
                    <a:lstStyle/>
                    <a:p>
                      <a:pPr marL="0" algn="ctr" defTabSz="914400" rtl="0" eaLnBrk="1" fontAlgn="b" latinLnBrk="0" hangingPunct="1">
                        <a:lnSpc>
                          <a:spcPct val="115000"/>
                        </a:lnSpc>
                        <a:spcAft>
                          <a:spcPts val="0"/>
                        </a:spcAft>
                      </a:pPr>
                      <a:r>
                        <a:rPr lang="tr-TR" sz="1600" u="none" strike="noStrike" kern="1200" dirty="0" smtClean="0">
                          <a:solidFill>
                            <a:schemeClr val="tx1"/>
                          </a:solidFill>
                          <a:effectLst/>
                          <a:latin typeface="+mn-lt"/>
                          <a:ea typeface="+mn-ea"/>
                          <a:cs typeface="+mn-cs"/>
                        </a:rPr>
                        <a:t>4.950</a:t>
                      </a:r>
                      <a:endParaRPr lang="tr-TR" sz="1600" u="none" strike="noStrike" kern="1200" dirty="0">
                        <a:solidFill>
                          <a:schemeClr val="tx1"/>
                        </a:solidFill>
                        <a:effectLst/>
                        <a:latin typeface="+mn-lt"/>
                        <a:ea typeface="+mn-ea"/>
                        <a:cs typeface="+mn-cs"/>
                      </a:endParaRPr>
                    </a:p>
                  </a:txBody>
                  <a:tcPr marL="68580" marR="68580" marT="0" marB="0"/>
                </a:tc>
                <a:tc>
                  <a:txBody>
                    <a:bodyPr/>
                    <a:lstStyle/>
                    <a:p>
                      <a:pPr marL="0" algn="ctr" defTabSz="914400" rtl="0" eaLnBrk="1" fontAlgn="b" latinLnBrk="0" hangingPunct="1">
                        <a:lnSpc>
                          <a:spcPct val="115000"/>
                        </a:lnSpc>
                        <a:spcAft>
                          <a:spcPts val="0"/>
                        </a:spcAft>
                      </a:pPr>
                      <a:r>
                        <a:rPr lang="tr-TR" sz="1600" u="none" strike="noStrike" kern="1200" dirty="0">
                          <a:solidFill>
                            <a:schemeClr val="tx1"/>
                          </a:solidFill>
                          <a:effectLst/>
                          <a:latin typeface="+mn-lt"/>
                          <a:ea typeface="+mn-ea"/>
                          <a:cs typeface="+mn-cs"/>
                        </a:rPr>
                        <a:t>100</a:t>
                      </a:r>
                    </a:p>
                  </a:txBody>
                  <a:tcPr marL="68580" marR="68580" marT="0" marB="0"/>
                </a:tc>
                <a:extLst>
                  <a:ext uri="{0D108BD9-81ED-4DB2-BD59-A6C34878D82A}">
                    <a16:rowId xmlns:a16="http://schemas.microsoft.com/office/drawing/2014/main" val="10001"/>
                  </a:ext>
                </a:extLst>
              </a:tr>
              <a:tr h="611858">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algn="ctr" defTabSz="914400" rtl="0" eaLnBrk="1" fontAlgn="b" latinLnBrk="0" hangingPunct="1">
                        <a:lnSpc>
                          <a:spcPct val="115000"/>
                        </a:lnSpc>
                        <a:spcAft>
                          <a:spcPts val="0"/>
                        </a:spcAft>
                      </a:pPr>
                      <a:r>
                        <a:rPr lang="tr-TR" sz="1600" u="none" strike="noStrike" kern="1200" dirty="0">
                          <a:solidFill>
                            <a:schemeClr val="tx1"/>
                          </a:solidFill>
                          <a:effectLst/>
                          <a:latin typeface="+mn-lt"/>
                          <a:ea typeface="+mn-ea"/>
                          <a:cs typeface="+mn-cs"/>
                        </a:rPr>
                        <a:t>Fatsa OSB</a:t>
                      </a:r>
                    </a:p>
                  </a:txBody>
                  <a:tcPr marL="68580" marR="68580" marT="0" marB="0"/>
                </a:tc>
                <a:tc>
                  <a:txBody>
                    <a:bodyPr/>
                    <a:lstStyle/>
                    <a:p>
                      <a:pPr marL="0" algn="ctr" defTabSz="914400" rtl="0" eaLnBrk="1" fontAlgn="b" latinLnBrk="0" hangingPunct="1">
                        <a:lnSpc>
                          <a:spcPct val="115000"/>
                        </a:lnSpc>
                        <a:spcAft>
                          <a:spcPts val="0"/>
                        </a:spcAft>
                      </a:pPr>
                      <a:r>
                        <a:rPr lang="tr-TR" sz="1600" u="none" strike="noStrike" kern="1200" dirty="0" smtClean="0">
                          <a:solidFill>
                            <a:schemeClr val="tx1"/>
                          </a:solidFill>
                          <a:effectLst/>
                          <a:latin typeface="+mn-lt"/>
                          <a:ea typeface="+mn-ea"/>
                          <a:cs typeface="+mn-cs"/>
                        </a:rPr>
                        <a:t>69</a:t>
                      </a:r>
                      <a:endParaRPr lang="tr-TR" sz="1600" u="none" strike="noStrike" kern="1200" dirty="0">
                        <a:solidFill>
                          <a:schemeClr val="tx1"/>
                        </a:solidFill>
                        <a:effectLst/>
                        <a:latin typeface="+mn-lt"/>
                        <a:ea typeface="+mn-ea"/>
                        <a:cs typeface="+mn-cs"/>
                      </a:endParaRPr>
                    </a:p>
                  </a:txBody>
                  <a:tcPr marL="68580" marR="68580" marT="0" marB="0"/>
                </a:tc>
                <a:tc>
                  <a:txBody>
                    <a:bodyPr/>
                    <a:lstStyle/>
                    <a:p>
                      <a:pPr marL="0" algn="ctr" defTabSz="914400" rtl="0" eaLnBrk="1" fontAlgn="b" latinLnBrk="0" hangingPunct="1">
                        <a:lnSpc>
                          <a:spcPct val="115000"/>
                        </a:lnSpc>
                        <a:spcAft>
                          <a:spcPts val="0"/>
                        </a:spcAft>
                      </a:pPr>
                      <a:r>
                        <a:rPr lang="tr-TR" sz="1600" u="none" strike="noStrike" kern="1200" dirty="0" smtClean="0">
                          <a:solidFill>
                            <a:schemeClr val="tx1"/>
                          </a:solidFill>
                          <a:effectLst/>
                          <a:latin typeface="+mn-lt"/>
                          <a:ea typeface="+mn-ea"/>
                          <a:cs typeface="+mn-cs"/>
                        </a:rPr>
                        <a:t>8.500</a:t>
                      </a:r>
                      <a:endParaRPr lang="tr-TR" sz="1600" u="none" strike="noStrike" kern="1200" dirty="0">
                        <a:solidFill>
                          <a:schemeClr val="tx1"/>
                        </a:solidFill>
                        <a:effectLst/>
                        <a:latin typeface="+mn-lt"/>
                        <a:ea typeface="+mn-ea"/>
                        <a:cs typeface="+mn-cs"/>
                      </a:endParaRPr>
                    </a:p>
                  </a:txBody>
                  <a:tcPr marL="68580" marR="68580" marT="0" marB="0"/>
                </a:tc>
                <a:tc>
                  <a:txBody>
                    <a:bodyPr/>
                    <a:lstStyle/>
                    <a:p>
                      <a:pPr marL="0" algn="ctr" defTabSz="914400" rtl="0" eaLnBrk="1" fontAlgn="b" latinLnBrk="0" hangingPunct="1">
                        <a:lnSpc>
                          <a:spcPct val="115000"/>
                        </a:lnSpc>
                        <a:spcAft>
                          <a:spcPts val="0"/>
                        </a:spcAft>
                      </a:pPr>
                      <a:r>
                        <a:rPr lang="tr-TR" sz="1600" u="none" strike="noStrike" kern="1200" dirty="0">
                          <a:solidFill>
                            <a:schemeClr val="tx1"/>
                          </a:solidFill>
                          <a:effectLst/>
                          <a:latin typeface="+mn-lt"/>
                          <a:ea typeface="+mn-ea"/>
                          <a:cs typeface="+mn-cs"/>
                        </a:rPr>
                        <a:t>100</a:t>
                      </a:r>
                    </a:p>
                  </a:txBody>
                  <a:tcPr marL="68580" marR="68580" marT="0" marB="0"/>
                </a:tc>
                <a:extLst>
                  <a:ext uri="{0D108BD9-81ED-4DB2-BD59-A6C34878D82A}">
                    <a16:rowId xmlns:a16="http://schemas.microsoft.com/office/drawing/2014/main" val="10002"/>
                  </a:ext>
                </a:extLst>
              </a:tr>
              <a:tr h="601565">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algn="ctr" defTabSz="914400" rtl="0" eaLnBrk="1" fontAlgn="b" latinLnBrk="0" hangingPunct="1">
                        <a:lnSpc>
                          <a:spcPct val="115000"/>
                        </a:lnSpc>
                        <a:spcAft>
                          <a:spcPts val="0"/>
                        </a:spcAft>
                      </a:pPr>
                      <a:r>
                        <a:rPr lang="tr-TR" sz="1600" u="none" strike="noStrike" kern="1200" dirty="0" smtClean="0">
                          <a:solidFill>
                            <a:schemeClr val="tx1"/>
                          </a:solidFill>
                          <a:effectLst/>
                          <a:latin typeface="+mn-lt"/>
                          <a:ea typeface="+mn-ea"/>
                          <a:cs typeface="+mn-cs"/>
                        </a:rPr>
                        <a:t>Ünye OSB*</a:t>
                      </a:r>
                      <a:endParaRPr lang="tr-TR" sz="1600" u="none" strike="noStrike" kern="1200" dirty="0">
                        <a:solidFill>
                          <a:schemeClr val="tx1"/>
                        </a:solidFill>
                        <a:effectLst/>
                        <a:latin typeface="+mn-lt"/>
                        <a:ea typeface="+mn-ea"/>
                        <a:cs typeface="+mn-cs"/>
                      </a:endParaRPr>
                    </a:p>
                  </a:txBody>
                  <a:tcPr marL="68580" marR="68580" marT="0" marB="0"/>
                </a:tc>
                <a:tc>
                  <a:txBody>
                    <a:bodyPr/>
                    <a:lstStyle/>
                    <a:p>
                      <a:pPr marL="0" algn="ctr" defTabSz="914400" rtl="0" eaLnBrk="1" fontAlgn="b" latinLnBrk="0" hangingPunct="1">
                        <a:lnSpc>
                          <a:spcPct val="115000"/>
                        </a:lnSpc>
                        <a:spcAft>
                          <a:spcPts val="0"/>
                        </a:spcAft>
                      </a:pPr>
                      <a:r>
                        <a:rPr lang="tr-TR" sz="1600" u="none" strike="noStrike" kern="1200" dirty="0" smtClean="0">
                          <a:solidFill>
                            <a:schemeClr val="tx1"/>
                          </a:solidFill>
                          <a:effectLst/>
                          <a:latin typeface="+mn-lt"/>
                          <a:ea typeface="+mn-ea"/>
                          <a:cs typeface="+mn-cs"/>
                        </a:rPr>
                        <a:t>Faal:8</a:t>
                      </a:r>
                    </a:p>
                    <a:p>
                      <a:pPr marL="0" algn="ctr" defTabSz="914400" rtl="0" eaLnBrk="1" fontAlgn="b" latinLnBrk="0" hangingPunct="1">
                        <a:lnSpc>
                          <a:spcPct val="115000"/>
                        </a:lnSpc>
                        <a:spcAft>
                          <a:spcPts val="0"/>
                        </a:spcAft>
                      </a:pPr>
                      <a:r>
                        <a:rPr lang="tr-TR" sz="1600" u="none" strike="noStrike" kern="1200" dirty="0" smtClean="0">
                          <a:solidFill>
                            <a:schemeClr val="tx1"/>
                          </a:solidFill>
                          <a:effectLst/>
                          <a:latin typeface="+mn-lt"/>
                          <a:ea typeface="+mn-ea"/>
                          <a:cs typeface="+mn-cs"/>
                        </a:rPr>
                        <a:t>İnşaat:15</a:t>
                      </a:r>
                    </a:p>
                    <a:p>
                      <a:pPr marL="0" algn="ctr" defTabSz="914400" rtl="0" eaLnBrk="1" fontAlgn="b" latinLnBrk="0" hangingPunct="1">
                        <a:lnSpc>
                          <a:spcPct val="115000"/>
                        </a:lnSpc>
                        <a:spcAft>
                          <a:spcPts val="0"/>
                        </a:spcAft>
                      </a:pPr>
                      <a:r>
                        <a:rPr lang="tr-TR" sz="1600" u="none" strike="noStrike" kern="1200" dirty="0" smtClean="0">
                          <a:solidFill>
                            <a:schemeClr val="tx1"/>
                          </a:solidFill>
                          <a:effectLst/>
                          <a:latin typeface="+mn-lt"/>
                          <a:ea typeface="+mn-ea"/>
                          <a:cs typeface="+mn-cs"/>
                        </a:rPr>
                        <a:t>Proje:12</a:t>
                      </a:r>
                      <a:endParaRPr lang="tr-TR" sz="1600" u="none" strike="noStrike" kern="1200" dirty="0">
                        <a:solidFill>
                          <a:schemeClr val="tx1"/>
                        </a:solidFill>
                        <a:effectLst/>
                        <a:latin typeface="+mn-lt"/>
                        <a:ea typeface="+mn-ea"/>
                        <a:cs typeface="+mn-cs"/>
                      </a:endParaRPr>
                    </a:p>
                  </a:txBody>
                  <a:tcPr marL="68580" marR="68580" marT="0" marB="0"/>
                </a:tc>
                <a:tc>
                  <a:txBody>
                    <a:bodyPr/>
                    <a:lstStyle/>
                    <a:p>
                      <a:pPr marL="0" algn="ctr" defTabSz="914400" rtl="0" eaLnBrk="1" fontAlgn="b" latinLnBrk="0" hangingPunct="1">
                        <a:lnSpc>
                          <a:spcPct val="115000"/>
                        </a:lnSpc>
                        <a:spcAft>
                          <a:spcPts val="0"/>
                        </a:spcAft>
                      </a:pPr>
                      <a:r>
                        <a:rPr lang="tr-TR" sz="1600" u="none" strike="noStrike" kern="1200" dirty="0" smtClean="0">
                          <a:solidFill>
                            <a:schemeClr val="tx1"/>
                          </a:solidFill>
                          <a:effectLst/>
                          <a:latin typeface="+mn-lt"/>
                          <a:ea typeface="+mn-ea"/>
                          <a:cs typeface="+mn-cs"/>
                        </a:rPr>
                        <a:t>750</a:t>
                      </a:r>
                      <a:endParaRPr lang="tr-TR" sz="1600" u="none" strike="noStrike" kern="1200" dirty="0">
                        <a:solidFill>
                          <a:schemeClr val="tx1"/>
                        </a:solidFill>
                        <a:effectLst/>
                        <a:latin typeface="+mn-lt"/>
                        <a:ea typeface="+mn-ea"/>
                        <a:cs typeface="+mn-cs"/>
                      </a:endParaRPr>
                    </a:p>
                  </a:txBody>
                  <a:tcPr marL="68580" marR="68580" marT="0" marB="0"/>
                </a:tc>
                <a:tc>
                  <a:txBody>
                    <a:bodyPr/>
                    <a:lstStyle/>
                    <a:p>
                      <a:pPr marL="0" algn="ctr" defTabSz="914400" rtl="0" eaLnBrk="1" fontAlgn="b" latinLnBrk="0" hangingPunct="1">
                        <a:lnSpc>
                          <a:spcPct val="115000"/>
                        </a:lnSpc>
                        <a:spcAft>
                          <a:spcPts val="0"/>
                        </a:spcAft>
                      </a:pPr>
                      <a:r>
                        <a:rPr lang="tr-TR" sz="1600" u="none" strike="noStrike" kern="1200" dirty="0" smtClean="0">
                          <a:solidFill>
                            <a:schemeClr val="tx1"/>
                          </a:solidFill>
                          <a:effectLst/>
                          <a:latin typeface="+mn-lt"/>
                          <a:ea typeface="+mn-ea"/>
                          <a:cs typeface="+mn-cs"/>
                        </a:rPr>
                        <a:t>100</a:t>
                      </a:r>
                      <a:endParaRPr lang="tr-TR" sz="160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3"/>
                  </a:ext>
                </a:extLst>
              </a:tr>
              <a:tr h="902346">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algn="ctr" defTabSz="914400" rtl="0" eaLnBrk="1" fontAlgn="b" latinLnBrk="0" hangingPunct="1">
                        <a:lnSpc>
                          <a:spcPct val="115000"/>
                        </a:lnSpc>
                        <a:spcAft>
                          <a:spcPts val="0"/>
                        </a:spcAft>
                      </a:pPr>
                      <a:r>
                        <a:rPr lang="tr-TR" sz="1600" u="none" strike="noStrike" kern="1200" dirty="0" smtClean="0">
                          <a:solidFill>
                            <a:schemeClr val="tx1"/>
                          </a:solidFill>
                          <a:effectLst/>
                          <a:latin typeface="+mn-lt"/>
                          <a:ea typeface="+mn-ea"/>
                          <a:cs typeface="+mn-cs"/>
                        </a:rPr>
                        <a:t>KSS </a:t>
                      </a:r>
                    </a:p>
                    <a:p>
                      <a:pPr marL="0" algn="ctr" defTabSz="914400" rtl="0" eaLnBrk="1" fontAlgn="b" latinLnBrk="0" hangingPunct="1">
                        <a:lnSpc>
                          <a:spcPct val="115000"/>
                        </a:lnSpc>
                        <a:spcAft>
                          <a:spcPts val="0"/>
                        </a:spcAft>
                      </a:pPr>
                      <a:r>
                        <a:rPr lang="tr-TR" sz="1600" u="none" strike="noStrike" kern="1200" dirty="0" smtClean="0">
                          <a:solidFill>
                            <a:schemeClr val="tx1"/>
                          </a:solidFill>
                          <a:effectLst/>
                          <a:latin typeface="+mn-lt"/>
                          <a:ea typeface="+mn-ea"/>
                          <a:cs typeface="+mn-cs"/>
                        </a:rPr>
                        <a:t>(10 </a:t>
                      </a:r>
                      <a:r>
                        <a:rPr lang="tr-TR" sz="1600" u="none" strike="noStrike" kern="1200" dirty="0">
                          <a:solidFill>
                            <a:schemeClr val="tx1"/>
                          </a:solidFill>
                          <a:effectLst/>
                          <a:latin typeface="+mn-lt"/>
                          <a:ea typeface="+mn-ea"/>
                          <a:cs typeface="+mn-cs"/>
                        </a:rPr>
                        <a:t>Adet)</a:t>
                      </a:r>
                    </a:p>
                  </a:txBody>
                  <a:tcPr marL="68580" marR="68580" marT="0" marB="0"/>
                </a:tc>
                <a:tc>
                  <a:txBody>
                    <a:bodyPr/>
                    <a:lstStyle/>
                    <a:p>
                      <a:pPr marL="0" algn="ctr" defTabSz="914400" rtl="0" eaLnBrk="1" fontAlgn="b" latinLnBrk="0" hangingPunct="1">
                        <a:lnSpc>
                          <a:spcPct val="115000"/>
                        </a:lnSpc>
                        <a:spcAft>
                          <a:spcPts val="0"/>
                        </a:spcAft>
                      </a:pPr>
                      <a:r>
                        <a:rPr lang="tr-TR" sz="1600" u="none" strike="noStrike" kern="1200" dirty="0" smtClean="0">
                          <a:solidFill>
                            <a:schemeClr val="tx1"/>
                          </a:solidFill>
                          <a:effectLst/>
                          <a:latin typeface="+mn-lt"/>
                          <a:ea typeface="+mn-ea"/>
                          <a:cs typeface="+mn-cs"/>
                        </a:rPr>
                        <a:t>1.576</a:t>
                      </a:r>
                      <a:endParaRPr lang="tr-TR" sz="1600" u="none" strike="noStrike" kern="1200" dirty="0">
                        <a:solidFill>
                          <a:schemeClr val="tx1"/>
                        </a:solidFill>
                        <a:effectLst/>
                        <a:latin typeface="+mn-lt"/>
                        <a:ea typeface="+mn-ea"/>
                        <a:cs typeface="+mn-cs"/>
                      </a:endParaRPr>
                    </a:p>
                  </a:txBody>
                  <a:tcPr marL="68580" marR="68580" marT="0" marB="0"/>
                </a:tc>
                <a:tc>
                  <a:txBody>
                    <a:bodyPr/>
                    <a:lstStyle/>
                    <a:p>
                      <a:pPr marL="0" algn="ctr" defTabSz="914400" rtl="0" eaLnBrk="1" fontAlgn="b" latinLnBrk="0" hangingPunct="1">
                        <a:lnSpc>
                          <a:spcPct val="115000"/>
                        </a:lnSpc>
                        <a:spcAft>
                          <a:spcPts val="0"/>
                        </a:spcAft>
                      </a:pPr>
                      <a:r>
                        <a:rPr lang="tr-TR" sz="1600" u="none" strike="noStrike" kern="1200" dirty="0" smtClean="0">
                          <a:solidFill>
                            <a:schemeClr val="tx1"/>
                          </a:solidFill>
                          <a:effectLst/>
                          <a:latin typeface="+mn-lt"/>
                          <a:ea typeface="+mn-ea"/>
                          <a:cs typeface="+mn-cs"/>
                        </a:rPr>
                        <a:t>8.994</a:t>
                      </a:r>
                      <a:endParaRPr lang="tr-TR" sz="1600" u="none" strike="noStrike" kern="1200" dirty="0">
                        <a:solidFill>
                          <a:schemeClr val="tx1"/>
                        </a:solidFill>
                        <a:effectLst/>
                        <a:latin typeface="+mn-lt"/>
                        <a:ea typeface="+mn-ea"/>
                        <a:cs typeface="+mn-cs"/>
                      </a:endParaRPr>
                    </a:p>
                  </a:txBody>
                  <a:tcPr marL="68580" marR="68580" marT="0" marB="0"/>
                </a:tc>
                <a:tc>
                  <a:txBody>
                    <a:bodyPr/>
                    <a:lstStyle/>
                    <a:p>
                      <a:pPr marL="0" algn="ctr" defTabSz="914400" rtl="0" eaLnBrk="1" fontAlgn="b" latinLnBrk="0" hangingPunct="1">
                        <a:lnSpc>
                          <a:spcPct val="115000"/>
                        </a:lnSpc>
                        <a:spcAft>
                          <a:spcPts val="0"/>
                        </a:spcAft>
                      </a:pPr>
                      <a:r>
                        <a:rPr lang="tr-TR" sz="1600" u="none" strike="noStrike" kern="1200" dirty="0">
                          <a:solidFill>
                            <a:schemeClr val="tx1"/>
                          </a:solidFill>
                          <a:effectLst/>
                          <a:latin typeface="+mn-lt"/>
                          <a:ea typeface="+mn-ea"/>
                          <a:cs typeface="+mn-cs"/>
                        </a:rPr>
                        <a:t>100</a:t>
                      </a:r>
                    </a:p>
                  </a:txBody>
                  <a:tcPr marL="68580" marR="68580" marT="0" marB="0"/>
                </a:tc>
                <a:extLst>
                  <a:ext uri="{0D108BD9-81ED-4DB2-BD59-A6C34878D82A}">
                    <a16:rowId xmlns:a16="http://schemas.microsoft.com/office/drawing/2014/main" val="10004"/>
                  </a:ext>
                </a:extLst>
              </a:tr>
            </a:tbl>
          </a:graphicData>
        </a:graphic>
      </p:graphicFrame>
      <p:sp>
        <p:nvSpPr>
          <p:cNvPr id="4" name="Dikdörtgen 3"/>
          <p:cNvSpPr/>
          <p:nvPr/>
        </p:nvSpPr>
        <p:spPr>
          <a:xfrm>
            <a:off x="569782" y="2463205"/>
            <a:ext cx="5246116" cy="430887"/>
          </a:xfrm>
          <a:prstGeom prst="rect">
            <a:avLst/>
          </a:prstGeom>
        </p:spPr>
        <p:txBody>
          <a:bodyPr wrap="none">
            <a:spAutoFit/>
          </a:bodyPr>
          <a:lstStyle/>
          <a:p>
            <a:pPr fontAlgn="b"/>
            <a:r>
              <a:rPr lang="tr-TR" sz="2200" b="1" dirty="0">
                <a:solidFill>
                  <a:srgbClr val="002060"/>
                </a:solidFill>
              </a:rPr>
              <a:t>İmalat Sanayi Alanında Öne Çıkan Sektörler</a:t>
            </a:r>
          </a:p>
        </p:txBody>
      </p:sp>
      <p:sp>
        <p:nvSpPr>
          <p:cNvPr id="8" name="Dikdörtgen 7"/>
          <p:cNvSpPr/>
          <p:nvPr/>
        </p:nvSpPr>
        <p:spPr>
          <a:xfrm>
            <a:off x="6043698" y="2463204"/>
            <a:ext cx="2082108" cy="430887"/>
          </a:xfrm>
          <a:prstGeom prst="rect">
            <a:avLst/>
          </a:prstGeom>
        </p:spPr>
        <p:txBody>
          <a:bodyPr wrap="none">
            <a:spAutoFit/>
          </a:bodyPr>
          <a:lstStyle/>
          <a:p>
            <a:pPr fontAlgn="b"/>
            <a:r>
              <a:rPr lang="tr-TR" sz="2200" b="1" dirty="0" smtClean="0">
                <a:solidFill>
                  <a:srgbClr val="002060"/>
                </a:solidFill>
              </a:rPr>
              <a:t>OSB-KSS Verileri</a:t>
            </a:r>
            <a:endParaRPr lang="tr-TR" sz="2200" b="1" dirty="0">
              <a:solidFill>
                <a:srgbClr val="002060"/>
              </a:solidFill>
            </a:endParaRPr>
          </a:p>
        </p:txBody>
      </p:sp>
      <p:sp>
        <p:nvSpPr>
          <p:cNvPr id="7" name="Metin kutusu 6"/>
          <p:cNvSpPr txBox="1"/>
          <p:nvPr/>
        </p:nvSpPr>
        <p:spPr>
          <a:xfrm>
            <a:off x="6308735" y="6201104"/>
            <a:ext cx="5160580" cy="461665"/>
          </a:xfrm>
          <a:prstGeom prst="rect">
            <a:avLst/>
          </a:prstGeom>
          <a:noFill/>
        </p:spPr>
        <p:txBody>
          <a:bodyPr wrap="square" rtlCol="0">
            <a:spAutoFit/>
          </a:bodyPr>
          <a:lstStyle/>
          <a:p>
            <a:r>
              <a:rPr lang="tr-TR" sz="1200" dirty="0" smtClean="0"/>
              <a:t>* Ünye OSB’de tahsisler tamamlanmış olup, firmaların fabrika bina inşaatları devam etmektedir.</a:t>
            </a:r>
            <a:endParaRPr lang="tr-TR" sz="1200" dirty="0"/>
          </a:p>
        </p:txBody>
      </p:sp>
      <p:sp>
        <p:nvSpPr>
          <p:cNvPr id="6" name="Dikdörtgen 5"/>
          <p:cNvSpPr/>
          <p:nvPr/>
        </p:nvSpPr>
        <p:spPr>
          <a:xfrm>
            <a:off x="8640146" y="1941432"/>
            <a:ext cx="2537927" cy="646331"/>
          </a:xfrm>
          <a:prstGeom prst="rect">
            <a:avLst/>
          </a:prstGeom>
        </p:spPr>
        <p:txBody>
          <a:bodyPr wrap="square">
            <a:spAutoFit/>
          </a:bodyPr>
          <a:lstStyle/>
          <a:p>
            <a:r>
              <a:rPr lang="tr-TR" dirty="0" smtClean="0">
                <a:solidFill>
                  <a:srgbClr val="FF0000"/>
                </a:solidFill>
              </a:rPr>
              <a:t>Sanayi Sicile kayıtlı firma sayısı : 890 adet</a:t>
            </a:r>
            <a:endParaRPr lang="tr-TR" dirty="0">
              <a:solidFill>
                <a:srgbClr val="FF0000"/>
              </a:solidFill>
            </a:endParaRPr>
          </a:p>
        </p:txBody>
      </p:sp>
    </p:spTree>
    <p:extLst>
      <p:ext uri="{BB962C8B-B14F-4D97-AF65-F5344CB8AC3E}">
        <p14:creationId xmlns:p14="http://schemas.microsoft.com/office/powerpoint/2010/main" val="11849165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0" y="1169377"/>
            <a:ext cx="6449290" cy="389259"/>
          </a:xfrm>
        </p:spPr>
        <p:txBody>
          <a:bodyPr>
            <a:noAutofit/>
          </a:bodyPr>
          <a:lstStyle/>
          <a:p>
            <a:r>
              <a:rPr lang="tr-TR" sz="2800" b="1" dirty="0" smtClean="0">
                <a:solidFill>
                  <a:schemeClr val="bg1"/>
                </a:solidFill>
                <a:latin typeface="+mn-lt"/>
              </a:rPr>
              <a:t>SOSYO-EKONOMİK GENEL GÖRÜNÜM</a:t>
            </a:r>
            <a:endParaRPr lang="tr-TR" sz="2800" b="1" dirty="0">
              <a:solidFill>
                <a:schemeClr val="bg1"/>
              </a:solidFill>
              <a:latin typeface="+mn-lt"/>
            </a:endParaRPr>
          </a:p>
        </p:txBody>
      </p:sp>
      <p:sp>
        <p:nvSpPr>
          <p:cNvPr id="12" name="Metin kutusu 11"/>
          <p:cNvSpPr txBox="1"/>
          <p:nvPr/>
        </p:nvSpPr>
        <p:spPr>
          <a:xfrm>
            <a:off x="641300" y="1580260"/>
            <a:ext cx="3240233" cy="323165"/>
          </a:xfrm>
          <a:prstGeom prst="rect">
            <a:avLst/>
          </a:prstGeom>
          <a:noFill/>
        </p:spPr>
        <p:txBody>
          <a:bodyPr wrap="square" rtlCol="0">
            <a:spAutoFit/>
          </a:bodyPr>
          <a:lstStyle/>
          <a:p>
            <a:r>
              <a:rPr lang="tr-TR" sz="1500" b="1" dirty="0" smtClean="0">
                <a:solidFill>
                  <a:srgbClr val="002060"/>
                </a:solidFill>
              </a:rPr>
              <a:t>TOBB VERİ TABANI (2025)</a:t>
            </a:r>
            <a:endParaRPr lang="tr-TR" sz="1500" b="1" dirty="0">
              <a:solidFill>
                <a:srgbClr val="002060"/>
              </a:solidFill>
            </a:endParaRPr>
          </a:p>
        </p:txBody>
      </p:sp>
      <p:graphicFrame>
        <p:nvGraphicFramePr>
          <p:cNvPr id="11" name="Tablo 10"/>
          <p:cNvGraphicFramePr>
            <a:graphicFrameLocks noGrp="1"/>
          </p:cNvGraphicFramePr>
          <p:nvPr>
            <p:extLst>
              <p:ext uri="{D42A27DB-BD31-4B8C-83A1-F6EECF244321}">
                <p14:modId xmlns:p14="http://schemas.microsoft.com/office/powerpoint/2010/main" val="1377644006"/>
              </p:ext>
            </p:extLst>
          </p:nvPr>
        </p:nvGraphicFramePr>
        <p:xfrm>
          <a:off x="515775" y="3386785"/>
          <a:ext cx="4518090" cy="1483360"/>
        </p:xfrm>
        <a:graphic>
          <a:graphicData uri="http://schemas.openxmlformats.org/drawingml/2006/table">
            <a:tbl>
              <a:tblPr firstRow="1" bandRow="1">
                <a:tableStyleId>{7DF18680-E054-41AD-8BC1-D1AEF772440D}</a:tableStyleId>
              </a:tblPr>
              <a:tblGrid>
                <a:gridCol w="2259045">
                  <a:extLst>
                    <a:ext uri="{9D8B030D-6E8A-4147-A177-3AD203B41FA5}">
                      <a16:colId xmlns:a16="http://schemas.microsoft.com/office/drawing/2014/main" val="2912934471"/>
                    </a:ext>
                  </a:extLst>
                </a:gridCol>
                <a:gridCol w="2259045">
                  <a:extLst>
                    <a:ext uri="{9D8B030D-6E8A-4147-A177-3AD203B41FA5}">
                      <a16:colId xmlns:a16="http://schemas.microsoft.com/office/drawing/2014/main" val="1997174686"/>
                    </a:ext>
                  </a:extLst>
                </a:gridCol>
              </a:tblGrid>
              <a:tr h="370840">
                <a:tc>
                  <a:txBody>
                    <a:bodyPr/>
                    <a:lstStyle/>
                    <a:p>
                      <a:r>
                        <a:rPr lang="tr-TR" dirty="0" smtClean="0"/>
                        <a:t>Ordu</a:t>
                      </a:r>
                      <a:endParaRPr lang="tr-TR" dirty="0"/>
                    </a:p>
                  </a:txBody>
                  <a:tcPr/>
                </a:tc>
                <a:tc>
                  <a:txBody>
                    <a:bodyPr/>
                    <a:lstStyle/>
                    <a:p>
                      <a:r>
                        <a:rPr lang="tr-TR" dirty="0" smtClean="0"/>
                        <a:t>Sayı</a:t>
                      </a:r>
                      <a:endParaRPr lang="tr-TR" dirty="0"/>
                    </a:p>
                  </a:txBody>
                  <a:tcPr/>
                </a:tc>
                <a:extLst>
                  <a:ext uri="{0D108BD9-81ED-4DB2-BD59-A6C34878D82A}">
                    <a16:rowId xmlns:a16="http://schemas.microsoft.com/office/drawing/2014/main" val="3843845050"/>
                  </a:ext>
                </a:extLst>
              </a:tr>
              <a:tr h="370840">
                <a:tc>
                  <a:txBody>
                    <a:bodyPr/>
                    <a:lstStyle/>
                    <a:p>
                      <a:r>
                        <a:rPr lang="tr-TR" dirty="0" smtClean="0"/>
                        <a:t>Firma Sayısı</a:t>
                      </a:r>
                      <a:endParaRPr lang="tr-TR" dirty="0"/>
                    </a:p>
                  </a:txBody>
                  <a:tcPr/>
                </a:tc>
                <a:tc>
                  <a:txBody>
                    <a:bodyPr/>
                    <a:lstStyle/>
                    <a:p>
                      <a:r>
                        <a:rPr lang="tr-TR" dirty="0" smtClean="0"/>
                        <a:t>296</a:t>
                      </a:r>
                      <a:endParaRPr lang="tr-TR" dirty="0"/>
                    </a:p>
                  </a:txBody>
                  <a:tcPr/>
                </a:tc>
                <a:extLst>
                  <a:ext uri="{0D108BD9-81ED-4DB2-BD59-A6C34878D82A}">
                    <a16:rowId xmlns:a16="http://schemas.microsoft.com/office/drawing/2014/main" val="1965678800"/>
                  </a:ext>
                </a:extLst>
              </a:tr>
              <a:tr h="370840">
                <a:tc>
                  <a:txBody>
                    <a:bodyPr/>
                    <a:lstStyle/>
                    <a:p>
                      <a:r>
                        <a:rPr lang="tr-TR" dirty="0" smtClean="0"/>
                        <a:t>Kapasite Raporu Sayısı</a:t>
                      </a:r>
                      <a:endParaRPr lang="tr-TR" dirty="0"/>
                    </a:p>
                  </a:txBody>
                  <a:tcPr/>
                </a:tc>
                <a:tc>
                  <a:txBody>
                    <a:bodyPr/>
                    <a:lstStyle/>
                    <a:p>
                      <a:r>
                        <a:rPr lang="tr-TR" dirty="0" smtClean="0"/>
                        <a:t>326</a:t>
                      </a:r>
                      <a:endParaRPr lang="tr-TR" dirty="0"/>
                    </a:p>
                  </a:txBody>
                  <a:tcPr/>
                </a:tc>
                <a:extLst>
                  <a:ext uri="{0D108BD9-81ED-4DB2-BD59-A6C34878D82A}">
                    <a16:rowId xmlns:a16="http://schemas.microsoft.com/office/drawing/2014/main" val="1535732511"/>
                  </a:ext>
                </a:extLst>
              </a:tr>
              <a:tr h="370840">
                <a:tc>
                  <a:txBody>
                    <a:bodyPr/>
                    <a:lstStyle/>
                    <a:p>
                      <a:r>
                        <a:rPr lang="tr-TR" dirty="0" smtClean="0"/>
                        <a:t>Toplam çalışan</a:t>
                      </a:r>
                      <a:r>
                        <a:rPr lang="tr-TR" baseline="0" dirty="0" smtClean="0"/>
                        <a:t> sayısı</a:t>
                      </a:r>
                      <a:endParaRPr lang="tr-TR" dirty="0"/>
                    </a:p>
                  </a:txBody>
                  <a:tcPr/>
                </a:tc>
                <a:tc>
                  <a:txBody>
                    <a:bodyPr/>
                    <a:lstStyle/>
                    <a:p>
                      <a:r>
                        <a:rPr lang="tr-TR" dirty="0" smtClean="0"/>
                        <a:t>18,269</a:t>
                      </a:r>
                      <a:endParaRPr lang="tr-TR" dirty="0"/>
                    </a:p>
                  </a:txBody>
                  <a:tcPr/>
                </a:tc>
                <a:extLst>
                  <a:ext uri="{0D108BD9-81ED-4DB2-BD59-A6C34878D82A}">
                    <a16:rowId xmlns:a16="http://schemas.microsoft.com/office/drawing/2014/main" val="1199890874"/>
                  </a:ext>
                </a:extLst>
              </a:tr>
            </a:tbl>
          </a:graphicData>
        </a:graphic>
      </p:graphicFrame>
      <p:graphicFrame>
        <p:nvGraphicFramePr>
          <p:cNvPr id="13" name="Tablo 12"/>
          <p:cNvGraphicFramePr>
            <a:graphicFrameLocks noGrp="1"/>
          </p:cNvGraphicFramePr>
          <p:nvPr>
            <p:extLst>
              <p:ext uri="{D42A27DB-BD31-4B8C-83A1-F6EECF244321}">
                <p14:modId xmlns:p14="http://schemas.microsoft.com/office/powerpoint/2010/main" val="803005417"/>
              </p:ext>
            </p:extLst>
          </p:nvPr>
        </p:nvGraphicFramePr>
        <p:xfrm>
          <a:off x="515775" y="1903425"/>
          <a:ext cx="4518090" cy="1483360"/>
        </p:xfrm>
        <a:graphic>
          <a:graphicData uri="http://schemas.openxmlformats.org/drawingml/2006/table">
            <a:tbl>
              <a:tblPr firstRow="1" bandRow="1">
                <a:tableStyleId>{21E4AEA4-8DFA-4A89-87EB-49C32662AFE0}</a:tableStyleId>
              </a:tblPr>
              <a:tblGrid>
                <a:gridCol w="2259045">
                  <a:extLst>
                    <a:ext uri="{9D8B030D-6E8A-4147-A177-3AD203B41FA5}">
                      <a16:colId xmlns:a16="http://schemas.microsoft.com/office/drawing/2014/main" val="2912934471"/>
                    </a:ext>
                  </a:extLst>
                </a:gridCol>
                <a:gridCol w="2259045">
                  <a:extLst>
                    <a:ext uri="{9D8B030D-6E8A-4147-A177-3AD203B41FA5}">
                      <a16:colId xmlns:a16="http://schemas.microsoft.com/office/drawing/2014/main" val="1997174686"/>
                    </a:ext>
                  </a:extLst>
                </a:gridCol>
              </a:tblGrid>
              <a:tr h="370840">
                <a:tc>
                  <a:txBody>
                    <a:bodyPr/>
                    <a:lstStyle/>
                    <a:p>
                      <a:r>
                        <a:rPr lang="tr-TR" dirty="0" smtClean="0"/>
                        <a:t>Türkiye</a:t>
                      </a:r>
                      <a:endParaRPr lang="tr-TR" dirty="0"/>
                    </a:p>
                  </a:txBody>
                  <a:tcPr/>
                </a:tc>
                <a:tc>
                  <a:txBody>
                    <a:bodyPr/>
                    <a:lstStyle/>
                    <a:p>
                      <a:r>
                        <a:rPr lang="tr-TR" dirty="0" smtClean="0"/>
                        <a:t>Sayı</a:t>
                      </a:r>
                      <a:endParaRPr lang="tr-TR" dirty="0"/>
                    </a:p>
                  </a:txBody>
                  <a:tcPr/>
                </a:tc>
                <a:extLst>
                  <a:ext uri="{0D108BD9-81ED-4DB2-BD59-A6C34878D82A}">
                    <a16:rowId xmlns:a16="http://schemas.microsoft.com/office/drawing/2014/main" val="3843845050"/>
                  </a:ext>
                </a:extLst>
              </a:tr>
              <a:tr h="370840">
                <a:tc>
                  <a:txBody>
                    <a:bodyPr/>
                    <a:lstStyle/>
                    <a:p>
                      <a:r>
                        <a:rPr lang="tr-TR" dirty="0" smtClean="0"/>
                        <a:t>Firma Sayısı</a:t>
                      </a:r>
                      <a:endParaRPr lang="tr-TR" dirty="0"/>
                    </a:p>
                  </a:txBody>
                  <a:tcPr/>
                </a:tc>
                <a:tc>
                  <a:txBody>
                    <a:bodyPr/>
                    <a:lstStyle/>
                    <a:p>
                      <a:r>
                        <a:rPr lang="tr-TR" dirty="0" smtClean="0"/>
                        <a:t>68,879</a:t>
                      </a:r>
                      <a:endParaRPr lang="tr-TR" dirty="0"/>
                    </a:p>
                  </a:txBody>
                  <a:tcPr/>
                </a:tc>
                <a:extLst>
                  <a:ext uri="{0D108BD9-81ED-4DB2-BD59-A6C34878D82A}">
                    <a16:rowId xmlns:a16="http://schemas.microsoft.com/office/drawing/2014/main" val="1965678800"/>
                  </a:ext>
                </a:extLst>
              </a:tr>
              <a:tr h="370840">
                <a:tc>
                  <a:txBody>
                    <a:bodyPr/>
                    <a:lstStyle/>
                    <a:p>
                      <a:r>
                        <a:rPr lang="tr-TR" dirty="0" smtClean="0"/>
                        <a:t>Kapasite Raporu Sayısı</a:t>
                      </a:r>
                      <a:endParaRPr lang="tr-TR" dirty="0"/>
                    </a:p>
                  </a:txBody>
                  <a:tcPr/>
                </a:tc>
                <a:tc>
                  <a:txBody>
                    <a:bodyPr/>
                    <a:lstStyle/>
                    <a:p>
                      <a:r>
                        <a:rPr lang="tr-TR" dirty="0" smtClean="0"/>
                        <a:t>77,804</a:t>
                      </a:r>
                      <a:endParaRPr lang="tr-TR" dirty="0"/>
                    </a:p>
                  </a:txBody>
                  <a:tcPr/>
                </a:tc>
                <a:extLst>
                  <a:ext uri="{0D108BD9-81ED-4DB2-BD59-A6C34878D82A}">
                    <a16:rowId xmlns:a16="http://schemas.microsoft.com/office/drawing/2014/main" val="1535732511"/>
                  </a:ext>
                </a:extLst>
              </a:tr>
              <a:tr h="370840">
                <a:tc>
                  <a:txBody>
                    <a:bodyPr/>
                    <a:lstStyle/>
                    <a:p>
                      <a:r>
                        <a:rPr lang="tr-TR" dirty="0" smtClean="0"/>
                        <a:t>Toplam çalışan</a:t>
                      </a:r>
                      <a:r>
                        <a:rPr lang="tr-TR" baseline="0" dirty="0" smtClean="0"/>
                        <a:t> sayısı</a:t>
                      </a:r>
                      <a:endParaRPr lang="tr-TR" dirty="0"/>
                    </a:p>
                  </a:txBody>
                  <a:tcPr/>
                </a:tc>
                <a:tc>
                  <a:txBody>
                    <a:bodyPr/>
                    <a:lstStyle/>
                    <a:p>
                      <a:r>
                        <a:rPr lang="tr-TR" dirty="0" smtClean="0"/>
                        <a:t>3,369,087</a:t>
                      </a:r>
                      <a:endParaRPr lang="tr-TR" dirty="0"/>
                    </a:p>
                  </a:txBody>
                  <a:tcPr/>
                </a:tc>
                <a:extLst>
                  <a:ext uri="{0D108BD9-81ED-4DB2-BD59-A6C34878D82A}">
                    <a16:rowId xmlns:a16="http://schemas.microsoft.com/office/drawing/2014/main" val="1199890874"/>
                  </a:ext>
                </a:extLst>
              </a:tr>
            </a:tbl>
          </a:graphicData>
        </a:graphic>
      </p:graphicFrame>
      <p:graphicFrame>
        <p:nvGraphicFramePr>
          <p:cNvPr id="14" name="Tablo 13"/>
          <p:cNvGraphicFramePr>
            <a:graphicFrameLocks noGrp="1"/>
          </p:cNvGraphicFramePr>
          <p:nvPr>
            <p:extLst>
              <p:ext uri="{D42A27DB-BD31-4B8C-83A1-F6EECF244321}">
                <p14:modId xmlns:p14="http://schemas.microsoft.com/office/powerpoint/2010/main" val="2101158367"/>
              </p:ext>
            </p:extLst>
          </p:nvPr>
        </p:nvGraphicFramePr>
        <p:xfrm>
          <a:off x="515775" y="4870145"/>
          <a:ext cx="4518090" cy="1828800"/>
        </p:xfrm>
        <a:graphic>
          <a:graphicData uri="http://schemas.openxmlformats.org/drawingml/2006/table">
            <a:tbl>
              <a:tblPr firstRow="1" bandRow="1">
                <a:tableStyleId>{5C22544A-7EE6-4342-B048-85BDC9FD1C3A}</a:tableStyleId>
              </a:tblPr>
              <a:tblGrid>
                <a:gridCol w="2259045">
                  <a:extLst>
                    <a:ext uri="{9D8B030D-6E8A-4147-A177-3AD203B41FA5}">
                      <a16:colId xmlns:a16="http://schemas.microsoft.com/office/drawing/2014/main" val="4098861634"/>
                    </a:ext>
                  </a:extLst>
                </a:gridCol>
                <a:gridCol w="2259045">
                  <a:extLst>
                    <a:ext uri="{9D8B030D-6E8A-4147-A177-3AD203B41FA5}">
                      <a16:colId xmlns:a16="http://schemas.microsoft.com/office/drawing/2014/main" val="283042823"/>
                    </a:ext>
                  </a:extLst>
                </a:gridCol>
              </a:tblGrid>
              <a:tr h="280109">
                <a:tc>
                  <a:txBody>
                    <a:bodyPr/>
                    <a:lstStyle/>
                    <a:p>
                      <a:r>
                        <a:rPr lang="tr-TR" dirty="0" smtClean="0"/>
                        <a:t>İlçe Adı</a:t>
                      </a:r>
                      <a:endParaRPr lang="tr-TR" dirty="0"/>
                    </a:p>
                  </a:txBody>
                  <a:tcPr/>
                </a:tc>
                <a:tc>
                  <a:txBody>
                    <a:bodyPr/>
                    <a:lstStyle/>
                    <a:p>
                      <a:r>
                        <a:rPr lang="tr-TR" dirty="0" smtClean="0"/>
                        <a:t>Sayı</a:t>
                      </a:r>
                      <a:endParaRPr lang="tr-TR" dirty="0"/>
                    </a:p>
                  </a:txBody>
                  <a:tcPr/>
                </a:tc>
                <a:extLst>
                  <a:ext uri="{0D108BD9-81ED-4DB2-BD59-A6C34878D82A}">
                    <a16:rowId xmlns:a16="http://schemas.microsoft.com/office/drawing/2014/main" val="69349063"/>
                  </a:ext>
                </a:extLst>
              </a:tr>
              <a:tr h="280109">
                <a:tc>
                  <a:txBody>
                    <a:bodyPr/>
                    <a:lstStyle/>
                    <a:p>
                      <a:r>
                        <a:rPr lang="tr-TR" dirty="0" smtClean="0"/>
                        <a:t>Altınordu</a:t>
                      </a:r>
                      <a:endParaRPr lang="tr-TR" dirty="0"/>
                    </a:p>
                  </a:txBody>
                  <a:tcPr/>
                </a:tc>
                <a:tc>
                  <a:txBody>
                    <a:bodyPr/>
                    <a:lstStyle/>
                    <a:p>
                      <a:r>
                        <a:rPr lang="tr-TR" dirty="0" smtClean="0"/>
                        <a:t>131</a:t>
                      </a:r>
                      <a:endParaRPr lang="tr-TR" dirty="0"/>
                    </a:p>
                  </a:txBody>
                  <a:tcPr/>
                </a:tc>
                <a:extLst>
                  <a:ext uri="{0D108BD9-81ED-4DB2-BD59-A6C34878D82A}">
                    <a16:rowId xmlns:a16="http://schemas.microsoft.com/office/drawing/2014/main" val="173841586"/>
                  </a:ext>
                </a:extLst>
              </a:tr>
              <a:tr h="280109">
                <a:tc>
                  <a:txBody>
                    <a:bodyPr/>
                    <a:lstStyle/>
                    <a:p>
                      <a:r>
                        <a:rPr lang="tr-TR" dirty="0" smtClean="0"/>
                        <a:t>Fatsa</a:t>
                      </a:r>
                      <a:endParaRPr lang="tr-TR" dirty="0"/>
                    </a:p>
                  </a:txBody>
                  <a:tcPr/>
                </a:tc>
                <a:tc>
                  <a:txBody>
                    <a:bodyPr/>
                    <a:lstStyle/>
                    <a:p>
                      <a:r>
                        <a:rPr lang="tr-TR" dirty="0" smtClean="0"/>
                        <a:t>80</a:t>
                      </a:r>
                      <a:endParaRPr lang="tr-TR" dirty="0"/>
                    </a:p>
                  </a:txBody>
                  <a:tcPr/>
                </a:tc>
                <a:extLst>
                  <a:ext uri="{0D108BD9-81ED-4DB2-BD59-A6C34878D82A}">
                    <a16:rowId xmlns:a16="http://schemas.microsoft.com/office/drawing/2014/main" val="1549523178"/>
                  </a:ext>
                </a:extLst>
              </a:tr>
              <a:tr h="280109">
                <a:tc>
                  <a:txBody>
                    <a:bodyPr/>
                    <a:lstStyle/>
                    <a:p>
                      <a:r>
                        <a:rPr lang="tr-TR" dirty="0" smtClean="0"/>
                        <a:t>Ünye</a:t>
                      </a:r>
                      <a:endParaRPr lang="tr-TR" dirty="0"/>
                    </a:p>
                  </a:txBody>
                  <a:tcPr/>
                </a:tc>
                <a:tc>
                  <a:txBody>
                    <a:bodyPr/>
                    <a:lstStyle/>
                    <a:p>
                      <a:r>
                        <a:rPr lang="tr-TR" dirty="0" smtClean="0"/>
                        <a:t>61</a:t>
                      </a:r>
                      <a:endParaRPr lang="tr-TR" dirty="0"/>
                    </a:p>
                  </a:txBody>
                  <a:tcPr/>
                </a:tc>
                <a:extLst>
                  <a:ext uri="{0D108BD9-81ED-4DB2-BD59-A6C34878D82A}">
                    <a16:rowId xmlns:a16="http://schemas.microsoft.com/office/drawing/2014/main" val="1987941863"/>
                  </a:ext>
                </a:extLst>
              </a:tr>
              <a:tr h="280109">
                <a:tc>
                  <a:txBody>
                    <a:bodyPr/>
                    <a:lstStyle/>
                    <a:p>
                      <a:r>
                        <a:rPr lang="tr-TR" dirty="0" smtClean="0"/>
                        <a:t>Diğer ilçeler</a:t>
                      </a:r>
                      <a:endParaRPr lang="tr-TR" dirty="0"/>
                    </a:p>
                  </a:txBody>
                  <a:tcPr/>
                </a:tc>
                <a:tc>
                  <a:txBody>
                    <a:bodyPr/>
                    <a:lstStyle/>
                    <a:p>
                      <a:r>
                        <a:rPr lang="tr-TR" dirty="0" smtClean="0"/>
                        <a:t>54</a:t>
                      </a:r>
                      <a:endParaRPr lang="tr-TR" dirty="0"/>
                    </a:p>
                  </a:txBody>
                  <a:tcPr/>
                </a:tc>
                <a:extLst>
                  <a:ext uri="{0D108BD9-81ED-4DB2-BD59-A6C34878D82A}">
                    <a16:rowId xmlns:a16="http://schemas.microsoft.com/office/drawing/2014/main" val="1256700067"/>
                  </a:ext>
                </a:extLst>
              </a:tr>
            </a:tbl>
          </a:graphicData>
        </a:graphic>
      </p:graphicFrame>
      <p:sp>
        <p:nvSpPr>
          <p:cNvPr id="17" name="Dikdörtgen 16"/>
          <p:cNvSpPr/>
          <p:nvPr/>
        </p:nvSpPr>
        <p:spPr>
          <a:xfrm>
            <a:off x="6139543" y="1580260"/>
            <a:ext cx="4021494" cy="276999"/>
          </a:xfrm>
          <a:prstGeom prst="rect">
            <a:avLst/>
          </a:prstGeom>
        </p:spPr>
        <p:txBody>
          <a:bodyPr wrap="square">
            <a:spAutoFit/>
          </a:bodyPr>
          <a:lstStyle/>
          <a:p>
            <a:r>
              <a:rPr lang="tr-TR" sz="1200" b="1" dirty="0">
                <a:solidFill>
                  <a:srgbClr val="FF0000"/>
                </a:solidFill>
                <a:latin typeface="Trebuchet MS" panose="020B0603020202020204" pitchFamily="34" charset="0"/>
              </a:rPr>
              <a:t>İL BAZINDA EN ÇOK KODLANAN İLK 20 ÜRÜN</a:t>
            </a:r>
            <a:endParaRPr lang="tr-TR" sz="1200" dirty="0">
              <a:solidFill>
                <a:srgbClr val="FF0000"/>
              </a:solidFill>
            </a:endParaRPr>
          </a:p>
        </p:txBody>
      </p:sp>
      <p:graphicFrame>
        <p:nvGraphicFramePr>
          <p:cNvPr id="19" name="Tablo 18"/>
          <p:cNvGraphicFramePr>
            <a:graphicFrameLocks noGrp="1"/>
          </p:cNvGraphicFramePr>
          <p:nvPr>
            <p:extLst>
              <p:ext uri="{D42A27DB-BD31-4B8C-83A1-F6EECF244321}">
                <p14:modId xmlns:p14="http://schemas.microsoft.com/office/powerpoint/2010/main" val="1318180102"/>
              </p:ext>
            </p:extLst>
          </p:nvPr>
        </p:nvGraphicFramePr>
        <p:xfrm>
          <a:off x="5570375" y="2000181"/>
          <a:ext cx="5775648" cy="4391291"/>
        </p:xfrm>
        <a:graphic>
          <a:graphicData uri="http://schemas.openxmlformats.org/drawingml/2006/table">
            <a:tbl>
              <a:tblPr>
                <a:tableStyleId>{BDBED569-4797-4DF1-A0F4-6AAB3CD982D8}</a:tableStyleId>
              </a:tblPr>
              <a:tblGrid>
                <a:gridCol w="1532644">
                  <a:extLst>
                    <a:ext uri="{9D8B030D-6E8A-4147-A177-3AD203B41FA5}">
                      <a16:colId xmlns:a16="http://schemas.microsoft.com/office/drawing/2014/main" val="2744438917"/>
                    </a:ext>
                  </a:extLst>
                </a:gridCol>
                <a:gridCol w="3468615">
                  <a:extLst>
                    <a:ext uri="{9D8B030D-6E8A-4147-A177-3AD203B41FA5}">
                      <a16:colId xmlns:a16="http://schemas.microsoft.com/office/drawing/2014/main" val="1440427769"/>
                    </a:ext>
                  </a:extLst>
                </a:gridCol>
                <a:gridCol w="774389">
                  <a:extLst>
                    <a:ext uri="{9D8B030D-6E8A-4147-A177-3AD203B41FA5}">
                      <a16:colId xmlns:a16="http://schemas.microsoft.com/office/drawing/2014/main" val="886523899"/>
                    </a:ext>
                  </a:extLst>
                </a:gridCol>
              </a:tblGrid>
              <a:tr h="816006">
                <a:tc>
                  <a:txBody>
                    <a:bodyPr/>
                    <a:lstStyle/>
                    <a:p>
                      <a:pPr algn="ctr" fontAlgn="ctr"/>
                      <a:r>
                        <a:rPr lang="tr-TR" sz="1300" u="none" strike="noStrike" dirty="0">
                          <a:effectLst/>
                        </a:rPr>
                        <a:t>KODU</a:t>
                      </a:r>
                      <a:endParaRPr lang="tr-TR" sz="1300" b="1" i="0" u="none" strike="noStrike" dirty="0">
                        <a:solidFill>
                          <a:srgbClr val="111111"/>
                        </a:solidFill>
                        <a:effectLst/>
                        <a:latin typeface="Trebuchet MS" panose="020B0603020202020204" pitchFamily="34" charset="0"/>
                      </a:endParaRPr>
                    </a:p>
                  </a:txBody>
                  <a:tcPr marL="7620" marR="7620" marT="7620" marB="0" anchor="ctr">
                    <a:solidFill>
                      <a:schemeClr val="accent1">
                        <a:lumMod val="60000"/>
                        <a:lumOff val="40000"/>
                      </a:schemeClr>
                    </a:solidFill>
                  </a:tcPr>
                </a:tc>
                <a:tc>
                  <a:txBody>
                    <a:bodyPr/>
                    <a:lstStyle/>
                    <a:p>
                      <a:pPr algn="ctr" fontAlgn="ctr"/>
                      <a:r>
                        <a:rPr lang="tr-TR" sz="1300" u="none" strike="noStrike" dirty="0">
                          <a:effectLst/>
                        </a:rPr>
                        <a:t>SEKTÖR</a:t>
                      </a:r>
                      <a:endParaRPr lang="tr-TR" sz="1300" b="1" i="0" u="none" strike="noStrike" dirty="0">
                        <a:solidFill>
                          <a:srgbClr val="111111"/>
                        </a:solidFill>
                        <a:effectLst/>
                        <a:latin typeface="Trebuchet MS" panose="020B0603020202020204" pitchFamily="34" charset="0"/>
                      </a:endParaRPr>
                    </a:p>
                  </a:txBody>
                  <a:tcPr marL="7620" marR="7620" marT="7620" marB="0" anchor="ctr">
                    <a:solidFill>
                      <a:schemeClr val="accent1">
                        <a:lumMod val="60000"/>
                        <a:lumOff val="40000"/>
                      </a:schemeClr>
                    </a:solidFill>
                  </a:tcPr>
                </a:tc>
                <a:tc>
                  <a:txBody>
                    <a:bodyPr/>
                    <a:lstStyle/>
                    <a:p>
                      <a:pPr algn="ctr" fontAlgn="ctr"/>
                      <a:r>
                        <a:rPr lang="tr-TR" sz="1300" u="none" strike="noStrike" dirty="0">
                          <a:effectLst/>
                        </a:rPr>
                        <a:t>ÇALIŞAN</a:t>
                      </a:r>
                      <a:endParaRPr lang="tr-TR" sz="1300" b="1" i="0" u="none" strike="noStrike" dirty="0">
                        <a:solidFill>
                          <a:srgbClr val="111111"/>
                        </a:solidFill>
                        <a:effectLst/>
                        <a:latin typeface="Trebuchet MS" panose="020B0603020202020204" pitchFamily="34" charset="0"/>
                      </a:endParaRPr>
                    </a:p>
                  </a:txBody>
                  <a:tcPr marL="7620" marR="7620" marT="7620" marB="0" anchor="ctr">
                    <a:solidFill>
                      <a:schemeClr val="accent1">
                        <a:lumMod val="60000"/>
                        <a:lumOff val="40000"/>
                      </a:schemeClr>
                    </a:solidFill>
                  </a:tcPr>
                </a:tc>
                <a:extLst>
                  <a:ext uri="{0D108BD9-81ED-4DB2-BD59-A6C34878D82A}">
                    <a16:rowId xmlns:a16="http://schemas.microsoft.com/office/drawing/2014/main" val="1721152066"/>
                  </a:ext>
                </a:extLst>
              </a:tr>
              <a:tr h="227136">
                <a:tc>
                  <a:txBody>
                    <a:bodyPr/>
                    <a:lstStyle/>
                    <a:p>
                      <a:pPr algn="l" fontAlgn="b"/>
                      <a:r>
                        <a:rPr lang="tr-TR" sz="1300" u="none" strike="noStrike">
                          <a:effectLst/>
                        </a:rPr>
                        <a:t>10.39.23.90.02</a:t>
                      </a:r>
                      <a:endParaRPr lang="tr-TR" sz="13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tr-TR" sz="1300" u="none" strike="noStrike" dirty="0">
                          <a:effectLst/>
                        </a:rPr>
                        <a:t>Kabuksuz işlenmiş fındık - beyazlatılmamış</a:t>
                      </a:r>
                      <a:endParaRPr lang="tr-TR" sz="13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ctr"/>
                      <a:r>
                        <a:rPr lang="tr-TR" sz="1300" u="none" strike="noStrike">
                          <a:effectLst/>
                        </a:rPr>
                        <a:t>2042</a:t>
                      </a:r>
                      <a:endParaRPr lang="tr-TR" sz="1300" b="0" i="0" u="none" strike="noStrike">
                        <a:solidFill>
                          <a:srgbClr val="111111"/>
                        </a:solidFill>
                        <a:effectLst/>
                        <a:latin typeface="Trebuchet MS" panose="020B0603020202020204" pitchFamily="34" charset="0"/>
                      </a:endParaRPr>
                    </a:p>
                  </a:txBody>
                  <a:tcPr marL="7620" marR="7620" marT="7620" marB="0" anchor="ctr"/>
                </a:tc>
                <a:extLst>
                  <a:ext uri="{0D108BD9-81ED-4DB2-BD59-A6C34878D82A}">
                    <a16:rowId xmlns:a16="http://schemas.microsoft.com/office/drawing/2014/main" val="934858204"/>
                  </a:ext>
                </a:extLst>
              </a:tr>
              <a:tr h="445859">
                <a:tc>
                  <a:txBody>
                    <a:bodyPr/>
                    <a:lstStyle/>
                    <a:p>
                      <a:pPr algn="l" fontAlgn="b"/>
                      <a:r>
                        <a:rPr lang="tr-TR" sz="1300" u="none" strike="noStrike" dirty="0">
                          <a:effectLst/>
                        </a:rPr>
                        <a:t>14.14.30.00.01</a:t>
                      </a:r>
                      <a:endParaRPr lang="tr-TR" sz="13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tr-TR" sz="1300" u="none" strike="noStrike" dirty="0">
                          <a:effectLst/>
                        </a:rPr>
                        <a:t>Tişört, fanila, atlet vs. giyim eşyası; pamuktan (örgü (triko) veya tığ işi (kroşe))</a:t>
                      </a:r>
                      <a:endParaRPr lang="tr-TR" sz="13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ctr"/>
                      <a:r>
                        <a:rPr lang="tr-TR" sz="1300" u="none" strike="noStrike">
                          <a:effectLst/>
                        </a:rPr>
                        <a:t>6640</a:t>
                      </a:r>
                      <a:endParaRPr lang="tr-TR" sz="1300" b="0" i="0" u="none" strike="noStrike">
                        <a:solidFill>
                          <a:srgbClr val="111111"/>
                        </a:solidFill>
                        <a:effectLst/>
                        <a:latin typeface="Trebuchet MS" panose="020B0603020202020204" pitchFamily="34" charset="0"/>
                      </a:endParaRPr>
                    </a:p>
                  </a:txBody>
                  <a:tcPr marL="7620" marR="7620" marT="7620" marB="0" anchor="ctr"/>
                </a:tc>
                <a:extLst>
                  <a:ext uri="{0D108BD9-81ED-4DB2-BD59-A6C34878D82A}">
                    <a16:rowId xmlns:a16="http://schemas.microsoft.com/office/drawing/2014/main" val="2108057423"/>
                  </a:ext>
                </a:extLst>
              </a:tr>
              <a:tr h="445859">
                <a:tc>
                  <a:txBody>
                    <a:bodyPr/>
                    <a:lstStyle/>
                    <a:p>
                      <a:pPr algn="l" fontAlgn="b"/>
                      <a:r>
                        <a:rPr lang="tr-TR" sz="1300" u="none" strike="noStrike">
                          <a:effectLst/>
                        </a:rPr>
                        <a:t>10.39.23.90.03</a:t>
                      </a:r>
                      <a:endParaRPr lang="tr-TR" sz="13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tr-TR" sz="1300" u="none" strike="noStrike" dirty="0">
                          <a:effectLst/>
                        </a:rPr>
                        <a:t>Kabuksuz işlenmiş fındık - beyazlatılmış (dilimlenmiş, kıyılmış ve kavrulmuş olanlar dahil)</a:t>
                      </a:r>
                      <a:endParaRPr lang="tr-TR" sz="13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ctr"/>
                      <a:r>
                        <a:rPr lang="tr-TR" sz="1300" u="none" strike="noStrike">
                          <a:effectLst/>
                        </a:rPr>
                        <a:t>1581</a:t>
                      </a:r>
                      <a:endParaRPr lang="tr-TR" sz="1300" b="0" i="0" u="none" strike="noStrike">
                        <a:solidFill>
                          <a:srgbClr val="111111"/>
                        </a:solidFill>
                        <a:effectLst/>
                        <a:latin typeface="Trebuchet MS" panose="020B0603020202020204" pitchFamily="34" charset="0"/>
                      </a:endParaRPr>
                    </a:p>
                  </a:txBody>
                  <a:tcPr marL="7620" marR="7620" marT="7620" marB="0" anchor="ctr"/>
                </a:tc>
                <a:extLst>
                  <a:ext uri="{0D108BD9-81ED-4DB2-BD59-A6C34878D82A}">
                    <a16:rowId xmlns:a16="http://schemas.microsoft.com/office/drawing/2014/main" val="657668682"/>
                  </a:ext>
                </a:extLst>
              </a:tr>
              <a:tr h="445859">
                <a:tc>
                  <a:txBody>
                    <a:bodyPr/>
                    <a:lstStyle/>
                    <a:p>
                      <a:pPr algn="l" fontAlgn="b"/>
                      <a:r>
                        <a:rPr lang="tr-TR" sz="1300" u="none" strike="noStrike">
                          <a:effectLst/>
                        </a:rPr>
                        <a:t>10.39.30.00.00</a:t>
                      </a:r>
                      <a:endParaRPr lang="tr-TR" sz="13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tr-TR" sz="1300" u="none" strike="noStrike" dirty="0">
                          <a:effectLst/>
                        </a:rPr>
                        <a:t>Başka yerde sınıflandırılmamış hayvan tüketimi için kullanılan bitkisel yan ürünler ve atıklar</a:t>
                      </a:r>
                      <a:endParaRPr lang="tr-TR" sz="13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ctr"/>
                      <a:r>
                        <a:rPr lang="tr-TR" sz="1300" u="none" strike="noStrike">
                          <a:effectLst/>
                        </a:rPr>
                        <a:t>1547</a:t>
                      </a:r>
                      <a:endParaRPr lang="tr-TR" sz="1300" b="0" i="0" u="none" strike="noStrike">
                        <a:solidFill>
                          <a:srgbClr val="111111"/>
                        </a:solidFill>
                        <a:effectLst/>
                        <a:latin typeface="Trebuchet MS" panose="020B0603020202020204" pitchFamily="34" charset="0"/>
                      </a:endParaRPr>
                    </a:p>
                  </a:txBody>
                  <a:tcPr marL="7620" marR="7620" marT="7620" marB="0" anchor="ctr"/>
                </a:tc>
                <a:extLst>
                  <a:ext uri="{0D108BD9-81ED-4DB2-BD59-A6C34878D82A}">
                    <a16:rowId xmlns:a16="http://schemas.microsoft.com/office/drawing/2014/main" val="3699902533"/>
                  </a:ext>
                </a:extLst>
              </a:tr>
              <a:tr h="227136">
                <a:tc>
                  <a:txBody>
                    <a:bodyPr/>
                    <a:lstStyle/>
                    <a:p>
                      <a:pPr algn="l" fontAlgn="b"/>
                      <a:r>
                        <a:rPr lang="tr-TR" sz="1300" u="none" strike="noStrike">
                          <a:effectLst/>
                        </a:rPr>
                        <a:t>08.12.12.30.02</a:t>
                      </a:r>
                      <a:endParaRPr lang="tr-TR" sz="13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tr-TR" sz="1300" u="none" strike="noStrike" dirty="0">
                          <a:effectLst/>
                        </a:rPr>
                        <a:t>Mıcır</a:t>
                      </a:r>
                      <a:endParaRPr lang="tr-TR" sz="13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ctr"/>
                      <a:r>
                        <a:rPr lang="tr-TR" sz="1300" u="none" strike="noStrike">
                          <a:effectLst/>
                        </a:rPr>
                        <a:t>158</a:t>
                      </a:r>
                      <a:endParaRPr lang="tr-TR" sz="1300" b="0" i="0" u="none" strike="noStrike">
                        <a:solidFill>
                          <a:srgbClr val="111111"/>
                        </a:solidFill>
                        <a:effectLst/>
                        <a:latin typeface="Trebuchet MS" panose="020B0603020202020204" pitchFamily="34" charset="0"/>
                      </a:endParaRPr>
                    </a:p>
                  </a:txBody>
                  <a:tcPr marL="7620" marR="7620" marT="7620" marB="0" anchor="ctr"/>
                </a:tc>
                <a:extLst>
                  <a:ext uri="{0D108BD9-81ED-4DB2-BD59-A6C34878D82A}">
                    <a16:rowId xmlns:a16="http://schemas.microsoft.com/office/drawing/2014/main" val="1224932624"/>
                  </a:ext>
                </a:extLst>
              </a:tr>
              <a:tr h="227136">
                <a:tc>
                  <a:txBody>
                    <a:bodyPr/>
                    <a:lstStyle/>
                    <a:p>
                      <a:pPr algn="l" fontAlgn="b"/>
                      <a:r>
                        <a:rPr lang="tr-TR" sz="1300" u="none" strike="noStrike">
                          <a:effectLst/>
                        </a:rPr>
                        <a:t>23.63.10.00.00</a:t>
                      </a:r>
                      <a:endParaRPr lang="tr-TR" sz="13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tr-TR" sz="1300" u="none" strike="noStrike" dirty="0">
                          <a:effectLst/>
                        </a:rPr>
                        <a:t>Hazır beton</a:t>
                      </a:r>
                      <a:endParaRPr lang="tr-TR" sz="13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ctr"/>
                      <a:r>
                        <a:rPr lang="tr-TR" sz="1300" u="none" strike="noStrike">
                          <a:effectLst/>
                        </a:rPr>
                        <a:t>317</a:t>
                      </a:r>
                      <a:endParaRPr lang="tr-TR" sz="1300" b="0" i="0" u="none" strike="noStrike">
                        <a:solidFill>
                          <a:srgbClr val="111111"/>
                        </a:solidFill>
                        <a:effectLst/>
                        <a:latin typeface="Trebuchet MS" panose="020B0603020202020204" pitchFamily="34" charset="0"/>
                      </a:endParaRPr>
                    </a:p>
                  </a:txBody>
                  <a:tcPr marL="7620" marR="7620" marT="7620" marB="0" anchor="ctr"/>
                </a:tc>
                <a:extLst>
                  <a:ext uri="{0D108BD9-81ED-4DB2-BD59-A6C34878D82A}">
                    <a16:rowId xmlns:a16="http://schemas.microsoft.com/office/drawing/2014/main" val="2001624618"/>
                  </a:ext>
                </a:extLst>
              </a:tr>
              <a:tr h="227136">
                <a:tc>
                  <a:txBody>
                    <a:bodyPr/>
                    <a:lstStyle/>
                    <a:p>
                      <a:pPr algn="l" fontAlgn="b"/>
                      <a:r>
                        <a:rPr lang="tr-TR" sz="1300" u="none" strike="noStrike">
                          <a:effectLst/>
                        </a:rPr>
                        <a:t>31.02.10.00.00</a:t>
                      </a:r>
                      <a:endParaRPr lang="tr-TR" sz="13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tr-TR" sz="1300" u="none" strike="noStrike" dirty="0">
                          <a:effectLst/>
                        </a:rPr>
                        <a:t>Mutfak mobilyaları</a:t>
                      </a:r>
                      <a:endParaRPr lang="tr-TR" sz="13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ctr"/>
                      <a:r>
                        <a:rPr lang="tr-TR" sz="1300" u="none" strike="noStrike">
                          <a:effectLst/>
                        </a:rPr>
                        <a:t>226</a:t>
                      </a:r>
                      <a:endParaRPr lang="tr-TR" sz="1300" b="0" i="0" u="none" strike="noStrike">
                        <a:solidFill>
                          <a:srgbClr val="111111"/>
                        </a:solidFill>
                        <a:effectLst/>
                        <a:latin typeface="Trebuchet MS" panose="020B0603020202020204" pitchFamily="34" charset="0"/>
                      </a:endParaRPr>
                    </a:p>
                  </a:txBody>
                  <a:tcPr marL="7620" marR="7620" marT="7620" marB="0" anchor="ctr"/>
                </a:tc>
                <a:extLst>
                  <a:ext uri="{0D108BD9-81ED-4DB2-BD59-A6C34878D82A}">
                    <a16:rowId xmlns:a16="http://schemas.microsoft.com/office/drawing/2014/main" val="2448413841"/>
                  </a:ext>
                </a:extLst>
              </a:tr>
              <a:tr h="664582">
                <a:tc>
                  <a:txBody>
                    <a:bodyPr/>
                    <a:lstStyle/>
                    <a:p>
                      <a:pPr algn="l" fontAlgn="b"/>
                      <a:r>
                        <a:rPr lang="tr-TR" sz="1300" u="none" strike="noStrike">
                          <a:effectLst/>
                        </a:rPr>
                        <a:t>14.13.34.70.00</a:t>
                      </a:r>
                      <a:endParaRPr lang="tr-TR" sz="13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tr-TR" sz="1300" u="none" strike="noStrike" dirty="0">
                          <a:effectLst/>
                        </a:rPr>
                        <a:t>Kadınlar veya kız çocukları için elbiseler (kot elbiseler dahil) (örgü (triko) veya tığ işi (kroşe) hariç)</a:t>
                      </a:r>
                      <a:endParaRPr lang="tr-TR" sz="13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ctr"/>
                      <a:r>
                        <a:rPr lang="tr-TR" sz="1300" u="none" strike="noStrike">
                          <a:effectLst/>
                        </a:rPr>
                        <a:t>2938</a:t>
                      </a:r>
                      <a:endParaRPr lang="tr-TR" sz="1300" b="0" i="0" u="none" strike="noStrike">
                        <a:solidFill>
                          <a:srgbClr val="111111"/>
                        </a:solidFill>
                        <a:effectLst/>
                        <a:latin typeface="Trebuchet MS" panose="020B0603020202020204" pitchFamily="34" charset="0"/>
                      </a:endParaRPr>
                    </a:p>
                  </a:txBody>
                  <a:tcPr marL="7620" marR="7620" marT="7620" marB="0" anchor="ctr"/>
                </a:tc>
                <a:extLst>
                  <a:ext uri="{0D108BD9-81ED-4DB2-BD59-A6C34878D82A}">
                    <a16:rowId xmlns:a16="http://schemas.microsoft.com/office/drawing/2014/main" val="2989761110"/>
                  </a:ext>
                </a:extLst>
              </a:tr>
              <a:tr h="664582">
                <a:tc>
                  <a:txBody>
                    <a:bodyPr/>
                    <a:lstStyle/>
                    <a:p>
                      <a:pPr algn="l" fontAlgn="b"/>
                      <a:r>
                        <a:rPr lang="tr-TR" sz="1300" u="none" strike="noStrike">
                          <a:effectLst/>
                        </a:rPr>
                        <a:t>08.12.12.90.00</a:t>
                      </a:r>
                      <a:endParaRPr lang="tr-TR" sz="13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tr-TR" sz="1300" u="none" strike="noStrike" dirty="0">
                          <a:effectLst/>
                        </a:rPr>
                        <a:t>Traverten, </a:t>
                      </a:r>
                      <a:r>
                        <a:rPr lang="tr-TR" sz="1300" u="none" strike="noStrike" dirty="0" err="1">
                          <a:effectLst/>
                        </a:rPr>
                        <a:t>ekosin</a:t>
                      </a:r>
                      <a:r>
                        <a:rPr lang="tr-TR" sz="1300" u="none" strike="noStrike" dirty="0">
                          <a:effectLst/>
                        </a:rPr>
                        <a:t>, granit, porfir (somaki taşı), bazalt, kumtaşı ve diğer anıt taşlarının granül, mıcır ve tozları</a:t>
                      </a:r>
                      <a:endParaRPr lang="tr-TR" sz="13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ctr"/>
                      <a:r>
                        <a:rPr lang="tr-TR" sz="1300" u="none" strike="noStrike" dirty="0">
                          <a:effectLst/>
                        </a:rPr>
                        <a:t>92</a:t>
                      </a:r>
                      <a:endParaRPr lang="tr-TR" sz="1300" b="0" i="0" u="none" strike="noStrike" dirty="0">
                        <a:solidFill>
                          <a:srgbClr val="111111"/>
                        </a:solidFill>
                        <a:effectLst/>
                        <a:latin typeface="Trebuchet MS" panose="020B0603020202020204" pitchFamily="34" charset="0"/>
                      </a:endParaRPr>
                    </a:p>
                  </a:txBody>
                  <a:tcPr marL="7620" marR="7620" marT="7620" marB="0" anchor="ctr"/>
                </a:tc>
                <a:extLst>
                  <a:ext uri="{0D108BD9-81ED-4DB2-BD59-A6C34878D82A}">
                    <a16:rowId xmlns:a16="http://schemas.microsoft.com/office/drawing/2014/main" val="1829204177"/>
                  </a:ext>
                </a:extLst>
              </a:tr>
            </a:tbl>
          </a:graphicData>
        </a:graphic>
      </p:graphicFrame>
    </p:spTree>
    <p:extLst>
      <p:ext uri="{BB962C8B-B14F-4D97-AF65-F5344CB8AC3E}">
        <p14:creationId xmlns:p14="http://schemas.microsoft.com/office/powerpoint/2010/main" val="3736675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0" y="1169377"/>
            <a:ext cx="6449290" cy="389259"/>
          </a:xfrm>
        </p:spPr>
        <p:txBody>
          <a:bodyPr>
            <a:noAutofit/>
          </a:bodyPr>
          <a:lstStyle/>
          <a:p>
            <a:r>
              <a:rPr lang="tr-TR" sz="2800" b="1" dirty="0" smtClean="0">
                <a:solidFill>
                  <a:schemeClr val="bg1"/>
                </a:solidFill>
                <a:latin typeface="+mn-lt"/>
              </a:rPr>
              <a:t>SOSYO-EKONOMİK GENEL GÖRÜNÜM</a:t>
            </a:r>
            <a:endParaRPr lang="tr-TR" sz="2800" b="1" dirty="0">
              <a:solidFill>
                <a:schemeClr val="bg1"/>
              </a:solidFill>
              <a:latin typeface="+mn-lt"/>
            </a:endParaRPr>
          </a:p>
        </p:txBody>
      </p:sp>
      <p:sp>
        <p:nvSpPr>
          <p:cNvPr id="12" name="Metin kutusu 11"/>
          <p:cNvSpPr txBox="1"/>
          <p:nvPr/>
        </p:nvSpPr>
        <p:spPr>
          <a:xfrm>
            <a:off x="650629" y="1620767"/>
            <a:ext cx="3332284" cy="461665"/>
          </a:xfrm>
          <a:prstGeom prst="rect">
            <a:avLst/>
          </a:prstGeom>
          <a:noFill/>
        </p:spPr>
        <p:txBody>
          <a:bodyPr wrap="square" rtlCol="0">
            <a:spAutoFit/>
          </a:bodyPr>
          <a:lstStyle/>
          <a:p>
            <a:r>
              <a:rPr lang="tr-TR" sz="2400" b="1" dirty="0" smtClean="0">
                <a:solidFill>
                  <a:srgbClr val="002060"/>
                </a:solidFill>
              </a:rPr>
              <a:t>TARIM VE HAYVANCILIK</a:t>
            </a:r>
            <a:endParaRPr lang="tr-TR" sz="2400" b="1" dirty="0">
              <a:solidFill>
                <a:srgbClr val="002060"/>
              </a:solidFill>
            </a:endParaRPr>
          </a:p>
        </p:txBody>
      </p:sp>
      <p:graphicFrame>
        <p:nvGraphicFramePr>
          <p:cNvPr id="3" name="Tablo 2"/>
          <p:cNvGraphicFramePr>
            <a:graphicFrameLocks noGrp="1"/>
          </p:cNvGraphicFramePr>
          <p:nvPr>
            <p:extLst>
              <p:ext uri="{D42A27DB-BD31-4B8C-83A1-F6EECF244321}">
                <p14:modId xmlns:p14="http://schemas.microsoft.com/office/powerpoint/2010/main" val="1774204731"/>
              </p:ext>
            </p:extLst>
          </p:nvPr>
        </p:nvGraphicFramePr>
        <p:xfrm>
          <a:off x="650629" y="2506932"/>
          <a:ext cx="6919547" cy="3991708"/>
        </p:xfrm>
        <a:graphic>
          <a:graphicData uri="http://schemas.openxmlformats.org/drawingml/2006/table">
            <a:tbl>
              <a:tblPr firstRow="1" bandRow="1">
                <a:tableStyleId>{3B4B98B0-60AC-42C2-AFA5-B58CD77FA1E5}</a:tableStyleId>
              </a:tblPr>
              <a:tblGrid>
                <a:gridCol w="756137">
                  <a:extLst>
                    <a:ext uri="{9D8B030D-6E8A-4147-A177-3AD203B41FA5}">
                      <a16:colId xmlns:a16="http://schemas.microsoft.com/office/drawing/2014/main" val="2235049953"/>
                    </a:ext>
                  </a:extLst>
                </a:gridCol>
                <a:gridCol w="1027235">
                  <a:extLst>
                    <a:ext uri="{9D8B030D-6E8A-4147-A177-3AD203B41FA5}">
                      <a16:colId xmlns:a16="http://schemas.microsoft.com/office/drawing/2014/main" val="2822111413"/>
                    </a:ext>
                  </a:extLst>
                </a:gridCol>
                <a:gridCol w="1027235">
                  <a:extLst>
                    <a:ext uri="{9D8B030D-6E8A-4147-A177-3AD203B41FA5}">
                      <a16:colId xmlns:a16="http://schemas.microsoft.com/office/drawing/2014/main" val="3736187519"/>
                    </a:ext>
                  </a:extLst>
                </a:gridCol>
                <a:gridCol w="1027235">
                  <a:extLst>
                    <a:ext uri="{9D8B030D-6E8A-4147-A177-3AD203B41FA5}">
                      <a16:colId xmlns:a16="http://schemas.microsoft.com/office/drawing/2014/main" val="1444067373"/>
                    </a:ext>
                  </a:extLst>
                </a:gridCol>
                <a:gridCol w="1027235">
                  <a:extLst>
                    <a:ext uri="{9D8B030D-6E8A-4147-A177-3AD203B41FA5}">
                      <a16:colId xmlns:a16="http://schemas.microsoft.com/office/drawing/2014/main" val="4074552424"/>
                    </a:ext>
                  </a:extLst>
                </a:gridCol>
                <a:gridCol w="1027235">
                  <a:extLst>
                    <a:ext uri="{9D8B030D-6E8A-4147-A177-3AD203B41FA5}">
                      <a16:colId xmlns:a16="http://schemas.microsoft.com/office/drawing/2014/main" val="2666295179"/>
                    </a:ext>
                  </a:extLst>
                </a:gridCol>
                <a:gridCol w="1027235">
                  <a:extLst>
                    <a:ext uri="{9D8B030D-6E8A-4147-A177-3AD203B41FA5}">
                      <a16:colId xmlns:a16="http://schemas.microsoft.com/office/drawing/2014/main" val="3597210749"/>
                    </a:ext>
                  </a:extLst>
                </a:gridCol>
              </a:tblGrid>
              <a:tr h="352539">
                <a:tc>
                  <a:txBody>
                    <a:bodyPr/>
                    <a:lstStyle/>
                    <a:p>
                      <a:endParaRPr lang="tr-TR" sz="1600" dirty="0"/>
                    </a:p>
                  </a:txBody>
                  <a:tcPr>
                    <a:lnR w="12700" cap="flat" cmpd="sng" algn="ctr">
                      <a:solidFill>
                        <a:srgbClr val="00B0F0"/>
                      </a:solidFill>
                      <a:prstDash val="solid"/>
                      <a:round/>
                      <a:headEnd type="none" w="med" len="med"/>
                      <a:tailEnd type="none" w="med" len="med"/>
                    </a:lnR>
                  </a:tcPr>
                </a:tc>
                <a:tc gridSpan="2">
                  <a:txBody>
                    <a:bodyPr/>
                    <a:lstStyle/>
                    <a:p>
                      <a:pPr algn="ctr"/>
                      <a:r>
                        <a:rPr lang="tr-TR" sz="1600" dirty="0" smtClean="0"/>
                        <a:t>Fındık</a:t>
                      </a:r>
                      <a:endParaRPr lang="tr-TR" sz="16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tcPr>
                </a:tc>
                <a:tc hMerge="1">
                  <a:txBody>
                    <a:bodyPr/>
                    <a:lstStyle/>
                    <a:p>
                      <a:endParaRPr lang="tr-TR" dirty="0"/>
                    </a:p>
                  </a:txBody>
                  <a:tcPr/>
                </a:tc>
                <a:tc gridSpan="2">
                  <a:txBody>
                    <a:bodyPr/>
                    <a:lstStyle/>
                    <a:p>
                      <a:pPr algn="ctr"/>
                      <a:r>
                        <a:rPr lang="tr-TR" sz="1600" dirty="0" smtClean="0"/>
                        <a:t>Bal</a:t>
                      </a:r>
                      <a:endParaRPr lang="tr-TR" sz="16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tcPr>
                </a:tc>
                <a:tc hMerge="1">
                  <a:txBody>
                    <a:bodyPr/>
                    <a:lstStyle/>
                    <a:p>
                      <a:endParaRPr lang="tr-TR" dirty="0"/>
                    </a:p>
                  </a:txBody>
                  <a:tcPr/>
                </a:tc>
                <a:tc gridSpan="2">
                  <a:txBody>
                    <a:bodyPr/>
                    <a:lstStyle/>
                    <a:p>
                      <a:pPr algn="ctr"/>
                      <a:r>
                        <a:rPr lang="tr-TR" sz="1600" dirty="0" smtClean="0"/>
                        <a:t>Kivi</a:t>
                      </a:r>
                      <a:endParaRPr lang="tr-TR" sz="1600" dirty="0"/>
                    </a:p>
                  </a:txBody>
                  <a:tcPr>
                    <a:lnL w="12700" cap="flat" cmpd="sng" algn="ctr">
                      <a:solidFill>
                        <a:srgbClr val="00B0F0"/>
                      </a:solidFill>
                      <a:prstDash val="solid"/>
                      <a:round/>
                      <a:headEnd type="none" w="med" len="med"/>
                      <a:tailEnd type="none" w="med" len="med"/>
                    </a:lnL>
                  </a:tcPr>
                </a:tc>
                <a:tc hMerge="1">
                  <a:txBody>
                    <a:bodyPr/>
                    <a:lstStyle/>
                    <a:p>
                      <a:endParaRPr lang="tr-TR" dirty="0"/>
                    </a:p>
                  </a:txBody>
                  <a:tcPr/>
                </a:tc>
                <a:extLst>
                  <a:ext uri="{0D108BD9-81ED-4DB2-BD59-A6C34878D82A}">
                    <a16:rowId xmlns:a16="http://schemas.microsoft.com/office/drawing/2014/main" val="2633653076"/>
                  </a:ext>
                </a:extLst>
              </a:tr>
              <a:tr h="823114">
                <a:tc>
                  <a:txBody>
                    <a:bodyPr/>
                    <a:lstStyle/>
                    <a:p>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Üretim</a:t>
                      </a:r>
                    </a:p>
                    <a:p>
                      <a:pPr algn="ctr"/>
                      <a:r>
                        <a:rPr lang="tr-TR" sz="1600" dirty="0" smtClean="0"/>
                        <a:t>(Ton)</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Ülke Sıralaması</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Üretim</a:t>
                      </a:r>
                    </a:p>
                    <a:p>
                      <a:pPr algn="ctr"/>
                      <a:r>
                        <a:rPr lang="tr-TR" sz="1600" dirty="0" smtClean="0"/>
                        <a:t>(Ton)</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Ülke Sıralaması</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Üretim</a:t>
                      </a:r>
                    </a:p>
                    <a:p>
                      <a:pPr algn="ctr"/>
                      <a:r>
                        <a:rPr lang="tr-TR" sz="1600" dirty="0" smtClean="0"/>
                        <a:t>(Ton)</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Ülke Sıralaması</a:t>
                      </a:r>
                      <a:endParaRPr lang="tr-TR" sz="1600" dirty="0"/>
                    </a:p>
                  </a:txBody>
                  <a:tcPr/>
                </a:tc>
                <a:extLst>
                  <a:ext uri="{0D108BD9-81ED-4DB2-BD59-A6C34878D82A}">
                    <a16:rowId xmlns:a16="http://schemas.microsoft.com/office/drawing/2014/main" val="3833846094"/>
                  </a:ext>
                </a:extLst>
              </a:tr>
              <a:tr h="563211">
                <a:tc>
                  <a:txBody>
                    <a:bodyPr/>
                    <a:lstStyle/>
                    <a:p>
                      <a:pPr algn="ctr"/>
                      <a:r>
                        <a:rPr lang="tr-TR" sz="1600" dirty="0" smtClean="0"/>
                        <a:t>2020</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197.230</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1</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17.213</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1</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8.225</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3</a:t>
                      </a:r>
                      <a:endParaRPr lang="tr-TR" sz="1600" dirty="0"/>
                    </a:p>
                  </a:txBody>
                  <a:tcPr/>
                </a:tc>
                <a:extLst>
                  <a:ext uri="{0D108BD9-81ED-4DB2-BD59-A6C34878D82A}">
                    <a16:rowId xmlns:a16="http://schemas.microsoft.com/office/drawing/2014/main" val="1685178268"/>
                  </a:ext>
                </a:extLst>
              </a:tr>
              <a:tr h="563211">
                <a:tc>
                  <a:txBody>
                    <a:bodyPr/>
                    <a:lstStyle/>
                    <a:p>
                      <a:pPr algn="ctr"/>
                      <a:r>
                        <a:rPr lang="tr-TR" sz="1600" dirty="0" smtClean="0"/>
                        <a:t>2021</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167.397</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1</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11.377</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2</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8530</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5</a:t>
                      </a:r>
                      <a:endParaRPr lang="tr-TR" sz="1600" dirty="0"/>
                    </a:p>
                  </a:txBody>
                  <a:tcPr/>
                </a:tc>
                <a:extLst>
                  <a:ext uri="{0D108BD9-81ED-4DB2-BD59-A6C34878D82A}">
                    <a16:rowId xmlns:a16="http://schemas.microsoft.com/office/drawing/2014/main" val="1973274289"/>
                  </a:ext>
                </a:extLst>
              </a:tr>
              <a:tr h="563211">
                <a:tc>
                  <a:txBody>
                    <a:bodyPr/>
                    <a:lstStyle/>
                    <a:p>
                      <a:pPr algn="ctr"/>
                      <a:r>
                        <a:rPr lang="tr-TR" sz="1600" dirty="0" smtClean="0"/>
                        <a:t>2022</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239.935</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1</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19.098</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1</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11.027</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4</a:t>
                      </a:r>
                      <a:endParaRPr lang="tr-TR" sz="1600" dirty="0"/>
                    </a:p>
                  </a:txBody>
                  <a:tcPr/>
                </a:tc>
                <a:extLst>
                  <a:ext uri="{0D108BD9-81ED-4DB2-BD59-A6C34878D82A}">
                    <a16:rowId xmlns:a16="http://schemas.microsoft.com/office/drawing/2014/main" val="2947022883"/>
                  </a:ext>
                </a:extLst>
              </a:tr>
              <a:tr h="563211">
                <a:tc>
                  <a:txBody>
                    <a:bodyPr/>
                    <a:lstStyle/>
                    <a:p>
                      <a:pPr algn="ctr"/>
                      <a:r>
                        <a:rPr lang="tr-TR" sz="1600" dirty="0" smtClean="0"/>
                        <a:t>2023</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198.841</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1</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19.007</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1</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5.469</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7</a:t>
                      </a:r>
                      <a:endParaRPr lang="tr-TR" sz="1600" dirty="0"/>
                    </a:p>
                  </a:txBody>
                  <a:tcPr/>
                </a:tc>
                <a:extLst>
                  <a:ext uri="{0D108BD9-81ED-4DB2-BD59-A6C34878D82A}">
                    <a16:rowId xmlns:a16="http://schemas.microsoft.com/office/drawing/2014/main" val="2066924402"/>
                  </a:ext>
                </a:extLst>
              </a:tr>
              <a:tr h="563211">
                <a:tc>
                  <a:txBody>
                    <a:bodyPr/>
                    <a:lstStyle/>
                    <a:p>
                      <a:pPr algn="ctr"/>
                      <a:r>
                        <a:rPr lang="tr-TR" sz="1600" dirty="0" smtClean="0"/>
                        <a:t>2024</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202.000</a:t>
                      </a:r>
                      <a:r>
                        <a:rPr lang="tr-TR" sz="1600" baseline="0" dirty="0" smtClean="0"/>
                        <a:t> </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1</a:t>
                      </a:r>
                      <a:endParaRPr lang="tr-TR" sz="1600" dirty="0"/>
                    </a:p>
                  </a:txBody>
                  <a:tcPr>
                    <a:lnR w="12700" cap="flat" cmpd="sng" algn="ctr">
                      <a:solidFill>
                        <a:srgbClr val="00B0F0"/>
                      </a:solidFill>
                      <a:prstDash val="solid"/>
                      <a:round/>
                      <a:headEnd type="none" w="med" len="med"/>
                      <a:tailEnd type="none" w="med" len="med"/>
                    </a:lnR>
                    <a:lnB w="12700" cap="flat" cmpd="sng" algn="ctr">
                      <a:solidFill>
                        <a:srgbClr val="00B0F0"/>
                      </a:solidFill>
                      <a:prstDash val="solid"/>
                      <a:round/>
                      <a:headEnd type="none" w="med" len="med"/>
                      <a:tailEnd type="none" w="med" len="med"/>
                    </a:lnB>
                  </a:tcPr>
                </a:tc>
                <a:tc>
                  <a:txBody>
                    <a:bodyPr/>
                    <a:lstStyle/>
                    <a:p>
                      <a:pPr algn="ctr"/>
                      <a:r>
                        <a:rPr lang="tr-TR" sz="1600" dirty="0" smtClean="0"/>
                        <a:t>13.001</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1</a:t>
                      </a:r>
                      <a:endParaRPr lang="tr-TR" sz="1600" dirty="0"/>
                    </a:p>
                  </a:txBody>
                  <a:tcPr>
                    <a:lnR w="12700" cap="flat" cmpd="sng" algn="ctr">
                      <a:solidFill>
                        <a:srgbClr val="00B0F0"/>
                      </a:solidFill>
                      <a:prstDash val="solid"/>
                      <a:round/>
                      <a:headEnd type="none" w="med" len="med"/>
                      <a:tailEnd type="none" w="med" len="med"/>
                    </a:lnR>
                  </a:tcPr>
                </a:tc>
                <a:tc>
                  <a:txBody>
                    <a:bodyPr/>
                    <a:lstStyle/>
                    <a:p>
                      <a:pPr algn="ctr"/>
                      <a:r>
                        <a:rPr lang="tr-TR" sz="1600" dirty="0" smtClean="0"/>
                        <a:t>8.560</a:t>
                      </a:r>
                      <a:endParaRPr lang="tr-TR" sz="1600" dirty="0"/>
                    </a:p>
                  </a:txBody>
                  <a:tcPr>
                    <a:lnL w="12700" cap="flat" cmpd="sng" algn="ctr">
                      <a:solidFill>
                        <a:srgbClr val="00B0F0"/>
                      </a:solidFill>
                      <a:prstDash val="solid"/>
                      <a:round/>
                      <a:headEnd type="none" w="med" len="med"/>
                      <a:tailEnd type="none" w="med" len="med"/>
                    </a:lnL>
                  </a:tcPr>
                </a:tc>
                <a:tc>
                  <a:txBody>
                    <a:bodyPr/>
                    <a:lstStyle/>
                    <a:p>
                      <a:pPr algn="ctr"/>
                      <a:r>
                        <a:rPr lang="tr-TR" sz="1600" dirty="0" smtClean="0"/>
                        <a:t>5</a:t>
                      </a:r>
                      <a:endParaRPr lang="tr-TR" sz="1600" dirty="0"/>
                    </a:p>
                  </a:txBody>
                  <a:tcPr/>
                </a:tc>
                <a:extLst>
                  <a:ext uri="{0D108BD9-81ED-4DB2-BD59-A6C34878D82A}">
                    <a16:rowId xmlns:a16="http://schemas.microsoft.com/office/drawing/2014/main" val="857365810"/>
                  </a:ext>
                </a:extLst>
              </a:tr>
            </a:tbl>
          </a:graphicData>
        </a:graphic>
      </p:graphicFrame>
      <p:sp>
        <p:nvSpPr>
          <p:cNvPr id="5" name="Dikdörtgen 4"/>
          <p:cNvSpPr/>
          <p:nvPr/>
        </p:nvSpPr>
        <p:spPr>
          <a:xfrm>
            <a:off x="408710" y="2076045"/>
            <a:ext cx="5049139" cy="430887"/>
          </a:xfrm>
          <a:prstGeom prst="rect">
            <a:avLst/>
          </a:prstGeom>
        </p:spPr>
        <p:txBody>
          <a:bodyPr wrap="none">
            <a:spAutoFit/>
          </a:bodyPr>
          <a:lstStyle/>
          <a:p>
            <a:pPr fontAlgn="b"/>
            <a:r>
              <a:rPr lang="tr-TR" sz="2200" b="1" dirty="0" smtClean="0">
                <a:solidFill>
                  <a:srgbClr val="002060"/>
                </a:solidFill>
              </a:rPr>
              <a:t>Önde Gelen Tarım ve Hayvancılık Ürünleri</a:t>
            </a:r>
            <a:endParaRPr lang="tr-TR" sz="2200" b="1" dirty="0">
              <a:solidFill>
                <a:srgbClr val="002060"/>
              </a:solidFill>
            </a:endParaRPr>
          </a:p>
        </p:txBody>
      </p:sp>
      <p:sp>
        <p:nvSpPr>
          <p:cNvPr id="6" name="Dikdörtgen 5"/>
          <p:cNvSpPr/>
          <p:nvPr/>
        </p:nvSpPr>
        <p:spPr bwMode="auto">
          <a:xfrm>
            <a:off x="7702060" y="1925062"/>
            <a:ext cx="3839907" cy="480131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buFont typeface="Wingdings" panose="05000000000000000000" pitchFamily="2" charset="2"/>
              <a:buChar char="q"/>
            </a:pPr>
            <a:r>
              <a:rPr lang="tr-TR" dirty="0" smtClean="0">
                <a:cs typeface="Arial" panose="020B0604020202020204" pitchFamily="34" charset="0"/>
              </a:rPr>
              <a:t>Ordu ili yaklaşık 130 Bin kayıtlı çiftçisi ile  Türkiye’de en çok çiftçi bulunan ildir.</a:t>
            </a:r>
            <a:endParaRPr lang="tr-TR" dirty="0">
              <a:cs typeface="Arial" panose="020B0604020202020204" pitchFamily="34" charset="0"/>
            </a:endParaRPr>
          </a:p>
          <a:p>
            <a:pPr marL="285750" indent="-285750">
              <a:buFont typeface="Wingdings" panose="05000000000000000000" pitchFamily="2" charset="2"/>
              <a:buChar char="q"/>
            </a:pPr>
            <a:r>
              <a:rPr lang="tr-TR" dirty="0" smtClean="0">
                <a:cs typeface="Arial" panose="020B0604020202020204" pitchFamily="34" charset="0"/>
              </a:rPr>
              <a:t>Ordu </a:t>
            </a:r>
            <a:r>
              <a:rPr lang="tr-TR" dirty="0">
                <a:cs typeface="Arial" panose="020B0604020202020204" pitchFamily="34" charset="0"/>
              </a:rPr>
              <a:t>ili tarım arazilerinin % </a:t>
            </a:r>
            <a:r>
              <a:rPr lang="tr-TR" dirty="0" smtClean="0">
                <a:cs typeface="Arial" panose="020B0604020202020204" pitchFamily="34" charset="0"/>
              </a:rPr>
              <a:t>87’si </a:t>
            </a:r>
            <a:r>
              <a:rPr lang="tr-TR" dirty="0">
                <a:cs typeface="Arial" panose="020B0604020202020204" pitchFamily="34" charset="0"/>
              </a:rPr>
              <a:t>fındık alanları ile </a:t>
            </a:r>
            <a:r>
              <a:rPr lang="tr-TR" dirty="0" smtClean="0">
                <a:cs typeface="Arial" panose="020B0604020202020204" pitchFamily="34" charset="0"/>
              </a:rPr>
              <a:t>kaplıdır. Türkiye, </a:t>
            </a:r>
            <a:r>
              <a:rPr lang="tr-TR" dirty="0">
                <a:cs typeface="Arial" panose="020B0604020202020204" pitchFamily="34" charset="0"/>
              </a:rPr>
              <a:t>dünya fındık üretiminin yaklaşık </a:t>
            </a:r>
            <a:r>
              <a:rPr lang="tr-TR" b="1" dirty="0">
                <a:cs typeface="Arial" panose="020B0604020202020204" pitchFamily="34" charset="0"/>
              </a:rPr>
              <a:t>%75'ini </a:t>
            </a:r>
            <a:r>
              <a:rPr lang="tr-TR" dirty="0">
                <a:cs typeface="Arial" panose="020B0604020202020204" pitchFamily="34" charset="0"/>
              </a:rPr>
              <a:t>;Ordu ise Türkiye‘nin toplam üretiminin yaklaşık </a:t>
            </a:r>
            <a:r>
              <a:rPr lang="tr-TR" b="1" dirty="0">
                <a:cs typeface="Arial" panose="020B0604020202020204" pitchFamily="34" charset="0"/>
              </a:rPr>
              <a:t>25-35 </a:t>
            </a:r>
            <a:r>
              <a:rPr lang="en-US" b="1" dirty="0">
                <a:cs typeface="Arial" panose="020B0604020202020204" pitchFamily="34" charset="0"/>
              </a:rPr>
              <a:t>%</a:t>
            </a:r>
            <a:r>
              <a:rPr lang="tr-TR" b="1" dirty="0">
                <a:cs typeface="Arial" panose="020B0604020202020204" pitchFamily="34" charset="0"/>
              </a:rPr>
              <a:t> </a:t>
            </a:r>
            <a:r>
              <a:rPr lang="tr-TR" dirty="0">
                <a:cs typeface="Arial" panose="020B0604020202020204" pitchFamily="34" charset="0"/>
              </a:rPr>
              <a:t>karşılamaktadır</a:t>
            </a:r>
            <a:r>
              <a:rPr lang="en-US" b="1" dirty="0">
                <a:cs typeface="Arial" panose="020B0604020202020204" pitchFamily="34" charset="0"/>
              </a:rPr>
              <a:t>. </a:t>
            </a:r>
            <a:endParaRPr lang="tr-TR" dirty="0">
              <a:cs typeface="Arial" panose="020B0604020202020204" pitchFamily="34" charset="0"/>
            </a:endParaRPr>
          </a:p>
          <a:p>
            <a:pPr marL="285750" indent="-285750" algn="just">
              <a:buFont typeface="Wingdings" panose="05000000000000000000" pitchFamily="2" charset="2"/>
              <a:buChar char="q"/>
            </a:pPr>
            <a:r>
              <a:rPr lang="tr-TR" dirty="0" smtClean="0">
                <a:cs typeface="Arial" panose="020B0604020202020204" pitchFamily="34" charset="0"/>
              </a:rPr>
              <a:t>Ordu ili bal üretimi ve kovan sayısı bakımından Türkiye’de ilk sıralardadır. Ayrıca </a:t>
            </a:r>
            <a:r>
              <a:rPr lang="en-US" dirty="0" smtClean="0">
                <a:solidFill>
                  <a:prstClr val="black"/>
                </a:solidFill>
                <a:cs typeface="Arial" panose="020B0604020202020204" pitchFamily="34" charset="0"/>
              </a:rPr>
              <a:t>10 </a:t>
            </a:r>
            <a:r>
              <a:rPr lang="en-US" dirty="0" err="1">
                <a:solidFill>
                  <a:prstClr val="black"/>
                </a:solidFill>
                <a:cs typeface="Arial" panose="020B0604020202020204" pitchFamily="34" charset="0"/>
              </a:rPr>
              <a:t>Milyon</a:t>
            </a:r>
            <a:r>
              <a:rPr lang="en-US" dirty="0">
                <a:solidFill>
                  <a:prstClr val="black"/>
                </a:solidFill>
                <a:cs typeface="Arial" panose="020B0604020202020204" pitchFamily="34" charset="0"/>
              </a:rPr>
              <a:t> </a:t>
            </a:r>
            <a:r>
              <a:rPr lang="en-US" dirty="0" smtClean="0">
                <a:solidFill>
                  <a:prstClr val="black"/>
                </a:solidFill>
                <a:cs typeface="Arial" panose="020B0604020202020204" pitchFamily="34" charset="0"/>
              </a:rPr>
              <a:t>Euro</a:t>
            </a:r>
            <a:r>
              <a:rPr lang="tr-TR" dirty="0">
                <a:solidFill>
                  <a:prstClr val="black"/>
                </a:solidFill>
                <a:cs typeface="Arial" panose="020B0604020202020204" pitchFamily="34" charset="0"/>
              </a:rPr>
              <a:t> </a:t>
            </a:r>
            <a:r>
              <a:rPr lang="tr-TR" dirty="0" smtClean="0">
                <a:solidFill>
                  <a:prstClr val="black"/>
                </a:solidFill>
                <a:cs typeface="Arial" panose="020B0604020202020204" pitchFamily="34" charset="0"/>
              </a:rPr>
              <a:t>maliyet ile</a:t>
            </a:r>
            <a:r>
              <a:rPr lang="en-US" dirty="0" smtClean="0">
                <a:solidFill>
                  <a:prstClr val="black"/>
                </a:solidFill>
                <a:cs typeface="Arial" panose="020B0604020202020204" pitchFamily="34" charset="0"/>
              </a:rPr>
              <a:t> </a:t>
            </a:r>
            <a:r>
              <a:rPr lang="tr-TR" dirty="0">
                <a:solidFill>
                  <a:prstClr val="black"/>
                </a:solidFill>
                <a:cs typeface="Arial" panose="020B0604020202020204" pitchFamily="34" charset="0"/>
              </a:rPr>
              <a:t>Avrupa Birliği tarafından finanse </a:t>
            </a:r>
            <a:r>
              <a:rPr lang="tr-TR" dirty="0" smtClean="0">
                <a:solidFill>
                  <a:prstClr val="black"/>
                </a:solidFill>
                <a:cs typeface="Arial" panose="020B0604020202020204" pitchFamily="34" charset="0"/>
              </a:rPr>
              <a:t>edilmiş </a:t>
            </a:r>
            <a:r>
              <a:rPr lang="tr-TR" dirty="0">
                <a:solidFill>
                  <a:prstClr val="black"/>
                </a:solidFill>
                <a:cs typeface="Arial" panose="020B0604020202020204" pitchFamily="34" charset="0"/>
              </a:rPr>
              <a:t>test, analiz ve paketleme </a:t>
            </a:r>
            <a:r>
              <a:rPr lang="tr-TR" dirty="0" smtClean="0">
                <a:solidFill>
                  <a:prstClr val="black"/>
                </a:solidFill>
                <a:cs typeface="Arial" panose="020B0604020202020204" pitchFamily="34" charset="0"/>
              </a:rPr>
              <a:t>ünitelerini içeren bir merkez de Ordu ilinde bulunmaktadır.</a:t>
            </a:r>
            <a:endParaRPr lang="tr-TR" dirty="0">
              <a:cs typeface="Arial" panose="020B0604020202020204" pitchFamily="34" charset="0"/>
            </a:endParaRPr>
          </a:p>
        </p:txBody>
      </p:sp>
    </p:spTree>
    <p:extLst>
      <p:ext uri="{BB962C8B-B14F-4D97-AF65-F5344CB8AC3E}">
        <p14:creationId xmlns:p14="http://schemas.microsoft.com/office/powerpoint/2010/main" val="38472252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0" y="1169377"/>
            <a:ext cx="6449290" cy="389259"/>
          </a:xfrm>
        </p:spPr>
        <p:txBody>
          <a:bodyPr>
            <a:noAutofit/>
          </a:bodyPr>
          <a:lstStyle/>
          <a:p>
            <a:r>
              <a:rPr lang="tr-TR" sz="2800" b="1" dirty="0" smtClean="0">
                <a:solidFill>
                  <a:schemeClr val="bg1"/>
                </a:solidFill>
                <a:latin typeface="+mn-lt"/>
              </a:rPr>
              <a:t>SOSYO-EKONOMİK GENEL GÖRÜNÜM</a:t>
            </a:r>
            <a:endParaRPr lang="tr-TR" sz="2800" b="1" dirty="0">
              <a:solidFill>
                <a:schemeClr val="bg1"/>
              </a:solidFill>
              <a:latin typeface="+mn-lt"/>
            </a:endParaRPr>
          </a:p>
        </p:txBody>
      </p:sp>
      <p:sp>
        <p:nvSpPr>
          <p:cNvPr id="12" name="Metin kutusu 11"/>
          <p:cNvSpPr txBox="1"/>
          <p:nvPr/>
        </p:nvSpPr>
        <p:spPr>
          <a:xfrm>
            <a:off x="650632" y="1694230"/>
            <a:ext cx="3332284" cy="461665"/>
          </a:xfrm>
          <a:prstGeom prst="rect">
            <a:avLst/>
          </a:prstGeom>
          <a:noFill/>
        </p:spPr>
        <p:txBody>
          <a:bodyPr wrap="square" rtlCol="0">
            <a:spAutoFit/>
          </a:bodyPr>
          <a:lstStyle/>
          <a:p>
            <a:r>
              <a:rPr lang="tr-TR" sz="2400" b="1" dirty="0" smtClean="0">
                <a:solidFill>
                  <a:srgbClr val="002060"/>
                </a:solidFill>
              </a:rPr>
              <a:t>TURİZM</a:t>
            </a:r>
            <a:endParaRPr lang="tr-TR" sz="2400" b="1" dirty="0">
              <a:solidFill>
                <a:srgbClr val="002060"/>
              </a:solidFill>
            </a:endParaRPr>
          </a:p>
        </p:txBody>
      </p:sp>
      <p:graphicFrame>
        <p:nvGraphicFramePr>
          <p:cNvPr id="4" name="Tablo 3"/>
          <p:cNvGraphicFramePr>
            <a:graphicFrameLocks noGrp="1"/>
          </p:cNvGraphicFramePr>
          <p:nvPr>
            <p:extLst>
              <p:ext uri="{D42A27DB-BD31-4B8C-83A1-F6EECF244321}">
                <p14:modId xmlns:p14="http://schemas.microsoft.com/office/powerpoint/2010/main" val="1244069494"/>
              </p:ext>
            </p:extLst>
          </p:nvPr>
        </p:nvGraphicFramePr>
        <p:xfrm>
          <a:off x="650632" y="2898430"/>
          <a:ext cx="5311076" cy="3277482"/>
        </p:xfrm>
        <a:graphic>
          <a:graphicData uri="http://schemas.openxmlformats.org/drawingml/2006/table">
            <a:tbl>
              <a:tblPr bandRow="1">
                <a:tableStyleId>{3B4B98B0-60AC-42C2-AFA5-B58CD77FA1E5}</a:tableStyleId>
              </a:tblPr>
              <a:tblGrid>
                <a:gridCol w="1832813">
                  <a:extLst>
                    <a:ext uri="{9D8B030D-6E8A-4147-A177-3AD203B41FA5}">
                      <a16:colId xmlns:a16="http://schemas.microsoft.com/office/drawing/2014/main" val="20000"/>
                    </a:ext>
                  </a:extLst>
                </a:gridCol>
                <a:gridCol w="1159421">
                  <a:extLst>
                    <a:ext uri="{9D8B030D-6E8A-4147-A177-3AD203B41FA5}">
                      <a16:colId xmlns:a16="http://schemas.microsoft.com/office/drawing/2014/main" val="3167788081"/>
                    </a:ext>
                  </a:extLst>
                </a:gridCol>
                <a:gridCol w="1159421">
                  <a:extLst>
                    <a:ext uri="{9D8B030D-6E8A-4147-A177-3AD203B41FA5}">
                      <a16:colId xmlns:a16="http://schemas.microsoft.com/office/drawing/2014/main" val="2979373660"/>
                    </a:ext>
                  </a:extLst>
                </a:gridCol>
                <a:gridCol w="1159421">
                  <a:extLst>
                    <a:ext uri="{9D8B030D-6E8A-4147-A177-3AD203B41FA5}">
                      <a16:colId xmlns:a16="http://schemas.microsoft.com/office/drawing/2014/main" val="3166639229"/>
                    </a:ext>
                  </a:extLst>
                </a:gridCol>
              </a:tblGrid>
              <a:tr h="546247">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tr-TR" sz="1600" b="1" kern="1200" baseline="0" dirty="0" smtClean="0">
                          <a:effectLst/>
                          <a:latin typeface="+mn-lt"/>
                          <a:cs typeface="Arial" panose="020B0604020202020204" pitchFamily="34" charset="0"/>
                        </a:rPr>
                        <a:t>Yıl</a:t>
                      </a:r>
                      <a:endParaRPr lang="tr-TR" sz="1600" b="1" kern="1200" baseline="0" dirty="0">
                        <a:solidFill>
                          <a:schemeClr val="tx1"/>
                        </a:solidFill>
                        <a:effectLst/>
                        <a:latin typeface="+mn-lt"/>
                        <a:ea typeface="+mn-ea"/>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tr-TR" sz="1600" b="1" kern="1200" baseline="0" dirty="0" smtClean="0">
                          <a:effectLst/>
                          <a:latin typeface="+mn-lt"/>
                          <a:cs typeface="Arial" panose="020B0604020202020204" pitchFamily="34" charset="0"/>
                        </a:rPr>
                        <a:t>Yerli</a:t>
                      </a:r>
                      <a:endParaRPr lang="tr-TR" sz="1600" b="1" kern="1200" baseline="0" dirty="0">
                        <a:solidFill>
                          <a:schemeClr val="tx1"/>
                        </a:solidFill>
                        <a:effectLst/>
                        <a:latin typeface="+mn-lt"/>
                        <a:ea typeface="+mn-ea"/>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tr-TR" sz="1600" b="1" kern="1200" baseline="0" dirty="0" smtClean="0">
                          <a:effectLst/>
                          <a:latin typeface="+mn-lt"/>
                          <a:cs typeface="Arial" panose="020B0604020202020204" pitchFamily="34" charset="0"/>
                        </a:rPr>
                        <a:t>Yabancı</a:t>
                      </a:r>
                      <a:endParaRPr lang="tr-TR" sz="1600" b="1" kern="1200" baseline="0" dirty="0">
                        <a:solidFill>
                          <a:schemeClr val="tx1"/>
                        </a:solidFill>
                        <a:effectLst/>
                        <a:latin typeface="+mn-lt"/>
                        <a:ea typeface="+mn-ea"/>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tr-TR" sz="1600" b="1" kern="1200" baseline="0" dirty="0" smtClean="0">
                          <a:effectLst/>
                          <a:latin typeface="+mn-lt"/>
                          <a:cs typeface="Arial" panose="020B0604020202020204" pitchFamily="34" charset="0"/>
                        </a:rPr>
                        <a:t>Toplam</a:t>
                      </a:r>
                      <a:endParaRPr lang="tr-TR" sz="1600" b="1" kern="1200" baseline="0" dirty="0">
                        <a:solidFill>
                          <a:schemeClr val="tx1"/>
                        </a:solidFill>
                        <a:effectLst/>
                        <a:latin typeface="+mn-lt"/>
                        <a:ea typeface="+mn-ea"/>
                        <a:cs typeface="Arial" panose="020B0604020202020204" pitchFamily="34" charset="0"/>
                      </a:endParaRPr>
                    </a:p>
                  </a:txBody>
                  <a:tcPr anchor="ctr"/>
                </a:tc>
                <a:extLst>
                  <a:ext uri="{0D108BD9-81ED-4DB2-BD59-A6C34878D82A}">
                    <a16:rowId xmlns:a16="http://schemas.microsoft.com/office/drawing/2014/main" val="10000"/>
                  </a:ext>
                </a:extLst>
              </a:tr>
              <a:tr h="546247">
                <a:tc>
                  <a:txBody>
                    <a:bodyPr/>
                    <a:lstStyle/>
                    <a:p>
                      <a:pPr algn="ctr"/>
                      <a:r>
                        <a:rPr lang="tr-TR" sz="1600" b="1" kern="1200" dirty="0">
                          <a:effectLst/>
                          <a:latin typeface="+mn-lt"/>
                          <a:cs typeface="Arial" panose="020B0604020202020204" pitchFamily="34" charset="0"/>
                        </a:rPr>
                        <a:t>2020</a:t>
                      </a:r>
                      <a:endParaRPr lang="tr-TR" sz="1600" b="1"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kern="1200" baseline="0" dirty="0">
                          <a:effectLst/>
                          <a:latin typeface="+mn-lt"/>
                          <a:cs typeface="Arial" panose="020B0604020202020204" pitchFamily="34" charset="0"/>
                        </a:rPr>
                        <a:t>314.243</a:t>
                      </a:r>
                      <a:endParaRPr lang="tr-TR" sz="1600" b="0"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kern="1200" dirty="0">
                          <a:effectLst/>
                          <a:latin typeface="+mn-lt"/>
                          <a:cs typeface="Arial" panose="020B0604020202020204" pitchFamily="34" charset="0"/>
                        </a:rPr>
                        <a:t>6.657</a:t>
                      </a:r>
                      <a:endParaRPr lang="tr-TR" sz="1600" b="0"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b="1" kern="1200" dirty="0">
                          <a:effectLst/>
                          <a:latin typeface="+mn-lt"/>
                          <a:cs typeface="Arial" panose="020B0604020202020204" pitchFamily="34" charset="0"/>
                        </a:rPr>
                        <a:t>320.900</a:t>
                      </a:r>
                      <a:endParaRPr lang="tr-TR" sz="1600" b="1" kern="1200" dirty="0">
                        <a:solidFill>
                          <a:schemeClr val="dk1"/>
                        </a:solidFill>
                        <a:effectLst/>
                        <a:latin typeface="+mn-lt"/>
                        <a:ea typeface="+mn-ea"/>
                        <a:cs typeface="Arial" panose="020B0604020202020204" pitchFamily="34" charset="0"/>
                      </a:endParaRPr>
                    </a:p>
                  </a:txBody>
                  <a:tcPr anchor="ctr"/>
                </a:tc>
                <a:extLst>
                  <a:ext uri="{0D108BD9-81ED-4DB2-BD59-A6C34878D82A}">
                    <a16:rowId xmlns:a16="http://schemas.microsoft.com/office/drawing/2014/main" val="10004"/>
                  </a:ext>
                </a:extLst>
              </a:tr>
              <a:tr h="546247">
                <a:tc>
                  <a:txBody>
                    <a:bodyPr/>
                    <a:lstStyle/>
                    <a:p>
                      <a:pPr algn="ctr"/>
                      <a:r>
                        <a:rPr lang="tr-TR" sz="1600" b="1" kern="1200" dirty="0">
                          <a:effectLst/>
                          <a:latin typeface="+mn-lt"/>
                          <a:cs typeface="Arial" panose="020B0604020202020204" pitchFamily="34" charset="0"/>
                        </a:rPr>
                        <a:t>2021</a:t>
                      </a:r>
                      <a:endParaRPr lang="tr-TR" sz="1600" b="1"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kern="1200" dirty="0">
                          <a:effectLst/>
                          <a:latin typeface="+mn-lt"/>
                          <a:cs typeface="Arial" panose="020B0604020202020204" pitchFamily="34" charset="0"/>
                        </a:rPr>
                        <a:t>403.250</a:t>
                      </a:r>
                      <a:endParaRPr lang="tr-TR" sz="1600" b="0"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kern="1200" dirty="0">
                          <a:effectLst/>
                          <a:latin typeface="+mn-lt"/>
                          <a:cs typeface="Arial" panose="020B0604020202020204" pitchFamily="34" charset="0"/>
                        </a:rPr>
                        <a:t>24.134</a:t>
                      </a:r>
                      <a:endParaRPr lang="tr-TR" sz="1600" b="0"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b="1" kern="1200" dirty="0">
                          <a:effectLst/>
                          <a:latin typeface="+mn-lt"/>
                          <a:cs typeface="Arial" panose="020B0604020202020204" pitchFamily="34" charset="0"/>
                        </a:rPr>
                        <a:t>427.384</a:t>
                      </a:r>
                      <a:endParaRPr lang="tr-TR" sz="1600" b="1" kern="1200" dirty="0">
                        <a:solidFill>
                          <a:schemeClr val="dk1"/>
                        </a:solidFill>
                        <a:effectLst/>
                        <a:latin typeface="+mn-lt"/>
                        <a:ea typeface="+mn-ea"/>
                        <a:cs typeface="Arial" panose="020B0604020202020204" pitchFamily="34" charset="0"/>
                      </a:endParaRPr>
                    </a:p>
                  </a:txBody>
                  <a:tcPr anchor="ctr"/>
                </a:tc>
                <a:extLst>
                  <a:ext uri="{0D108BD9-81ED-4DB2-BD59-A6C34878D82A}">
                    <a16:rowId xmlns:a16="http://schemas.microsoft.com/office/drawing/2014/main" val="1400549773"/>
                  </a:ext>
                </a:extLst>
              </a:tr>
              <a:tr h="546247">
                <a:tc>
                  <a:txBody>
                    <a:bodyPr/>
                    <a:lstStyle/>
                    <a:p>
                      <a:pPr algn="ctr"/>
                      <a:r>
                        <a:rPr lang="tr-TR" sz="1600" b="1" kern="1200" dirty="0">
                          <a:effectLst/>
                          <a:latin typeface="+mn-lt"/>
                          <a:cs typeface="Arial" panose="020B0604020202020204" pitchFamily="34" charset="0"/>
                        </a:rPr>
                        <a:t>2022</a:t>
                      </a:r>
                      <a:endParaRPr lang="tr-TR" sz="1600" b="1"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kern="1200" dirty="0">
                          <a:effectLst/>
                          <a:latin typeface="+mn-lt"/>
                          <a:cs typeface="Arial" panose="020B0604020202020204" pitchFamily="34" charset="0"/>
                        </a:rPr>
                        <a:t>506.117</a:t>
                      </a:r>
                      <a:endParaRPr lang="tr-TR" sz="1600" b="0"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kern="1200" dirty="0">
                          <a:effectLst/>
                          <a:latin typeface="+mn-lt"/>
                          <a:cs typeface="Arial" panose="020B0604020202020204" pitchFamily="34" charset="0"/>
                        </a:rPr>
                        <a:t>59.374</a:t>
                      </a:r>
                      <a:endParaRPr lang="tr-TR" sz="1600" b="0"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b="1" kern="1200" dirty="0">
                          <a:effectLst/>
                          <a:latin typeface="+mn-lt"/>
                          <a:cs typeface="Arial" panose="020B0604020202020204" pitchFamily="34" charset="0"/>
                        </a:rPr>
                        <a:t>565.491</a:t>
                      </a:r>
                      <a:endParaRPr lang="tr-TR" sz="1600" b="1" kern="1200" dirty="0">
                        <a:solidFill>
                          <a:schemeClr val="dk1"/>
                        </a:solidFill>
                        <a:effectLst/>
                        <a:latin typeface="+mn-lt"/>
                        <a:ea typeface="+mn-ea"/>
                        <a:cs typeface="Arial" panose="020B0604020202020204" pitchFamily="34" charset="0"/>
                      </a:endParaRPr>
                    </a:p>
                  </a:txBody>
                  <a:tcPr anchor="ctr"/>
                </a:tc>
                <a:extLst>
                  <a:ext uri="{0D108BD9-81ED-4DB2-BD59-A6C34878D82A}">
                    <a16:rowId xmlns:a16="http://schemas.microsoft.com/office/drawing/2014/main" val="3486449251"/>
                  </a:ext>
                </a:extLst>
              </a:tr>
              <a:tr h="546247">
                <a:tc>
                  <a:txBody>
                    <a:bodyPr/>
                    <a:lstStyle/>
                    <a:p>
                      <a:pPr algn="ctr"/>
                      <a:r>
                        <a:rPr lang="tr-TR" sz="1600" b="1" kern="1200" dirty="0">
                          <a:effectLst/>
                          <a:latin typeface="+mn-lt"/>
                          <a:cs typeface="Arial" panose="020B0604020202020204" pitchFamily="34" charset="0"/>
                        </a:rPr>
                        <a:t>2023 </a:t>
                      </a:r>
                      <a:endParaRPr lang="tr-TR" sz="1600" b="1"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b="0" kern="1200" dirty="0" smtClean="0">
                          <a:solidFill>
                            <a:schemeClr val="dk1"/>
                          </a:solidFill>
                          <a:effectLst/>
                          <a:latin typeface="+mn-lt"/>
                          <a:ea typeface="+mn-ea"/>
                          <a:cs typeface="Arial" panose="020B0604020202020204" pitchFamily="34" charset="0"/>
                        </a:rPr>
                        <a:t>606.039</a:t>
                      </a:r>
                      <a:endParaRPr lang="tr-TR" sz="1600" b="0"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b="0" kern="1200" dirty="0" smtClean="0">
                          <a:solidFill>
                            <a:schemeClr val="dk1"/>
                          </a:solidFill>
                          <a:effectLst/>
                          <a:latin typeface="+mn-lt"/>
                          <a:ea typeface="+mn-ea"/>
                          <a:cs typeface="Arial" panose="020B0604020202020204" pitchFamily="34" charset="0"/>
                        </a:rPr>
                        <a:t>64.175</a:t>
                      </a:r>
                      <a:endParaRPr lang="tr-TR" sz="1600" b="0"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b="1" kern="1200" dirty="0" smtClean="0">
                          <a:solidFill>
                            <a:schemeClr val="dk1"/>
                          </a:solidFill>
                          <a:effectLst/>
                          <a:latin typeface="+mn-lt"/>
                          <a:ea typeface="+mn-ea"/>
                          <a:cs typeface="Arial" panose="020B0604020202020204" pitchFamily="34" charset="0"/>
                        </a:rPr>
                        <a:t>670.214</a:t>
                      </a:r>
                      <a:endParaRPr lang="tr-TR" sz="1600" b="1" kern="1200" dirty="0">
                        <a:solidFill>
                          <a:schemeClr val="dk1"/>
                        </a:solidFill>
                        <a:effectLst/>
                        <a:latin typeface="+mn-lt"/>
                        <a:ea typeface="+mn-ea"/>
                        <a:cs typeface="Arial" panose="020B0604020202020204" pitchFamily="34" charset="0"/>
                      </a:endParaRPr>
                    </a:p>
                  </a:txBody>
                  <a:tcPr anchor="ctr"/>
                </a:tc>
                <a:extLst>
                  <a:ext uri="{0D108BD9-81ED-4DB2-BD59-A6C34878D82A}">
                    <a16:rowId xmlns:a16="http://schemas.microsoft.com/office/drawing/2014/main" val="2664794532"/>
                  </a:ext>
                </a:extLst>
              </a:tr>
              <a:tr h="546247">
                <a:tc>
                  <a:txBody>
                    <a:bodyPr/>
                    <a:lstStyle/>
                    <a:p>
                      <a:pPr algn="ctr"/>
                      <a:r>
                        <a:rPr lang="tr-TR" sz="1600" b="1" kern="1200" dirty="0" smtClean="0">
                          <a:effectLst/>
                          <a:latin typeface="+mn-lt"/>
                          <a:cs typeface="Arial" panose="020B0604020202020204" pitchFamily="34" charset="0"/>
                        </a:rPr>
                        <a:t>2024</a:t>
                      </a:r>
                      <a:endParaRPr lang="tr-TR" sz="1600" b="1"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b="0" kern="1200" dirty="0" smtClean="0">
                          <a:solidFill>
                            <a:schemeClr val="dk1"/>
                          </a:solidFill>
                          <a:effectLst/>
                          <a:latin typeface="+mn-lt"/>
                          <a:ea typeface="+mn-ea"/>
                          <a:cs typeface="Arial" panose="020B0604020202020204" pitchFamily="34" charset="0"/>
                        </a:rPr>
                        <a:t>580.244</a:t>
                      </a:r>
                      <a:endParaRPr lang="tr-TR" sz="1600" b="0"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b="0" kern="1200" dirty="0" smtClean="0">
                          <a:solidFill>
                            <a:schemeClr val="dk1"/>
                          </a:solidFill>
                          <a:effectLst/>
                          <a:latin typeface="+mn-lt"/>
                          <a:ea typeface="+mn-ea"/>
                          <a:cs typeface="Arial" panose="020B0604020202020204" pitchFamily="34" charset="0"/>
                        </a:rPr>
                        <a:t>49.222</a:t>
                      </a:r>
                      <a:endParaRPr lang="tr-TR" sz="1600" b="0"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b="1" kern="1200" dirty="0" smtClean="0">
                          <a:solidFill>
                            <a:schemeClr val="dk1"/>
                          </a:solidFill>
                          <a:effectLst/>
                          <a:latin typeface="+mn-lt"/>
                          <a:ea typeface="+mn-ea"/>
                          <a:cs typeface="Arial" panose="020B0604020202020204" pitchFamily="34" charset="0"/>
                        </a:rPr>
                        <a:t> 629.466</a:t>
                      </a:r>
                      <a:endParaRPr lang="tr-TR" sz="1600" b="1" kern="1200" dirty="0">
                        <a:solidFill>
                          <a:schemeClr val="dk1"/>
                        </a:solidFill>
                        <a:effectLst/>
                        <a:latin typeface="+mn-lt"/>
                        <a:ea typeface="+mn-ea"/>
                        <a:cs typeface="Arial" panose="020B0604020202020204" pitchFamily="34" charset="0"/>
                      </a:endParaRPr>
                    </a:p>
                  </a:txBody>
                  <a:tcPr anchor="ctr"/>
                </a:tc>
                <a:extLst>
                  <a:ext uri="{0D108BD9-81ED-4DB2-BD59-A6C34878D82A}">
                    <a16:rowId xmlns:a16="http://schemas.microsoft.com/office/drawing/2014/main" val="1226456430"/>
                  </a:ext>
                </a:extLst>
              </a:tr>
            </a:tbl>
          </a:graphicData>
        </a:graphic>
      </p:graphicFrame>
      <p:graphicFrame>
        <p:nvGraphicFramePr>
          <p:cNvPr id="7" name="Tablo 6"/>
          <p:cNvGraphicFramePr>
            <a:graphicFrameLocks noGrp="1"/>
          </p:cNvGraphicFramePr>
          <p:nvPr>
            <p:extLst>
              <p:ext uri="{D42A27DB-BD31-4B8C-83A1-F6EECF244321}">
                <p14:modId xmlns:p14="http://schemas.microsoft.com/office/powerpoint/2010/main" val="1945191497"/>
              </p:ext>
            </p:extLst>
          </p:nvPr>
        </p:nvGraphicFramePr>
        <p:xfrm>
          <a:off x="6244313" y="2898430"/>
          <a:ext cx="5311076" cy="3277481"/>
        </p:xfrm>
        <a:graphic>
          <a:graphicData uri="http://schemas.openxmlformats.org/drawingml/2006/table">
            <a:tbl>
              <a:tblPr bandRow="1">
                <a:tableStyleId>{3B4B98B0-60AC-42C2-AFA5-B58CD77FA1E5}</a:tableStyleId>
              </a:tblPr>
              <a:tblGrid>
                <a:gridCol w="1832813">
                  <a:extLst>
                    <a:ext uri="{9D8B030D-6E8A-4147-A177-3AD203B41FA5}">
                      <a16:colId xmlns:a16="http://schemas.microsoft.com/office/drawing/2014/main" val="20000"/>
                    </a:ext>
                  </a:extLst>
                </a:gridCol>
                <a:gridCol w="1159421">
                  <a:extLst>
                    <a:ext uri="{9D8B030D-6E8A-4147-A177-3AD203B41FA5}">
                      <a16:colId xmlns:a16="http://schemas.microsoft.com/office/drawing/2014/main" val="3167788081"/>
                    </a:ext>
                  </a:extLst>
                </a:gridCol>
                <a:gridCol w="1159421">
                  <a:extLst>
                    <a:ext uri="{9D8B030D-6E8A-4147-A177-3AD203B41FA5}">
                      <a16:colId xmlns:a16="http://schemas.microsoft.com/office/drawing/2014/main" val="2979373660"/>
                    </a:ext>
                  </a:extLst>
                </a:gridCol>
                <a:gridCol w="1159421">
                  <a:extLst>
                    <a:ext uri="{9D8B030D-6E8A-4147-A177-3AD203B41FA5}">
                      <a16:colId xmlns:a16="http://schemas.microsoft.com/office/drawing/2014/main" val="3166639229"/>
                    </a:ext>
                  </a:extLst>
                </a:gridCol>
              </a:tblGrid>
              <a:tr h="635381">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tr-TR" sz="1600" b="1" kern="1200" baseline="0" dirty="0" smtClean="0">
                          <a:solidFill>
                            <a:schemeClr val="tx1"/>
                          </a:solidFill>
                          <a:effectLst/>
                          <a:latin typeface="+mn-lt"/>
                          <a:ea typeface="+mn-ea"/>
                          <a:cs typeface="Arial" panose="020B0604020202020204" pitchFamily="34" charset="0"/>
                        </a:rPr>
                        <a:t>2024</a:t>
                      </a:r>
                      <a:endParaRPr lang="tr-TR" sz="1600" b="1" kern="1200" baseline="0" dirty="0">
                        <a:solidFill>
                          <a:schemeClr val="tx1"/>
                        </a:solidFill>
                        <a:effectLst/>
                        <a:latin typeface="+mn-lt"/>
                        <a:ea typeface="+mn-ea"/>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tr-TR" sz="1600" b="1" kern="1200" baseline="0" dirty="0" smtClean="0">
                          <a:solidFill>
                            <a:schemeClr val="tx1"/>
                          </a:solidFill>
                          <a:effectLst/>
                          <a:latin typeface="+mn-lt"/>
                          <a:ea typeface="+mn-ea"/>
                          <a:cs typeface="Arial" panose="020B0604020202020204" pitchFamily="34" charset="0"/>
                        </a:rPr>
                        <a:t>Tesis Sayısı</a:t>
                      </a:r>
                      <a:endParaRPr lang="tr-TR" sz="1600" b="1" kern="1200" baseline="0" dirty="0">
                        <a:solidFill>
                          <a:schemeClr val="tx1"/>
                        </a:solidFill>
                        <a:effectLst/>
                        <a:latin typeface="+mn-lt"/>
                        <a:ea typeface="+mn-ea"/>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tr-TR" sz="1600" b="1" kern="1200" baseline="0" dirty="0" smtClean="0">
                          <a:effectLst/>
                          <a:latin typeface="+mn-lt"/>
                          <a:cs typeface="Arial" panose="020B0604020202020204" pitchFamily="34" charset="0"/>
                        </a:rPr>
                        <a:t>Oda Sayısı</a:t>
                      </a:r>
                      <a:endParaRPr lang="tr-TR" sz="1600" b="1" kern="1200" baseline="0" dirty="0">
                        <a:solidFill>
                          <a:schemeClr val="tx1"/>
                        </a:solidFill>
                        <a:effectLst/>
                        <a:latin typeface="+mn-lt"/>
                        <a:ea typeface="+mn-ea"/>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tr-TR" sz="1600" b="1" kern="1200" baseline="0" dirty="0" smtClean="0">
                          <a:effectLst/>
                          <a:latin typeface="+mn-lt"/>
                          <a:cs typeface="Arial" panose="020B0604020202020204" pitchFamily="34" charset="0"/>
                        </a:rPr>
                        <a:t>Yatak Sayısı</a:t>
                      </a:r>
                      <a:endParaRPr lang="tr-TR" sz="1600" b="1" kern="1200" baseline="0" dirty="0">
                        <a:solidFill>
                          <a:schemeClr val="tx1"/>
                        </a:solidFill>
                        <a:effectLst/>
                        <a:latin typeface="+mn-lt"/>
                        <a:ea typeface="+mn-ea"/>
                        <a:cs typeface="Arial" panose="020B0604020202020204" pitchFamily="34" charset="0"/>
                      </a:endParaRPr>
                    </a:p>
                  </a:txBody>
                  <a:tcPr anchor="ctr"/>
                </a:tc>
                <a:extLst>
                  <a:ext uri="{0D108BD9-81ED-4DB2-BD59-A6C34878D82A}">
                    <a16:rowId xmlns:a16="http://schemas.microsoft.com/office/drawing/2014/main" val="10000"/>
                  </a:ext>
                </a:extLst>
              </a:tr>
              <a:tr h="635381">
                <a:tc>
                  <a:txBody>
                    <a:bodyPr/>
                    <a:lstStyle/>
                    <a:p>
                      <a:pPr algn="ctr"/>
                      <a:r>
                        <a:rPr lang="tr-TR" sz="1600" b="1" kern="1200" dirty="0" smtClean="0">
                          <a:effectLst/>
                          <a:latin typeface="+mn-lt"/>
                          <a:cs typeface="Arial" panose="020B0604020202020204" pitchFamily="34" charset="0"/>
                        </a:rPr>
                        <a:t>İşletme Belgeli</a:t>
                      </a:r>
                      <a:endParaRPr lang="tr-TR" sz="1600" b="1"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kern="1200" baseline="0" dirty="0" smtClean="0">
                          <a:effectLst/>
                          <a:latin typeface="+mn-lt"/>
                          <a:cs typeface="Arial" panose="020B0604020202020204" pitchFamily="34" charset="0"/>
                        </a:rPr>
                        <a:t>58</a:t>
                      </a:r>
                      <a:endParaRPr lang="tr-TR" sz="1600" b="0"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kern="1200" baseline="0" dirty="0" smtClean="0">
                          <a:effectLst/>
                          <a:latin typeface="+mn-lt"/>
                          <a:cs typeface="Arial" panose="020B0604020202020204" pitchFamily="34" charset="0"/>
                        </a:rPr>
                        <a:t>2135</a:t>
                      </a:r>
                      <a:endParaRPr lang="tr-TR" sz="1600" b="0"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b="0" kern="1200" baseline="0" dirty="0" smtClean="0">
                          <a:effectLst/>
                          <a:latin typeface="+mn-lt"/>
                          <a:cs typeface="Arial" panose="020B0604020202020204" pitchFamily="34" charset="0"/>
                        </a:rPr>
                        <a:t>4364</a:t>
                      </a:r>
                      <a:endParaRPr lang="tr-TR" sz="1600" b="0" kern="1200" dirty="0">
                        <a:solidFill>
                          <a:schemeClr val="dk1"/>
                        </a:solidFill>
                        <a:effectLst/>
                        <a:latin typeface="+mn-lt"/>
                        <a:ea typeface="+mn-ea"/>
                        <a:cs typeface="Arial" panose="020B0604020202020204" pitchFamily="34" charset="0"/>
                      </a:endParaRPr>
                    </a:p>
                  </a:txBody>
                  <a:tcPr anchor="ctr"/>
                </a:tc>
                <a:extLst>
                  <a:ext uri="{0D108BD9-81ED-4DB2-BD59-A6C34878D82A}">
                    <a16:rowId xmlns:a16="http://schemas.microsoft.com/office/drawing/2014/main" val="10004"/>
                  </a:ext>
                </a:extLst>
              </a:tr>
              <a:tr h="735957">
                <a:tc>
                  <a:txBody>
                    <a:bodyPr/>
                    <a:lstStyle/>
                    <a:p>
                      <a:pPr algn="ctr"/>
                      <a:r>
                        <a:rPr lang="tr-TR" sz="1600" b="1" kern="1200" dirty="0" smtClean="0">
                          <a:solidFill>
                            <a:schemeClr val="tx1"/>
                          </a:solidFill>
                          <a:effectLst/>
                          <a:latin typeface="+mn-lt"/>
                          <a:cs typeface="Arial" panose="020B0604020202020204" pitchFamily="34" charset="0"/>
                        </a:rPr>
                        <a:t>Basit Konaklama</a:t>
                      </a:r>
                      <a:br>
                        <a:rPr lang="tr-TR" sz="1600" b="1" kern="1200" dirty="0" smtClean="0">
                          <a:solidFill>
                            <a:schemeClr val="tx1"/>
                          </a:solidFill>
                          <a:effectLst/>
                          <a:latin typeface="+mn-lt"/>
                          <a:cs typeface="Arial" panose="020B0604020202020204" pitchFamily="34" charset="0"/>
                        </a:rPr>
                      </a:br>
                      <a:r>
                        <a:rPr lang="tr-TR" sz="1600" b="1" kern="1200" dirty="0" smtClean="0">
                          <a:solidFill>
                            <a:schemeClr val="tx1"/>
                          </a:solidFill>
                          <a:effectLst/>
                          <a:latin typeface="+mn-lt"/>
                          <a:cs typeface="Arial" panose="020B0604020202020204" pitchFamily="34" charset="0"/>
                        </a:rPr>
                        <a:t>İşletme</a:t>
                      </a:r>
                      <a:r>
                        <a:rPr lang="tr-TR" sz="1600" b="1" kern="1200" baseline="0" dirty="0" smtClean="0">
                          <a:solidFill>
                            <a:schemeClr val="tx1"/>
                          </a:solidFill>
                          <a:effectLst/>
                          <a:latin typeface="+mn-lt"/>
                          <a:cs typeface="Arial" panose="020B0604020202020204" pitchFamily="34" charset="0"/>
                        </a:rPr>
                        <a:t> Belgeli</a:t>
                      </a:r>
                      <a:endParaRPr lang="tr-TR" sz="1600" b="1" kern="1200" dirty="0">
                        <a:solidFill>
                          <a:schemeClr val="tx1"/>
                        </a:solidFill>
                        <a:effectLst/>
                        <a:latin typeface="+mn-lt"/>
                        <a:ea typeface="+mn-ea"/>
                        <a:cs typeface="Arial" panose="020B0604020202020204" pitchFamily="34" charset="0"/>
                      </a:endParaRPr>
                    </a:p>
                  </a:txBody>
                  <a:tcPr anchor="ctr"/>
                </a:tc>
                <a:tc>
                  <a:txBody>
                    <a:bodyPr/>
                    <a:lstStyle/>
                    <a:p>
                      <a:pPr algn="ctr"/>
                      <a:r>
                        <a:rPr lang="tr-TR" sz="1600" b="0" kern="1200" baseline="0" dirty="0" smtClean="0">
                          <a:solidFill>
                            <a:schemeClr val="tx1"/>
                          </a:solidFill>
                          <a:effectLst/>
                          <a:latin typeface="+mn-lt"/>
                          <a:ea typeface="+mn-ea"/>
                          <a:cs typeface="Arial" panose="020B0604020202020204" pitchFamily="34" charset="0"/>
                        </a:rPr>
                        <a:t>59</a:t>
                      </a:r>
                      <a:endParaRPr lang="tr-TR" sz="1600" b="0" kern="1200" dirty="0">
                        <a:solidFill>
                          <a:schemeClr val="tx1"/>
                        </a:solidFill>
                        <a:effectLst/>
                        <a:latin typeface="+mn-lt"/>
                        <a:ea typeface="+mn-ea"/>
                        <a:cs typeface="Arial" panose="020B0604020202020204" pitchFamily="34" charset="0"/>
                      </a:endParaRPr>
                    </a:p>
                  </a:txBody>
                  <a:tcPr anchor="ctr"/>
                </a:tc>
                <a:tc>
                  <a:txBody>
                    <a:bodyPr/>
                    <a:lstStyle/>
                    <a:p>
                      <a:pPr algn="ctr"/>
                      <a:r>
                        <a:rPr lang="tr-TR" sz="1600" kern="1200" dirty="0" smtClean="0">
                          <a:solidFill>
                            <a:schemeClr val="tx1"/>
                          </a:solidFill>
                          <a:effectLst/>
                          <a:latin typeface="+mn-lt"/>
                          <a:cs typeface="Arial" panose="020B0604020202020204" pitchFamily="34" charset="0"/>
                        </a:rPr>
                        <a:t>889</a:t>
                      </a:r>
                      <a:endParaRPr lang="tr-TR" sz="1600" b="0" kern="1200" dirty="0">
                        <a:solidFill>
                          <a:schemeClr val="tx1"/>
                        </a:solidFill>
                        <a:effectLst/>
                        <a:latin typeface="+mn-lt"/>
                        <a:ea typeface="+mn-ea"/>
                        <a:cs typeface="Arial" panose="020B0604020202020204" pitchFamily="34" charset="0"/>
                      </a:endParaRPr>
                    </a:p>
                  </a:txBody>
                  <a:tcPr anchor="ctr"/>
                </a:tc>
                <a:tc>
                  <a:txBody>
                    <a:bodyPr/>
                    <a:lstStyle/>
                    <a:p>
                      <a:pPr algn="ctr"/>
                      <a:r>
                        <a:rPr lang="tr-TR" sz="1600" b="0" kern="1200" dirty="0" smtClean="0">
                          <a:solidFill>
                            <a:schemeClr val="tx1"/>
                          </a:solidFill>
                          <a:effectLst/>
                          <a:latin typeface="+mn-lt"/>
                          <a:cs typeface="Arial" panose="020B0604020202020204" pitchFamily="34" charset="0"/>
                        </a:rPr>
                        <a:t>1981</a:t>
                      </a:r>
                      <a:endParaRPr lang="tr-TR" sz="1600" b="0" kern="1200" dirty="0">
                        <a:solidFill>
                          <a:schemeClr val="tx1"/>
                        </a:solidFill>
                        <a:effectLst/>
                        <a:latin typeface="+mn-lt"/>
                        <a:ea typeface="+mn-ea"/>
                        <a:cs typeface="Arial" panose="020B0604020202020204" pitchFamily="34" charset="0"/>
                      </a:endParaRPr>
                    </a:p>
                  </a:txBody>
                  <a:tcPr anchor="ctr"/>
                </a:tc>
                <a:extLst>
                  <a:ext uri="{0D108BD9-81ED-4DB2-BD59-A6C34878D82A}">
                    <a16:rowId xmlns:a16="http://schemas.microsoft.com/office/drawing/2014/main" val="1400549773"/>
                  </a:ext>
                </a:extLst>
              </a:tr>
              <a:tr h="635381">
                <a:tc>
                  <a:txBody>
                    <a:bodyPr/>
                    <a:lstStyle/>
                    <a:p>
                      <a:pPr algn="ctr"/>
                      <a:r>
                        <a:rPr lang="tr-TR" sz="1600" b="1" kern="1200" dirty="0" smtClean="0">
                          <a:solidFill>
                            <a:schemeClr val="tx1"/>
                          </a:solidFill>
                          <a:effectLst/>
                          <a:latin typeface="+mn-lt"/>
                          <a:cs typeface="Arial" panose="020B0604020202020204" pitchFamily="34" charset="0"/>
                        </a:rPr>
                        <a:t>Yatırım Belgeli</a:t>
                      </a:r>
                      <a:endParaRPr lang="tr-TR" sz="1600" b="1" kern="1200" dirty="0">
                        <a:solidFill>
                          <a:schemeClr val="tx1"/>
                        </a:solidFill>
                        <a:effectLst/>
                        <a:latin typeface="+mn-lt"/>
                        <a:ea typeface="+mn-ea"/>
                        <a:cs typeface="Arial" panose="020B0604020202020204" pitchFamily="34" charset="0"/>
                      </a:endParaRPr>
                    </a:p>
                  </a:txBody>
                  <a:tcPr anchor="ctr"/>
                </a:tc>
                <a:tc>
                  <a:txBody>
                    <a:bodyPr/>
                    <a:lstStyle/>
                    <a:p>
                      <a:pPr algn="ctr"/>
                      <a:r>
                        <a:rPr lang="tr-TR" sz="1600" kern="1200" dirty="0" smtClean="0">
                          <a:solidFill>
                            <a:schemeClr val="tx1"/>
                          </a:solidFill>
                          <a:effectLst/>
                          <a:latin typeface="+mn-lt"/>
                          <a:cs typeface="Arial" panose="020B0604020202020204" pitchFamily="34" charset="0"/>
                        </a:rPr>
                        <a:t>6</a:t>
                      </a:r>
                      <a:endParaRPr lang="tr-TR" sz="1600" b="0" kern="1200" dirty="0">
                        <a:solidFill>
                          <a:schemeClr val="tx1"/>
                        </a:solidFill>
                        <a:effectLst/>
                        <a:latin typeface="+mn-lt"/>
                        <a:ea typeface="+mn-ea"/>
                        <a:cs typeface="Arial" panose="020B0604020202020204" pitchFamily="34" charset="0"/>
                      </a:endParaRPr>
                    </a:p>
                  </a:txBody>
                  <a:tcPr anchor="ctr"/>
                </a:tc>
                <a:tc>
                  <a:txBody>
                    <a:bodyPr/>
                    <a:lstStyle/>
                    <a:p>
                      <a:pPr algn="ctr"/>
                      <a:r>
                        <a:rPr lang="tr-TR" sz="1600" b="0" kern="1200" dirty="0" smtClean="0">
                          <a:solidFill>
                            <a:schemeClr val="tx1"/>
                          </a:solidFill>
                          <a:effectLst/>
                          <a:latin typeface="+mn-lt"/>
                          <a:ea typeface="+mn-ea"/>
                          <a:cs typeface="Arial" panose="020B0604020202020204" pitchFamily="34" charset="0"/>
                        </a:rPr>
                        <a:t>339</a:t>
                      </a:r>
                      <a:endParaRPr lang="tr-TR" sz="1600" b="0" kern="1200" dirty="0">
                        <a:solidFill>
                          <a:schemeClr val="tx1"/>
                        </a:solidFill>
                        <a:effectLst/>
                        <a:latin typeface="+mn-lt"/>
                        <a:ea typeface="+mn-ea"/>
                        <a:cs typeface="Arial" panose="020B0604020202020204" pitchFamily="34" charset="0"/>
                      </a:endParaRPr>
                    </a:p>
                  </a:txBody>
                  <a:tcPr anchor="ctr"/>
                </a:tc>
                <a:tc>
                  <a:txBody>
                    <a:bodyPr/>
                    <a:lstStyle/>
                    <a:p>
                      <a:pPr algn="ctr"/>
                      <a:r>
                        <a:rPr lang="tr-TR" sz="1600" b="0" kern="1200" dirty="0" smtClean="0">
                          <a:solidFill>
                            <a:schemeClr val="tx1"/>
                          </a:solidFill>
                          <a:effectLst/>
                          <a:latin typeface="+mn-lt"/>
                          <a:cs typeface="Arial" panose="020B0604020202020204" pitchFamily="34" charset="0"/>
                        </a:rPr>
                        <a:t>695</a:t>
                      </a:r>
                      <a:endParaRPr lang="tr-TR" sz="1600" b="0" kern="1200" dirty="0">
                        <a:solidFill>
                          <a:schemeClr val="tx1"/>
                        </a:solidFill>
                        <a:effectLst/>
                        <a:latin typeface="+mn-lt"/>
                        <a:ea typeface="+mn-ea"/>
                        <a:cs typeface="Arial" panose="020B0604020202020204" pitchFamily="34" charset="0"/>
                      </a:endParaRPr>
                    </a:p>
                  </a:txBody>
                  <a:tcPr anchor="ctr"/>
                </a:tc>
                <a:extLst>
                  <a:ext uri="{0D108BD9-81ED-4DB2-BD59-A6C34878D82A}">
                    <a16:rowId xmlns:a16="http://schemas.microsoft.com/office/drawing/2014/main" val="3486449251"/>
                  </a:ext>
                </a:extLst>
              </a:tr>
              <a:tr h="635381">
                <a:tc>
                  <a:txBody>
                    <a:bodyPr/>
                    <a:lstStyle/>
                    <a:p>
                      <a:pPr algn="ctr"/>
                      <a:r>
                        <a:rPr lang="tr-TR" sz="1600" b="1" kern="1200" dirty="0" smtClean="0">
                          <a:effectLst/>
                          <a:latin typeface="+mn-lt"/>
                          <a:cs typeface="Arial" panose="020B0604020202020204" pitchFamily="34" charset="0"/>
                        </a:rPr>
                        <a:t>TOPLAM</a:t>
                      </a:r>
                      <a:endParaRPr lang="tr-TR" sz="1600" b="1"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b="1" kern="1200" dirty="0" smtClean="0">
                          <a:solidFill>
                            <a:schemeClr val="dk1"/>
                          </a:solidFill>
                          <a:effectLst/>
                          <a:latin typeface="+mn-lt"/>
                          <a:ea typeface="+mn-ea"/>
                          <a:cs typeface="Arial" panose="020B0604020202020204" pitchFamily="34" charset="0"/>
                        </a:rPr>
                        <a:t>123</a:t>
                      </a:r>
                      <a:endParaRPr lang="tr-TR" sz="1600" b="1"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b="1" kern="1200" dirty="0" smtClean="0">
                          <a:solidFill>
                            <a:schemeClr val="dk1"/>
                          </a:solidFill>
                          <a:effectLst/>
                          <a:latin typeface="+mn-lt"/>
                          <a:ea typeface="+mn-ea"/>
                          <a:cs typeface="Arial" panose="020B0604020202020204" pitchFamily="34" charset="0"/>
                        </a:rPr>
                        <a:t>3365</a:t>
                      </a:r>
                      <a:endParaRPr lang="tr-TR" sz="1600" b="1" kern="1200" dirty="0">
                        <a:solidFill>
                          <a:schemeClr val="dk1"/>
                        </a:solidFill>
                        <a:effectLst/>
                        <a:latin typeface="+mn-lt"/>
                        <a:ea typeface="+mn-ea"/>
                        <a:cs typeface="Arial" panose="020B0604020202020204" pitchFamily="34" charset="0"/>
                      </a:endParaRPr>
                    </a:p>
                  </a:txBody>
                  <a:tcPr anchor="ctr"/>
                </a:tc>
                <a:tc>
                  <a:txBody>
                    <a:bodyPr/>
                    <a:lstStyle/>
                    <a:p>
                      <a:pPr algn="ctr"/>
                      <a:r>
                        <a:rPr lang="tr-TR" sz="1600" b="1" kern="1200" dirty="0" smtClean="0">
                          <a:solidFill>
                            <a:schemeClr val="dk1"/>
                          </a:solidFill>
                          <a:effectLst/>
                          <a:latin typeface="+mn-lt"/>
                          <a:ea typeface="+mn-ea"/>
                          <a:cs typeface="Arial" panose="020B0604020202020204" pitchFamily="34" charset="0"/>
                        </a:rPr>
                        <a:t>7.040</a:t>
                      </a:r>
                      <a:endParaRPr lang="tr-TR" sz="1600" b="1" kern="1200" dirty="0">
                        <a:solidFill>
                          <a:schemeClr val="dk1"/>
                        </a:solidFill>
                        <a:effectLst/>
                        <a:latin typeface="+mn-lt"/>
                        <a:ea typeface="+mn-ea"/>
                        <a:cs typeface="Arial" panose="020B0604020202020204" pitchFamily="34" charset="0"/>
                      </a:endParaRPr>
                    </a:p>
                  </a:txBody>
                  <a:tcPr anchor="ctr"/>
                </a:tc>
                <a:extLst>
                  <a:ext uri="{0D108BD9-81ED-4DB2-BD59-A6C34878D82A}">
                    <a16:rowId xmlns:a16="http://schemas.microsoft.com/office/drawing/2014/main" val="2664794532"/>
                  </a:ext>
                </a:extLst>
              </a:tr>
            </a:tbl>
          </a:graphicData>
        </a:graphic>
      </p:graphicFrame>
      <p:sp>
        <p:nvSpPr>
          <p:cNvPr id="8" name="Dikdörtgen 7"/>
          <p:cNvSpPr/>
          <p:nvPr/>
        </p:nvSpPr>
        <p:spPr>
          <a:xfrm>
            <a:off x="650632" y="2443371"/>
            <a:ext cx="4413837" cy="769441"/>
          </a:xfrm>
          <a:prstGeom prst="rect">
            <a:avLst/>
          </a:prstGeom>
        </p:spPr>
        <p:txBody>
          <a:bodyPr wrap="none">
            <a:spAutoFit/>
          </a:bodyPr>
          <a:lstStyle/>
          <a:p>
            <a:pPr fontAlgn="b"/>
            <a:r>
              <a:rPr lang="tr-TR" sz="2200" b="1" dirty="0">
                <a:solidFill>
                  <a:srgbClr val="002060"/>
                </a:solidFill>
              </a:rPr>
              <a:t>Ordu İlini Ziyaret Eden Turist Sayıları</a:t>
            </a:r>
          </a:p>
          <a:p>
            <a:pPr fontAlgn="b"/>
            <a:endParaRPr lang="tr-TR" sz="2200" b="1" dirty="0">
              <a:solidFill>
                <a:srgbClr val="002060"/>
              </a:solidFill>
            </a:endParaRPr>
          </a:p>
        </p:txBody>
      </p:sp>
      <p:sp>
        <p:nvSpPr>
          <p:cNvPr id="9" name="Dikdörtgen 8"/>
          <p:cNvSpPr/>
          <p:nvPr/>
        </p:nvSpPr>
        <p:spPr>
          <a:xfrm>
            <a:off x="6244313" y="2443370"/>
            <a:ext cx="2174826" cy="769441"/>
          </a:xfrm>
          <a:prstGeom prst="rect">
            <a:avLst/>
          </a:prstGeom>
        </p:spPr>
        <p:txBody>
          <a:bodyPr wrap="none">
            <a:spAutoFit/>
          </a:bodyPr>
          <a:lstStyle/>
          <a:p>
            <a:pPr fontAlgn="b"/>
            <a:r>
              <a:rPr lang="tr-TR" sz="2200" b="1" dirty="0" smtClean="0">
                <a:solidFill>
                  <a:srgbClr val="002060"/>
                </a:solidFill>
              </a:rPr>
              <a:t>Tesis İstatistikleri</a:t>
            </a:r>
            <a:endParaRPr lang="tr-TR" sz="2200" b="1" dirty="0">
              <a:solidFill>
                <a:srgbClr val="002060"/>
              </a:solidFill>
            </a:endParaRPr>
          </a:p>
          <a:p>
            <a:pPr fontAlgn="b"/>
            <a:endParaRPr lang="tr-TR" sz="2200" b="1" dirty="0">
              <a:solidFill>
                <a:srgbClr val="002060"/>
              </a:solidFill>
            </a:endParaRPr>
          </a:p>
        </p:txBody>
      </p:sp>
    </p:spTree>
    <p:extLst>
      <p:ext uri="{BB962C8B-B14F-4D97-AF65-F5344CB8AC3E}">
        <p14:creationId xmlns:p14="http://schemas.microsoft.com/office/powerpoint/2010/main" val="3538218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0" y="1169377"/>
            <a:ext cx="6449290" cy="389259"/>
          </a:xfrm>
        </p:spPr>
        <p:txBody>
          <a:bodyPr>
            <a:noAutofit/>
          </a:bodyPr>
          <a:lstStyle/>
          <a:p>
            <a:r>
              <a:rPr lang="tr-TR" sz="2800" b="1" dirty="0" smtClean="0">
                <a:solidFill>
                  <a:schemeClr val="bg1"/>
                </a:solidFill>
                <a:latin typeface="+mn-lt"/>
              </a:rPr>
              <a:t>SOSYO-EKONOMİK GENEL GÖRÜNÜM</a:t>
            </a:r>
            <a:endParaRPr lang="tr-TR" sz="2800" b="1" dirty="0">
              <a:solidFill>
                <a:schemeClr val="bg1"/>
              </a:solidFill>
              <a:latin typeface="+mn-lt"/>
            </a:endParaRPr>
          </a:p>
        </p:txBody>
      </p:sp>
      <p:sp>
        <p:nvSpPr>
          <p:cNvPr id="12" name="Metin kutusu 11"/>
          <p:cNvSpPr txBox="1"/>
          <p:nvPr/>
        </p:nvSpPr>
        <p:spPr>
          <a:xfrm>
            <a:off x="650632" y="1694230"/>
            <a:ext cx="3332284" cy="461665"/>
          </a:xfrm>
          <a:prstGeom prst="rect">
            <a:avLst/>
          </a:prstGeom>
          <a:noFill/>
        </p:spPr>
        <p:txBody>
          <a:bodyPr wrap="square" rtlCol="0">
            <a:spAutoFit/>
          </a:bodyPr>
          <a:lstStyle/>
          <a:p>
            <a:r>
              <a:rPr lang="tr-TR" sz="2400" b="1" dirty="0" smtClean="0">
                <a:solidFill>
                  <a:srgbClr val="002060"/>
                </a:solidFill>
              </a:rPr>
              <a:t>TURİZM</a:t>
            </a:r>
            <a:endParaRPr lang="tr-TR" sz="2400" b="1" dirty="0">
              <a:solidFill>
                <a:srgbClr val="002060"/>
              </a:solidFill>
            </a:endParaRPr>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31" y="2795986"/>
            <a:ext cx="5098527" cy="3747584"/>
          </a:xfrm>
          <a:prstGeom prst="rect">
            <a:avLst/>
          </a:prstGeom>
        </p:spPr>
      </p:pic>
      <p:pic>
        <p:nvPicPr>
          <p:cNvPr id="11" name="Resi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083" y="2795986"/>
            <a:ext cx="5365052" cy="3747584"/>
          </a:xfrm>
          <a:prstGeom prst="rect">
            <a:avLst/>
          </a:prstGeom>
        </p:spPr>
      </p:pic>
      <p:sp>
        <p:nvSpPr>
          <p:cNvPr id="13" name="Dikdörtgen 12"/>
          <p:cNvSpPr/>
          <p:nvPr/>
        </p:nvSpPr>
        <p:spPr>
          <a:xfrm>
            <a:off x="650632" y="2443371"/>
            <a:ext cx="4112921" cy="769441"/>
          </a:xfrm>
          <a:prstGeom prst="rect">
            <a:avLst/>
          </a:prstGeom>
        </p:spPr>
        <p:txBody>
          <a:bodyPr wrap="none">
            <a:spAutoFit/>
          </a:bodyPr>
          <a:lstStyle/>
          <a:p>
            <a:pPr fontAlgn="b"/>
            <a:r>
              <a:rPr lang="tr-TR" sz="2200" b="1" dirty="0" smtClean="0">
                <a:solidFill>
                  <a:srgbClr val="002060"/>
                </a:solidFill>
              </a:rPr>
              <a:t>Çambaşı Yaylası ve Kayak Merkezi</a:t>
            </a:r>
            <a:endParaRPr lang="tr-TR" sz="2200" b="1" dirty="0">
              <a:solidFill>
                <a:srgbClr val="002060"/>
              </a:solidFill>
            </a:endParaRPr>
          </a:p>
          <a:p>
            <a:pPr fontAlgn="b"/>
            <a:endParaRPr lang="tr-TR" sz="2200" b="1" dirty="0">
              <a:solidFill>
                <a:srgbClr val="002060"/>
              </a:solidFill>
            </a:endParaRPr>
          </a:p>
        </p:txBody>
      </p:sp>
      <p:sp>
        <p:nvSpPr>
          <p:cNvPr id="14" name="Dikdörtgen 13"/>
          <p:cNvSpPr/>
          <p:nvPr/>
        </p:nvSpPr>
        <p:spPr>
          <a:xfrm>
            <a:off x="6180083" y="2411265"/>
            <a:ext cx="4096314" cy="769441"/>
          </a:xfrm>
          <a:prstGeom prst="rect">
            <a:avLst/>
          </a:prstGeom>
        </p:spPr>
        <p:txBody>
          <a:bodyPr wrap="none">
            <a:spAutoFit/>
          </a:bodyPr>
          <a:lstStyle/>
          <a:p>
            <a:pPr fontAlgn="b"/>
            <a:r>
              <a:rPr lang="tr-TR" sz="2200" b="1" dirty="0" smtClean="0">
                <a:solidFill>
                  <a:srgbClr val="002060"/>
                </a:solidFill>
              </a:rPr>
              <a:t>Perşembe Yaylası ve Menderesler</a:t>
            </a:r>
            <a:endParaRPr lang="tr-TR" sz="2200" b="1" dirty="0">
              <a:solidFill>
                <a:srgbClr val="002060"/>
              </a:solidFill>
            </a:endParaRPr>
          </a:p>
          <a:p>
            <a:pPr fontAlgn="b"/>
            <a:endParaRPr lang="tr-TR" sz="2200" b="1" dirty="0">
              <a:solidFill>
                <a:srgbClr val="002060"/>
              </a:solidFill>
            </a:endParaRPr>
          </a:p>
        </p:txBody>
      </p:sp>
    </p:spTree>
    <p:extLst>
      <p:ext uri="{BB962C8B-B14F-4D97-AF65-F5344CB8AC3E}">
        <p14:creationId xmlns:p14="http://schemas.microsoft.com/office/powerpoint/2010/main" val="39721807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09" y="1169377"/>
            <a:ext cx="7982816" cy="389259"/>
          </a:xfrm>
        </p:spPr>
        <p:txBody>
          <a:bodyPr>
            <a:noAutofit/>
          </a:bodyPr>
          <a:lstStyle/>
          <a:p>
            <a:r>
              <a:rPr lang="tr-TR" sz="2800" b="1" dirty="0" smtClean="0">
                <a:solidFill>
                  <a:schemeClr val="bg1"/>
                </a:solidFill>
                <a:latin typeface="+mn-lt"/>
              </a:rPr>
              <a:t>SOSYO-EKONOMİK GENEL GÖRÜNÜM </a:t>
            </a:r>
            <a:endParaRPr lang="tr-TR" sz="2800" b="1" dirty="0">
              <a:solidFill>
                <a:schemeClr val="bg1"/>
              </a:solidFill>
              <a:latin typeface="+mn-lt"/>
            </a:endParaRPr>
          </a:p>
        </p:txBody>
      </p:sp>
      <p:sp>
        <p:nvSpPr>
          <p:cNvPr id="3" name="Metin kutusu 2"/>
          <p:cNvSpPr txBox="1"/>
          <p:nvPr/>
        </p:nvSpPr>
        <p:spPr>
          <a:xfrm>
            <a:off x="6198935" y="1096971"/>
            <a:ext cx="3435595" cy="461665"/>
          </a:xfrm>
          <a:prstGeom prst="rect">
            <a:avLst/>
          </a:prstGeom>
          <a:noFill/>
        </p:spPr>
        <p:txBody>
          <a:bodyPr wrap="square" rtlCol="0">
            <a:spAutoFit/>
          </a:bodyPr>
          <a:lstStyle/>
          <a:p>
            <a:r>
              <a:rPr lang="tr-TR" sz="2400" b="1" dirty="0" smtClean="0">
                <a:solidFill>
                  <a:srgbClr val="FF0000"/>
                </a:solidFill>
              </a:rPr>
              <a:t>DIŞ TİCARET VERİLERİ</a:t>
            </a:r>
            <a:endParaRPr lang="tr-TR" sz="2400" b="1" dirty="0">
              <a:solidFill>
                <a:srgbClr val="FF0000"/>
              </a:solidFill>
            </a:endParaRPr>
          </a:p>
        </p:txBody>
      </p:sp>
      <p:graphicFrame>
        <p:nvGraphicFramePr>
          <p:cNvPr id="7" name="Tablo 6"/>
          <p:cNvGraphicFramePr>
            <a:graphicFrameLocks noGrp="1"/>
          </p:cNvGraphicFramePr>
          <p:nvPr>
            <p:extLst>
              <p:ext uri="{D42A27DB-BD31-4B8C-83A1-F6EECF244321}">
                <p14:modId xmlns:p14="http://schemas.microsoft.com/office/powerpoint/2010/main" val="3190485296"/>
              </p:ext>
            </p:extLst>
          </p:nvPr>
        </p:nvGraphicFramePr>
        <p:xfrm>
          <a:off x="549303" y="2026305"/>
          <a:ext cx="10498141" cy="2046638"/>
        </p:xfrm>
        <a:graphic>
          <a:graphicData uri="http://schemas.openxmlformats.org/drawingml/2006/table">
            <a:tbl>
              <a:tblPr firstRow="1" firstCol="1" bandRow="1">
                <a:tableStyleId>{74C1A8A3-306A-4EB7-A6B1-4F7E0EB9C5D6}</a:tableStyleId>
              </a:tblPr>
              <a:tblGrid>
                <a:gridCol w="1675503">
                  <a:extLst>
                    <a:ext uri="{9D8B030D-6E8A-4147-A177-3AD203B41FA5}">
                      <a16:colId xmlns:a16="http://schemas.microsoft.com/office/drawing/2014/main" val="3365016934"/>
                    </a:ext>
                  </a:extLst>
                </a:gridCol>
                <a:gridCol w="2112226">
                  <a:extLst>
                    <a:ext uri="{9D8B030D-6E8A-4147-A177-3AD203B41FA5}">
                      <a16:colId xmlns:a16="http://schemas.microsoft.com/office/drawing/2014/main" val="3272680107"/>
                    </a:ext>
                  </a:extLst>
                </a:gridCol>
                <a:gridCol w="1677603">
                  <a:extLst>
                    <a:ext uri="{9D8B030D-6E8A-4147-A177-3AD203B41FA5}">
                      <a16:colId xmlns:a16="http://schemas.microsoft.com/office/drawing/2014/main" val="3030380572"/>
                    </a:ext>
                  </a:extLst>
                </a:gridCol>
                <a:gridCol w="1677603">
                  <a:extLst>
                    <a:ext uri="{9D8B030D-6E8A-4147-A177-3AD203B41FA5}">
                      <a16:colId xmlns:a16="http://schemas.microsoft.com/office/drawing/2014/main" val="1232189393"/>
                    </a:ext>
                  </a:extLst>
                </a:gridCol>
                <a:gridCol w="1677603">
                  <a:extLst>
                    <a:ext uri="{9D8B030D-6E8A-4147-A177-3AD203B41FA5}">
                      <a16:colId xmlns:a16="http://schemas.microsoft.com/office/drawing/2014/main" val="3651837693"/>
                    </a:ext>
                  </a:extLst>
                </a:gridCol>
                <a:gridCol w="1677603">
                  <a:extLst>
                    <a:ext uri="{9D8B030D-6E8A-4147-A177-3AD203B41FA5}">
                      <a16:colId xmlns:a16="http://schemas.microsoft.com/office/drawing/2014/main" val="1885709165"/>
                    </a:ext>
                  </a:extLst>
                </a:gridCol>
              </a:tblGrid>
              <a:tr h="922168">
                <a:tc>
                  <a:txBody>
                    <a:bodyPr/>
                    <a:lstStyle/>
                    <a:p>
                      <a:pPr>
                        <a:lnSpc>
                          <a:spcPct val="107000"/>
                        </a:lnSpc>
                        <a:spcAft>
                          <a:spcPts val="0"/>
                        </a:spcAft>
                      </a:pPr>
                      <a:r>
                        <a:rPr lang="tr-TR" sz="1400" b="1" dirty="0">
                          <a:effectLst/>
                          <a:latin typeface="Segoe UI" panose="020B0502040204020203" pitchFamily="34" charset="0"/>
                          <a:cs typeface="Segoe UI" panose="020B0502040204020203" pitchFamily="34" charset="0"/>
                        </a:rPr>
                        <a:t>Yıllar</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dirty="0">
                          <a:effectLst/>
                          <a:latin typeface="Segoe UI" panose="020B0502040204020203" pitchFamily="34" charset="0"/>
                          <a:cs typeface="Segoe UI" panose="020B0502040204020203" pitchFamily="34" charset="0"/>
                        </a:rPr>
                        <a:t>İhracat Değeri</a:t>
                      </a:r>
                    </a:p>
                    <a:p>
                      <a:pPr algn="r">
                        <a:lnSpc>
                          <a:spcPct val="107000"/>
                        </a:lnSpc>
                        <a:spcAft>
                          <a:spcPts val="0"/>
                        </a:spcAft>
                      </a:pPr>
                      <a:r>
                        <a:rPr lang="tr-TR" sz="1400" b="1" dirty="0">
                          <a:effectLst/>
                          <a:latin typeface="Segoe UI" panose="020B0502040204020203" pitchFamily="34" charset="0"/>
                          <a:cs typeface="Segoe UI" panose="020B0502040204020203" pitchFamily="34" charset="0"/>
                        </a:rPr>
                        <a:t>( Milyon Dolar )</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dirty="0">
                          <a:effectLst/>
                          <a:latin typeface="Segoe UI" panose="020B0502040204020203" pitchFamily="34" charset="0"/>
                          <a:cs typeface="Segoe UI" panose="020B0502040204020203" pitchFamily="34" charset="0"/>
                        </a:rPr>
                        <a:t>Türkiye</a:t>
                      </a:r>
                    </a:p>
                    <a:p>
                      <a:pPr algn="r">
                        <a:lnSpc>
                          <a:spcPct val="107000"/>
                        </a:lnSpc>
                        <a:spcAft>
                          <a:spcPts val="0"/>
                        </a:spcAft>
                      </a:pPr>
                      <a:r>
                        <a:rPr lang="tr-TR" sz="1400" b="1" dirty="0">
                          <a:effectLst/>
                          <a:latin typeface="Segoe UI" panose="020B0502040204020203" pitchFamily="34" charset="0"/>
                          <a:cs typeface="Segoe UI" panose="020B0502040204020203" pitchFamily="34" charset="0"/>
                        </a:rPr>
                        <a:t>Sırası</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a:effectLst/>
                          <a:latin typeface="Segoe UI" panose="020B0502040204020203" pitchFamily="34" charset="0"/>
                          <a:cs typeface="Segoe UI" panose="020B0502040204020203" pitchFamily="34" charset="0"/>
                        </a:rPr>
                        <a:t>Türkiye</a:t>
                      </a:r>
                    </a:p>
                    <a:p>
                      <a:pPr algn="r">
                        <a:lnSpc>
                          <a:spcPct val="107000"/>
                        </a:lnSpc>
                        <a:spcAft>
                          <a:spcPts val="0"/>
                        </a:spcAft>
                      </a:pPr>
                      <a:r>
                        <a:rPr lang="tr-TR" sz="1400" b="1">
                          <a:effectLst/>
                          <a:latin typeface="Segoe UI" panose="020B0502040204020203" pitchFamily="34" charset="0"/>
                          <a:cs typeface="Segoe UI" panose="020B0502040204020203" pitchFamily="34" charset="0"/>
                        </a:rPr>
                        <a:t>Payı</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smtClean="0">
                          <a:effectLst/>
                          <a:latin typeface="Segoe UI" panose="020B0502040204020203" pitchFamily="34" charset="0"/>
                          <a:cs typeface="Segoe UI" panose="020B0502040204020203" pitchFamily="34" charset="0"/>
                        </a:rPr>
                        <a:t>TR 90</a:t>
                      </a:r>
                      <a:endParaRPr lang="tr-TR" sz="1400" b="1" dirty="0">
                        <a:effectLst/>
                        <a:latin typeface="Segoe UI" panose="020B0502040204020203" pitchFamily="34" charset="0"/>
                        <a:cs typeface="Segoe UI" panose="020B0502040204020203" pitchFamily="34" charset="0"/>
                      </a:endParaRPr>
                    </a:p>
                    <a:p>
                      <a:pPr algn="r">
                        <a:lnSpc>
                          <a:spcPct val="107000"/>
                        </a:lnSpc>
                        <a:spcAft>
                          <a:spcPts val="0"/>
                        </a:spcAft>
                      </a:pPr>
                      <a:r>
                        <a:rPr lang="tr-TR" sz="1400" b="1" dirty="0">
                          <a:effectLst/>
                          <a:latin typeface="Segoe UI" panose="020B0502040204020203" pitchFamily="34" charset="0"/>
                          <a:cs typeface="Segoe UI" panose="020B0502040204020203" pitchFamily="34" charset="0"/>
                        </a:rPr>
                        <a:t>Sırası</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dirty="0" smtClean="0">
                          <a:effectLst/>
                          <a:latin typeface="Segoe UI" panose="020B0502040204020203" pitchFamily="34" charset="0"/>
                          <a:cs typeface="Segoe UI" panose="020B0502040204020203" pitchFamily="34" charset="0"/>
                        </a:rPr>
                        <a:t>TR 90</a:t>
                      </a:r>
                      <a:endParaRPr lang="tr-TR" sz="1400" b="1" dirty="0">
                        <a:effectLst/>
                        <a:latin typeface="Segoe UI" panose="020B0502040204020203" pitchFamily="34" charset="0"/>
                        <a:cs typeface="Segoe UI" panose="020B0502040204020203" pitchFamily="34" charset="0"/>
                      </a:endParaRPr>
                    </a:p>
                    <a:p>
                      <a:pPr algn="r">
                        <a:lnSpc>
                          <a:spcPct val="107000"/>
                        </a:lnSpc>
                        <a:spcAft>
                          <a:spcPts val="0"/>
                        </a:spcAft>
                      </a:pPr>
                      <a:r>
                        <a:rPr lang="tr-TR" sz="1400" b="1" dirty="0">
                          <a:effectLst/>
                          <a:latin typeface="Segoe UI" panose="020B0502040204020203" pitchFamily="34" charset="0"/>
                          <a:cs typeface="Segoe UI" panose="020B0502040204020203" pitchFamily="34" charset="0"/>
                        </a:rPr>
                        <a:t>Payı</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023194"/>
                  </a:ext>
                </a:extLst>
              </a:tr>
              <a:tr h="562235">
                <a:tc>
                  <a:txBody>
                    <a:bodyPr/>
                    <a:lstStyle/>
                    <a:p>
                      <a:pPr>
                        <a:lnSpc>
                          <a:spcPct val="107000"/>
                        </a:lnSpc>
                        <a:spcAft>
                          <a:spcPts val="0"/>
                        </a:spcAft>
                      </a:pPr>
                      <a:r>
                        <a:rPr lang="tr-TR" sz="1400" b="1">
                          <a:effectLst/>
                          <a:latin typeface="Segoe UI" panose="020B0502040204020203" pitchFamily="34" charset="0"/>
                          <a:cs typeface="Segoe UI" panose="020B0502040204020203" pitchFamily="34" charset="0"/>
                        </a:rPr>
                        <a:t>2023</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dirty="0">
                          <a:effectLst/>
                          <a:latin typeface="Segoe UI" panose="020B0502040204020203" pitchFamily="34" charset="0"/>
                          <a:cs typeface="Segoe UI" panose="020B0502040204020203" pitchFamily="34" charset="0"/>
                        </a:rPr>
                        <a:t>384,247</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dirty="0">
                          <a:effectLst/>
                          <a:latin typeface="Segoe UI" panose="020B0502040204020203" pitchFamily="34" charset="0"/>
                          <a:cs typeface="Segoe UI" panose="020B0502040204020203" pitchFamily="34" charset="0"/>
                        </a:rPr>
                        <a:t>33.</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smtClean="0">
                          <a:effectLst/>
                          <a:latin typeface="Segoe UI" panose="020B0502040204020203" pitchFamily="34" charset="0"/>
                          <a:cs typeface="Segoe UI" panose="020B0502040204020203" pitchFamily="34" charset="0"/>
                        </a:rPr>
                        <a:t>% 0,17</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dirty="0">
                          <a:effectLst/>
                          <a:latin typeface="Segoe UI" panose="020B0502040204020203" pitchFamily="34" charset="0"/>
                          <a:cs typeface="Segoe UI" panose="020B0502040204020203" pitchFamily="34" charset="0"/>
                        </a:rPr>
                        <a:t>2.</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dirty="0" smtClean="0">
                          <a:effectLst/>
                          <a:latin typeface="Segoe UI" panose="020B0502040204020203" pitchFamily="34" charset="0"/>
                          <a:cs typeface="Segoe UI" panose="020B0502040204020203" pitchFamily="34" charset="0"/>
                        </a:rPr>
                        <a:t>% 17,89</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3048555"/>
                  </a:ext>
                </a:extLst>
              </a:tr>
              <a:tr h="562235">
                <a:tc>
                  <a:txBody>
                    <a:bodyPr/>
                    <a:lstStyle/>
                    <a:p>
                      <a:pPr>
                        <a:lnSpc>
                          <a:spcPct val="107000"/>
                        </a:lnSpc>
                        <a:spcAft>
                          <a:spcPts val="0"/>
                        </a:spcAft>
                      </a:pPr>
                      <a:r>
                        <a:rPr lang="tr-TR" sz="1400" b="1" dirty="0">
                          <a:effectLst/>
                          <a:latin typeface="Segoe UI" panose="020B0502040204020203" pitchFamily="34" charset="0"/>
                          <a:cs typeface="Segoe UI" panose="020B0502040204020203" pitchFamily="34" charset="0"/>
                        </a:rPr>
                        <a:t>2024</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a:effectLst/>
                          <a:latin typeface="Segoe UI" panose="020B0502040204020203" pitchFamily="34" charset="0"/>
                          <a:cs typeface="Segoe UI" panose="020B0502040204020203" pitchFamily="34" charset="0"/>
                        </a:rPr>
                        <a:t>506,771</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dirty="0">
                          <a:effectLst/>
                          <a:latin typeface="Segoe UI" panose="020B0502040204020203" pitchFamily="34" charset="0"/>
                          <a:cs typeface="Segoe UI" panose="020B0502040204020203" pitchFamily="34" charset="0"/>
                        </a:rPr>
                        <a:t>29.</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smtClean="0">
                          <a:effectLst/>
                          <a:latin typeface="Segoe UI" panose="020B0502040204020203" pitchFamily="34" charset="0"/>
                          <a:cs typeface="Segoe UI" panose="020B0502040204020203" pitchFamily="34" charset="0"/>
                        </a:rPr>
                        <a:t>% 0,22</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dirty="0">
                          <a:effectLst/>
                          <a:latin typeface="Segoe UI" panose="020B0502040204020203" pitchFamily="34" charset="0"/>
                          <a:cs typeface="Segoe UI" panose="020B0502040204020203" pitchFamily="34" charset="0"/>
                        </a:rPr>
                        <a:t>3.</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dirty="0" smtClean="0">
                          <a:effectLst/>
                          <a:latin typeface="Segoe UI" panose="020B0502040204020203" pitchFamily="34" charset="0"/>
                          <a:cs typeface="Segoe UI" panose="020B0502040204020203" pitchFamily="34" charset="0"/>
                        </a:rPr>
                        <a:t>% 17,80</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0327840"/>
                  </a:ext>
                </a:extLst>
              </a:tr>
            </a:tbl>
          </a:graphicData>
        </a:graphic>
      </p:graphicFrame>
      <p:sp>
        <p:nvSpPr>
          <p:cNvPr id="5" name="Dikdörtgen 4"/>
          <p:cNvSpPr/>
          <p:nvPr/>
        </p:nvSpPr>
        <p:spPr>
          <a:xfrm>
            <a:off x="472682" y="1598897"/>
            <a:ext cx="4397294" cy="369332"/>
          </a:xfrm>
          <a:prstGeom prst="rect">
            <a:avLst/>
          </a:prstGeom>
        </p:spPr>
        <p:txBody>
          <a:bodyPr wrap="none">
            <a:spAutoFit/>
          </a:bodyPr>
          <a:lstStyle/>
          <a:p>
            <a:pPr algn="ctr"/>
            <a:r>
              <a:rPr lang="tr-TR" b="1" dirty="0">
                <a:solidFill>
                  <a:srgbClr val="FF0000"/>
                </a:solidFill>
                <a:latin typeface="Segoe UI" panose="020B0502040204020203" pitchFamily="34" charset="0"/>
                <a:cs typeface="Segoe UI" panose="020B0502040204020203" pitchFamily="34" charset="0"/>
              </a:rPr>
              <a:t>Kanuni Merkeze Göre İhracat Değerleri</a:t>
            </a:r>
          </a:p>
        </p:txBody>
      </p:sp>
      <p:graphicFrame>
        <p:nvGraphicFramePr>
          <p:cNvPr id="10" name="Tablo 9"/>
          <p:cNvGraphicFramePr>
            <a:graphicFrameLocks noGrp="1"/>
          </p:cNvGraphicFramePr>
          <p:nvPr>
            <p:extLst>
              <p:ext uri="{D42A27DB-BD31-4B8C-83A1-F6EECF244321}">
                <p14:modId xmlns:p14="http://schemas.microsoft.com/office/powerpoint/2010/main" val="1468849357"/>
              </p:ext>
            </p:extLst>
          </p:nvPr>
        </p:nvGraphicFramePr>
        <p:xfrm>
          <a:off x="602300" y="4772033"/>
          <a:ext cx="10566441" cy="1843370"/>
        </p:xfrm>
        <a:graphic>
          <a:graphicData uri="http://schemas.openxmlformats.org/drawingml/2006/table">
            <a:tbl>
              <a:tblPr firstRow="1" firstCol="1" bandRow="1">
                <a:tableStyleId>{74C1A8A3-306A-4EB7-A6B1-4F7E0EB9C5D6}</a:tableStyleId>
              </a:tblPr>
              <a:tblGrid>
                <a:gridCol w="1686406">
                  <a:extLst>
                    <a:ext uri="{9D8B030D-6E8A-4147-A177-3AD203B41FA5}">
                      <a16:colId xmlns:a16="http://schemas.microsoft.com/office/drawing/2014/main" val="3365016934"/>
                    </a:ext>
                  </a:extLst>
                </a:gridCol>
                <a:gridCol w="2125967">
                  <a:extLst>
                    <a:ext uri="{9D8B030D-6E8A-4147-A177-3AD203B41FA5}">
                      <a16:colId xmlns:a16="http://schemas.microsoft.com/office/drawing/2014/main" val="3272680107"/>
                    </a:ext>
                  </a:extLst>
                </a:gridCol>
                <a:gridCol w="1688517">
                  <a:extLst>
                    <a:ext uri="{9D8B030D-6E8A-4147-A177-3AD203B41FA5}">
                      <a16:colId xmlns:a16="http://schemas.microsoft.com/office/drawing/2014/main" val="3030380572"/>
                    </a:ext>
                  </a:extLst>
                </a:gridCol>
                <a:gridCol w="1688517">
                  <a:extLst>
                    <a:ext uri="{9D8B030D-6E8A-4147-A177-3AD203B41FA5}">
                      <a16:colId xmlns:a16="http://schemas.microsoft.com/office/drawing/2014/main" val="1232189393"/>
                    </a:ext>
                  </a:extLst>
                </a:gridCol>
                <a:gridCol w="1688517">
                  <a:extLst>
                    <a:ext uri="{9D8B030D-6E8A-4147-A177-3AD203B41FA5}">
                      <a16:colId xmlns:a16="http://schemas.microsoft.com/office/drawing/2014/main" val="3651837693"/>
                    </a:ext>
                  </a:extLst>
                </a:gridCol>
                <a:gridCol w="1688517">
                  <a:extLst>
                    <a:ext uri="{9D8B030D-6E8A-4147-A177-3AD203B41FA5}">
                      <a16:colId xmlns:a16="http://schemas.microsoft.com/office/drawing/2014/main" val="1885709165"/>
                    </a:ext>
                  </a:extLst>
                </a:gridCol>
              </a:tblGrid>
              <a:tr h="939608">
                <a:tc>
                  <a:txBody>
                    <a:bodyPr/>
                    <a:lstStyle/>
                    <a:p>
                      <a:pP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Yıllar</a:t>
                      </a:r>
                      <a:endParaRPr lang="tr-TR"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İhracat </a:t>
                      </a:r>
                      <a:r>
                        <a:rPr lang="tr-TR" sz="1400" b="1" smtClean="0">
                          <a:effectLst/>
                          <a:latin typeface="Segoe UI" panose="020B0502040204020203" pitchFamily="34" charset="0"/>
                          <a:ea typeface="Calibri" panose="020F0502020204030204" pitchFamily="34" charset="0"/>
                          <a:cs typeface="Segoe UI" panose="020B0502040204020203" pitchFamily="34" charset="0"/>
                        </a:rPr>
                        <a:t>Değeri</a:t>
                      </a:r>
                      <a:endParaRPr lang="tr-TR" sz="1400">
                        <a:effectLst/>
                        <a:latin typeface="Segoe UI" panose="020B0502040204020203" pitchFamily="34" charset="0"/>
                        <a:ea typeface="Calibri" panose="020F0502020204030204" pitchFamily="34" charset="0"/>
                        <a:cs typeface="Segoe UI" panose="020B0502040204020203" pitchFamily="34" charset="0"/>
                      </a:endParaRPr>
                    </a:p>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 Milyon </a:t>
                      </a:r>
                      <a:r>
                        <a:rPr lang="tr-TR" sz="1400" b="1" smtClean="0">
                          <a:effectLst/>
                          <a:latin typeface="Segoe UI" panose="020B0502040204020203" pitchFamily="34" charset="0"/>
                          <a:ea typeface="Calibri" panose="020F0502020204030204" pitchFamily="34" charset="0"/>
                          <a:cs typeface="Segoe UI" panose="020B0502040204020203" pitchFamily="34" charset="0"/>
                        </a:rPr>
                        <a:t>Dolar </a:t>
                      </a:r>
                      <a:r>
                        <a:rPr lang="tr-TR" sz="1400" b="1">
                          <a:effectLst/>
                          <a:latin typeface="Segoe UI" panose="020B0502040204020203" pitchFamily="34" charset="0"/>
                          <a:ea typeface="Calibri" panose="020F0502020204030204" pitchFamily="34" charset="0"/>
                          <a:cs typeface="Segoe UI" panose="020B0502040204020203" pitchFamily="34" charset="0"/>
                        </a:rPr>
                        <a:t>)</a:t>
                      </a:r>
                      <a:endParaRPr lang="tr-TR"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Türkiye</a:t>
                      </a:r>
                      <a:endParaRPr lang="tr-TR" sz="1400" dirty="0">
                        <a:effectLst/>
                        <a:latin typeface="Segoe UI" panose="020B0502040204020203" pitchFamily="34" charset="0"/>
                        <a:ea typeface="Calibri" panose="020F0502020204030204" pitchFamily="34" charset="0"/>
                        <a:cs typeface="Segoe UI" panose="020B0502040204020203" pitchFamily="34" charset="0"/>
                      </a:endParaRPr>
                    </a:p>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Sırası</a:t>
                      </a:r>
                      <a:endParaRPr lang="tr-TR" sz="14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Türkiye</a:t>
                      </a:r>
                      <a:endParaRPr lang="tr-TR" sz="1400">
                        <a:effectLst/>
                        <a:latin typeface="Segoe UI" panose="020B0502040204020203" pitchFamily="34" charset="0"/>
                        <a:ea typeface="Calibri" panose="020F0502020204030204" pitchFamily="34" charset="0"/>
                        <a:cs typeface="Segoe UI" panose="020B0502040204020203" pitchFamily="34" charset="0"/>
                      </a:endParaRPr>
                    </a:p>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Payı</a:t>
                      </a:r>
                      <a:endParaRPr lang="tr-TR"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TR 90</a:t>
                      </a:r>
                      <a:endParaRPr lang="tr-TR" sz="1400">
                        <a:effectLst/>
                        <a:latin typeface="Segoe UI" panose="020B0502040204020203" pitchFamily="34" charset="0"/>
                        <a:ea typeface="Calibri" panose="020F0502020204030204" pitchFamily="34" charset="0"/>
                        <a:cs typeface="Segoe UI" panose="020B0502040204020203" pitchFamily="34" charset="0"/>
                      </a:endParaRPr>
                    </a:p>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Sırası</a:t>
                      </a:r>
                      <a:endParaRPr lang="tr-TR"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TR 90</a:t>
                      </a:r>
                      <a:endParaRPr lang="tr-TR" sz="1400" dirty="0">
                        <a:effectLst/>
                        <a:latin typeface="Segoe UI" panose="020B0502040204020203" pitchFamily="34" charset="0"/>
                        <a:ea typeface="Calibri" panose="020F0502020204030204" pitchFamily="34" charset="0"/>
                        <a:cs typeface="Segoe UI" panose="020B0502040204020203" pitchFamily="34" charset="0"/>
                      </a:endParaRPr>
                    </a:p>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Payı</a:t>
                      </a:r>
                      <a:endParaRPr lang="tr-TR" sz="14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023194"/>
                  </a:ext>
                </a:extLst>
              </a:tr>
              <a:tr h="451881">
                <a:tc>
                  <a:txBody>
                    <a:bodyPr/>
                    <a:lstStyle/>
                    <a:p>
                      <a:pP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2023</a:t>
                      </a:r>
                      <a:endParaRPr lang="tr-TR" sz="14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589,419</a:t>
                      </a:r>
                      <a:endParaRPr lang="tr-TR"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42.</a:t>
                      </a:r>
                      <a:endParaRPr lang="tr-TR"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 0,23</a:t>
                      </a:r>
                      <a:endParaRPr lang="tr-TR"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3.</a:t>
                      </a:r>
                      <a:endParaRPr lang="tr-TR"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 26,18</a:t>
                      </a:r>
                      <a:endParaRPr lang="tr-TR" sz="14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3048555"/>
                  </a:ext>
                </a:extLst>
              </a:tr>
              <a:tr h="451881">
                <a:tc>
                  <a:txBody>
                    <a:bodyPr/>
                    <a:lstStyle/>
                    <a:p>
                      <a:pP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2024</a:t>
                      </a:r>
                      <a:endParaRPr lang="tr-TR"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730,270</a:t>
                      </a:r>
                      <a:endParaRPr lang="tr-TR"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39.</a:t>
                      </a:r>
                      <a:endParaRPr lang="tr-TR"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 0,28</a:t>
                      </a:r>
                      <a:endParaRPr lang="tr-TR"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3.</a:t>
                      </a:r>
                      <a:endParaRPr lang="tr-TR"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 25,12</a:t>
                      </a:r>
                      <a:endParaRPr lang="tr-TR" sz="14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0327840"/>
                  </a:ext>
                </a:extLst>
              </a:tr>
            </a:tbl>
          </a:graphicData>
        </a:graphic>
      </p:graphicFrame>
      <p:sp>
        <p:nvSpPr>
          <p:cNvPr id="6" name="Dikdörtgen 5"/>
          <p:cNvSpPr/>
          <p:nvPr/>
        </p:nvSpPr>
        <p:spPr>
          <a:xfrm>
            <a:off x="602299" y="4402701"/>
            <a:ext cx="6018507" cy="369332"/>
          </a:xfrm>
          <a:prstGeom prst="rect">
            <a:avLst/>
          </a:prstGeom>
        </p:spPr>
        <p:txBody>
          <a:bodyPr wrap="none">
            <a:spAutoFit/>
          </a:bodyPr>
          <a:lstStyle/>
          <a:p>
            <a:pPr algn="ctr"/>
            <a:r>
              <a:rPr lang="tr-TR" b="1" dirty="0">
                <a:solidFill>
                  <a:srgbClr val="FF0000"/>
                </a:solidFill>
                <a:latin typeface="Segoe UI" panose="020B0502040204020203" pitchFamily="34" charset="0"/>
                <a:cs typeface="Segoe UI" panose="020B0502040204020203" pitchFamily="34" charset="0"/>
              </a:rPr>
              <a:t>Faaliyet İline ( Ürün Menşeine ) Göre İhracat Değerleri</a:t>
            </a:r>
          </a:p>
        </p:txBody>
      </p:sp>
    </p:spTree>
    <p:extLst>
      <p:ext uri="{BB962C8B-B14F-4D97-AF65-F5344CB8AC3E}">
        <p14:creationId xmlns:p14="http://schemas.microsoft.com/office/powerpoint/2010/main" val="236863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09" y="1169377"/>
            <a:ext cx="7982816" cy="389259"/>
          </a:xfrm>
        </p:spPr>
        <p:txBody>
          <a:bodyPr>
            <a:noAutofit/>
          </a:bodyPr>
          <a:lstStyle/>
          <a:p>
            <a:r>
              <a:rPr lang="tr-TR" sz="2800" b="1" dirty="0" smtClean="0">
                <a:solidFill>
                  <a:schemeClr val="bg1"/>
                </a:solidFill>
                <a:latin typeface="+mn-lt"/>
              </a:rPr>
              <a:t>SOSYO-EKONOMİK GENEL GÖRÜNÜM </a:t>
            </a:r>
            <a:endParaRPr lang="tr-TR" sz="2800" b="1" dirty="0">
              <a:solidFill>
                <a:schemeClr val="bg1"/>
              </a:solidFill>
              <a:latin typeface="+mn-lt"/>
            </a:endParaRPr>
          </a:p>
        </p:txBody>
      </p:sp>
      <p:sp>
        <p:nvSpPr>
          <p:cNvPr id="3" name="Metin kutusu 2"/>
          <p:cNvSpPr txBox="1"/>
          <p:nvPr/>
        </p:nvSpPr>
        <p:spPr>
          <a:xfrm>
            <a:off x="6198935" y="1096971"/>
            <a:ext cx="6071723" cy="461665"/>
          </a:xfrm>
          <a:prstGeom prst="rect">
            <a:avLst/>
          </a:prstGeom>
          <a:noFill/>
        </p:spPr>
        <p:txBody>
          <a:bodyPr wrap="square" rtlCol="0">
            <a:spAutoFit/>
          </a:bodyPr>
          <a:lstStyle/>
          <a:p>
            <a:r>
              <a:rPr lang="tr-TR" sz="2400" b="1" dirty="0" smtClean="0">
                <a:solidFill>
                  <a:srgbClr val="FF0000"/>
                </a:solidFill>
              </a:rPr>
              <a:t>DIŞ TİCARET </a:t>
            </a:r>
            <a:r>
              <a:rPr lang="tr-TR" sz="2400" b="1" dirty="0" smtClean="0">
                <a:solidFill>
                  <a:srgbClr val="FF0000"/>
                </a:solidFill>
              </a:rPr>
              <a:t>SEKTÖREL DAĞILIM - İHRACAT</a:t>
            </a:r>
            <a:endParaRPr lang="tr-TR" sz="2400" b="1" dirty="0">
              <a:solidFill>
                <a:srgbClr val="FF0000"/>
              </a:solidFill>
            </a:endParaRPr>
          </a:p>
        </p:txBody>
      </p:sp>
      <p:graphicFrame>
        <p:nvGraphicFramePr>
          <p:cNvPr id="8" name="Tablo 7"/>
          <p:cNvGraphicFramePr>
            <a:graphicFrameLocks noGrp="1"/>
          </p:cNvGraphicFramePr>
          <p:nvPr>
            <p:extLst>
              <p:ext uri="{D42A27DB-BD31-4B8C-83A1-F6EECF244321}">
                <p14:modId xmlns:p14="http://schemas.microsoft.com/office/powerpoint/2010/main" val="2931360222"/>
              </p:ext>
            </p:extLst>
          </p:nvPr>
        </p:nvGraphicFramePr>
        <p:xfrm>
          <a:off x="502259" y="1558636"/>
          <a:ext cx="11151675" cy="5168733"/>
        </p:xfrm>
        <a:graphic>
          <a:graphicData uri="http://schemas.openxmlformats.org/drawingml/2006/table">
            <a:tbl>
              <a:tblPr firstRow="1" firstCol="1" bandRow="1"/>
              <a:tblGrid>
                <a:gridCol w="3417450">
                  <a:extLst>
                    <a:ext uri="{9D8B030D-6E8A-4147-A177-3AD203B41FA5}">
                      <a16:colId xmlns:a16="http://schemas.microsoft.com/office/drawing/2014/main" val="4180659250"/>
                    </a:ext>
                  </a:extLst>
                </a:gridCol>
                <a:gridCol w="1546845">
                  <a:extLst>
                    <a:ext uri="{9D8B030D-6E8A-4147-A177-3AD203B41FA5}">
                      <a16:colId xmlns:a16="http://schemas.microsoft.com/office/drawing/2014/main" val="1097560465"/>
                    </a:ext>
                  </a:extLst>
                </a:gridCol>
                <a:gridCol w="1546845">
                  <a:extLst>
                    <a:ext uri="{9D8B030D-6E8A-4147-A177-3AD203B41FA5}">
                      <a16:colId xmlns:a16="http://schemas.microsoft.com/office/drawing/2014/main" val="4112612652"/>
                    </a:ext>
                  </a:extLst>
                </a:gridCol>
                <a:gridCol w="1546845">
                  <a:extLst>
                    <a:ext uri="{9D8B030D-6E8A-4147-A177-3AD203B41FA5}">
                      <a16:colId xmlns:a16="http://schemas.microsoft.com/office/drawing/2014/main" val="1091165244"/>
                    </a:ext>
                  </a:extLst>
                </a:gridCol>
                <a:gridCol w="1546845">
                  <a:extLst>
                    <a:ext uri="{9D8B030D-6E8A-4147-A177-3AD203B41FA5}">
                      <a16:colId xmlns:a16="http://schemas.microsoft.com/office/drawing/2014/main" val="4159667262"/>
                    </a:ext>
                  </a:extLst>
                </a:gridCol>
                <a:gridCol w="1546845">
                  <a:extLst>
                    <a:ext uri="{9D8B030D-6E8A-4147-A177-3AD203B41FA5}">
                      <a16:colId xmlns:a16="http://schemas.microsoft.com/office/drawing/2014/main" val="3588638889"/>
                    </a:ext>
                  </a:extLst>
                </a:gridCol>
              </a:tblGrid>
              <a:tr h="458462">
                <a:tc>
                  <a:txBody>
                    <a:bodyPr/>
                    <a:lstStyle/>
                    <a:p>
                      <a:pPr>
                        <a:lnSpc>
                          <a:spcPct val="107000"/>
                        </a:lnSpc>
                        <a:spcAft>
                          <a:spcPts val="0"/>
                        </a:spcAft>
                      </a:pPr>
                      <a:r>
                        <a:rPr lang="tr-TR" sz="1400" b="1" dirty="0">
                          <a:solidFill>
                            <a:srgbClr val="FFFFFF"/>
                          </a:solidFill>
                          <a:effectLst/>
                          <a:latin typeface="Segoe UI" panose="020B0502040204020203" pitchFamily="34" charset="0"/>
                          <a:ea typeface="Calibri" panose="020F0502020204030204" pitchFamily="34" charset="0"/>
                          <a:cs typeface="Segoe UI" panose="020B0502040204020203" pitchFamily="34" charset="0"/>
                        </a:rPr>
                        <a:t>Sektör</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r">
                        <a:lnSpc>
                          <a:spcPct val="107000"/>
                        </a:lnSpc>
                        <a:spcAft>
                          <a:spcPts val="0"/>
                        </a:spcAft>
                      </a:pPr>
                      <a:r>
                        <a:rPr lang="tr-TR" sz="14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2019</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r">
                        <a:lnSpc>
                          <a:spcPct val="107000"/>
                        </a:lnSpc>
                        <a:spcAft>
                          <a:spcPts val="0"/>
                        </a:spcAft>
                      </a:pPr>
                      <a:r>
                        <a:rPr lang="tr-TR" sz="1400" b="1" dirty="0">
                          <a:solidFill>
                            <a:srgbClr val="FFFFFF"/>
                          </a:solidFill>
                          <a:effectLst/>
                          <a:latin typeface="Segoe UI" panose="020B0502040204020203" pitchFamily="34" charset="0"/>
                          <a:ea typeface="Calibri" panose="020F0502020204030204" pitchFamily="34" charset="0"/>
                          <a:cs typeface="Segoe UI" panose="020B0502040204020203" pitchFamily="34" charset="0"/>
                        </a:rPr>
                        <a:t>2020</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r">
                        <a:lnSpc>
                          <a:spcPct val="107000"/>
                        </a:lnSpc>
                        <a:spcAft>
                          <a:spcPts val="0"/>
                        </a:spcAft>
                      </a:pPr>
                      <a:r>
                        <a:rPr lang="tr-TR" sz="14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2021</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r">
                        <a:lnSpc>
                          <a:spcPct val="107000"/>
                        </a:lnSpc>
                        <a:spcAft>
                          <a:spcPts val="0"/>
                        </a:spcAft>
                      </a:pPr>
                      <a:r>
                        <a:rPr lang="tr-TR" sz="14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2022</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r">
                        <a:lnSpc>
                          <a:spcPct val="107000"/>
                        </a:lnSpc>
                        <a:spcAft>
                          <a:spcPts val="0"/>
                        </a:spcAft>
                      </a:pPr>
                      <a:r>
                        <a:rPr lang="tr-TR" sz="14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2023</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3623315318"/>
                  </a:ext>
                </a:extLst>
              </a:tr>
              <a:tr h="467916">
                <a:tc>
                  <a:txBody>
                    <a:bodyPr/>
                    <a:lstStyle/>
                    <a:p>
                      <a:pPr>
                        <a:lnSpc>
                          <a:spcPct val="107000"/>
                        </a:lnSpc>
                        <a:spcAft>
                          <a:spcPts val="0"/>
                        </a:spcAft>
                      </a:pPr>
                      <a:r>
                        <a:rPr lang="tr-TR" sz="14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Fındık ve Mamulleri</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198.540.869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148.886.044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185.096.796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226.430.231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281.683.480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2841059659"/>
                  </a:ext>
                </a:extLst>
              </a:tr>
              <a:tr h="467916">
                <a:tc>
                  <a:txBody>
                    <a:bodyPr/>
                    <a:lstStyle/>
                    <a:p>
                      <a:pPr>
                        <a:lnSpc>
                          <a:spcPct val="107000"/>
                        </a:lnSpc>
                        <a:spcAft>
                          <a:spcPts val="0"/>
                        </a:spcAft>
                      </a:pPr>
                      <a:r>
                        <a:rPr lang="tr-TR" sz="14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Madencilik</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48.970.588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61.033.329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36.446.983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121.439.013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130.665.355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1058805383"/>
                  </a:ext>
                </a:extLst>
              </a:tr>
              <a:tr h="467916">
                <a:tc>
                  <a:txBody>
                    <a:bodyPr/>
                    <a:lstStyle/>
                    <a:p>
                      <a:pPr>
                        <a:lnSpc>
                          <a:spcPct val="107000"/>
                        </a:lnSpc>
                        <a:spcAft>
                          <a:spcPts val="0"/>
                        </a:spcAft>
                      </a:pPr>
                      <a:r>
                        <a:rPr lang="tr-TR" sz="14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Tekstil, Hazır Giyim ve Konfeksiyon</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78.967.209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60.407.408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45.978.957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43.764.261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78.356.781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3773383952"/>
                  </a:ext>
                </a:extLst>
              </a:tr>
              <a:tr h="467916">
                <a:tc>
                  <a:txBody>
                    <a:bodyPr/>
                    <a:lstStyle/>
                    <a:p>
                      <a:pPr>
                        <a:lnSpc>
                          <a:spcPct val="107000"/>
                        </a:lnSpc>
                        <a:spcAft>
                          <a:spcPts val="0"/>
                        </a:spcAft>
                      </a:pPr>
                      <a:r>
                        <a:rPr lang="tr-TR" sz="14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Ağaç, Orman ve Mobilya Ürünleri</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6.524.698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21.612.197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19.970.503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106.158.974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67.875.073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2598575768"/>
                  </a:ext>
                </a:extLst>
              </a:tr>
              <a:tr h="950656">
                <a:tc>
                  <a:txBody>
                    <a:bodyPr/>
                    <a:lstStyle/>
                    <a:p>
                      <a:pPr>
                        <a:lnSpc>
                          <a:spcPct val="107000"/>
                        </a:lnSpc>
                        <a:spcAft>
                          <a:spcPts val="0"/>
                        </a:spcAft>
                      </a:pPr>
                      <a:r>
                        <a:rPr lang="tr-TR" sz="14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Metalik Olmayan Mineral </a:t>
                      </a:r>
                      <a:r>
                        <a:rPr lang="tr-TR" sz="1400" b="1" smtClean="0">
                          <a:solidFill>
                            <a:srgbClr val="FFFFFF"/>
                          </a:solidFill>
                          <a:effectLst/>
                          <a:latin typeface="Segoe UI" panose="020B0502040204020203" pitchFamily="34" charset="0"/>
                          <a:ea typeface="Calibri" panose="020F0502020204030204" pitchFamily="34" charset="0"/>
                          <a:cs typeface="Segoe UI" panose="020B0502040204020203" pitchFamily="34" charset="0"/>
                        </a:rPr>
                        <a:t>Ürünler</a:t>
                      </a:r>
                    </a:p>
                    <a:p>
                      <a:pPr>
                        <a:lnSpc>
                          <a:spcPct val="107000"/>
                        </a:lnSpc>
                        <a:spcAft>
                          <a:spcPts val="0"/>
                        </a:spcAft>
                      </a:pPr>
                      <a:r>
                        <a:rPr lang="tr-TR" sz="1400" b="1" smtClean="0">
                          <a:solidFill>
                            <a:srgbClr val="FFFFFF"/>
                          </a:solidFill>
                          <a:effectLst/>
                          <a:latin typeface="Segoe UI" panose="020B0502040204020203" pitchFamily="34" charset="0"/>
                          <a:ea typeface="Calibri" panose="020F0502020204030204" pitchFamily="34" charset="0"/>
                          <a:cs typeface="Segoe UI" panose="020B0502040204020203" pitchFamily="34" charset="0"/>
                        </a:rPr>
                        <a:t>( </a:t>
                      </a:r>
                      <a:r>
                        <a:rPr lang="tr-TR" sz="14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Seramik, Çimento vb. )</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51.107.333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15.850.946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11.214.807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24.254.648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14.307.262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1418695591"/>
                  </a:ext>
                </a:extLst>
              </a:tr>
              <a:tr h="952119">
                <a:tc>
                  <a:txBody>
                    <a:bodyPr/>
                    <a:lstStyle/>
                    <a:p>
                      <a:pPr>
                        <a:lnSpc>
                          <a:spcPct val="107000"/>
                        </a:lnSpc>
                        <a:spcAft>
                          <a:spcPts val="0"/>
                        </a:spcAft>
                      </a:pPr>
                      <a:r>
                        <a:rPr lang="tr-TR" sz="14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Gıda </a:t>
                      </a:r>
                      <a:r>
                        <a:rPr lang="tr-TR" sz="1400" b="1" smtClean="0">
                          <a:solidFill>
                            <a:srgbClr val="FFFFFF"/>
                          </a:solidFill>
                          <a:effectLst/>
                          <a:latin typeface="Segoe UI" panose="020B0502040204020203" pitchFamily="34" charset="0"/>
                          <a:ea typeface="Calibri" panose="020F0502020204030204" pitchFamily="34" charset="0"/>
                          <a:cs typeface="Segoe UI" panose="020B0502040204020203" pitchFamily="34" charset="0"/>
                        </a:rPr>
                        <a:t>Ürünleri</a:t>
                      </a:r>
                    </a:p>
                    <a:p>
                      <a:pPr>
                        <a:lnSpc>
                          <a:spcPct val="107000"/>
                        </a:lnSpc>
                        <a:spcAft>
                          <a:spcPts val="0"/>
                        </a:spcAft>
                      </a:pPr>
                      <a:r>
                        <a:rPr lang="tr-TR" sz="1400" b="1" smtClean="0">
                          <a:solidFill>
                            <a:srgbClr val="FFFFFF"/>
                          </a:solidFill>
                          <a:effectLst/>
                          <a:latin typeface="Segoe UI" panose="020B0502040204020203" pitchFamily="34" charset="0"/>
                          <a:ea typeface="Calibri" panose="020F0502020204030204" pitchFamily="34" charset="0"/>
                          <a:cs typeface="Segoe UI" panose="020B0502040204020203" pitchFamily="34" charset="0"/>
                        </a:rPr>
                        <a:t>( </a:t>
                      </a:r>
                      <a:r>
                        <a:rPr lang="tr-TR" sz="14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Fındık ve </a:t>
                      </a:r>
                      <a:r>
                        <a:rPr lang="tr-TR" sz="1400" b="1" smtClean="0">
                          <a:solidFill>
                            <a:srgbClr val="FFFFFF"/>
                          </a:solidFill>
                          <a:effectLst/>
                          <a:latin typeface="Segoe UI" panose="020B0502040204020203" pitchFamily="34" charset="0"/>
                          <a:ea typeface="Calibri" panose="020F0502020204030204" pitchFamily="34" charset="0"/>
                          <a:cs typeface="Segoe UI" panose="020B0502040204020203" pitchFamily="34" charset="0"/>
                        </a:rPr>
                        <a:t>Mamulleri,</a:t>
                      </a:r>
                      <a:r>
                        <a:rPr lang="tr-TR" sz="1400" b="1" baseline="0" smtClean="0">
                          <a:solidFill>
                            <a:srgbClr val="FFFFFF"/>
                          </a:solidFill>
                          <a:effectLst/>
                          <a:latin typeface="Segoe UI" panose="020B0502040204020203" pitchFamily="34" charset="0"/>
                          <a:ea typeface="Calibri" panose="020F0502020204030204" pitchFamily="34" charset="0"/>
                          <a:cs typeface="Segoe UI" panose="020B0502040204020203" pitchFamily="34" charset="0"/>
                        </a:rPr>
                        <a:t> </a:t>
                      </a:r>
                      <a:r>
                        <a:rPr lang="tr-TR" sz="1400" b="1" smtClean="0">
                          <a:solidFill>
                            <a:srgbClr val="FFFFFF"/>
                          </a:solidFill>
                          <a:effectLst/>
                          <a:latin typeface="Segoe UI" panose="020B0502040204020203" pitchFamily="34" charset="0"/>
                          <a:ea typeface="Calibri" panose="020F0502020204030204" pitchFamily="34" charset="0"/>
                          <a:cs typeface="Segoe UI" panose="020B0502040204020203" pitchFamily="34" charset="0"/>
                        </a:rPr>
                        <a:t>Çay</a:t>
                      </a:r>
                      <a:r>
                        <a:rPr lang="tr-TR" sz="14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 Bal ve İçecekler Hariç )</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6.781.129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1.738.590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5.248.675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9.769.403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10.403.876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123449747"/>
                  </a:ext>
                </a:extLst>
              </a:tr>
              <a:tr h="467916">
                <a:tc>
                  <a:txBody>
                    <a:bodyPr/>
                    <a:lstStyle/>
                    <a:p>
                      <a:pPr>
                        <a:lnSpc>
                          <a:spcPct val="107000"/>
                        </a:lnSpc>
                        <a:spcAft>
                          <a:spcPts val="0"/>
                        </a:spcAft>
                      </a:pPr>
                      <a:r>
                        <a:rPr lang="tr-TR" sz="14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Diğer</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7.030.254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4.444.580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a:effectLst/>
                          <a:latin typeface="Segoe UI" panose="020B0502040204020203" pitchFamily="34" charset="0"/>
                          <a:ea typeface="Calibri" panose="020F0502020204030204" pitchFamily="34" charset="0"/>
                          <a:cs typeface="Segoe UI" panose="020B0502040204020203" pitchFamily="34" charset="0"/>
                        </a:rPr>
                        <a:t>8.545.392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8.062.629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r">
                        <a:lnSpc>
                          <a:spcPct val="107000"/>
                        </a:lnSpc>
                        <a:spcAft>
                          <a:spcPts val="0"/>
                        </a:spcAft>
                      </a:pPr>
                      <a:r>
                        <a:rPr lang="tr-TR" sz="1400" b="1" dirty="0">
                          <a:effectLst/>
                          <a:latin typeface="Segoe UI" panose="020B0502040204020203" pitchFamily="34" charset="0"/>
                          <a:ea typeface="Calibri" panose="020F0502020204030204" pitchFamily="34" charset="0"/>
                          <a:cs typeface="Segoe UI" panose="020B0502040204020203" pitchFamily="34" charset="0"/>
                        </a:rPr>
                        <a:t>6.126.832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2266726042"/>
                  </a:ext>
                </a:extLst>
              </a:tr>
              <a:tr h="467916">
                <a:tc>
                  <a:txBody>
                    <a:bodyPr/>
                    <a:lstStyle/>
                    <a:p>
                      <a:pPr>
                        <a:lnSpc>
                          <a:spcPct val="107000"/>
                        </a:lnSpc>
                        <a:spcAft>
                          <a:spcPts val="0"/>
                        </a:spcAft>
                      </a:pPr>
                      <a:r>
                        <a:rPr lang="tr-TR" sz="14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Toplam </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r">
                        <a:lnSpc>
                          <a:spcPct val="107000"/>
                        </a:lnSpc>
                        <a:spcAft>
                          <a:spcPts val="0"/>
                        </a:spcAft>
                      </a:pPr>
                      <a:r>
                        <a:rPr lang="tr-TR" sz="1400" b="1">
                          <a:solidFill>
                            <a:srgbClr val="C00000"/>
                          </a:solidFill>
                          <a:effectLst/>
                          <a:latin typeface="Segoe UI" panose="020B0502040204020203" pitchFamily="34" charset="0"/>
                          <a:ea typeface="Calibri" panose="020F0502020204030204" pitchFamily="34" charset="0"/>
                          <a:cs typeface="Segoe UI" panose="020B0502040204020203" pitchFamily="34" charset="0"/>
                        </a:rPr>
                        <a:t>397.922.080</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a:solidFill>
                            <a:srgbClr val="C00000"/>
                          </a:solidFill>
                          <a:effectLst/>
                          <a:latin typeface="Segoe UI" panose="020B0502040204020203" pitchFamily="34" charset="0"/>
                          <a:ea typeface="Calibri" panose="020F0502020204030204" pitchFamily="34" charset="0"/>
                          <a:cs typeface="Segoe UI" panose="020B0502040204020203" pitchFamily="34" charset="0"/>
                        </a:rPr>
                        <a:t>313.973.094</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a:solidFill>
                            <a:srgbClr val="C00000"/>
                          </a:solidFill>
                          <a:effectLst/>
                          <a:latin typeface="Segoe UI" panose="020B0502040204020203" pitchFamily="34" charset="0"/>
                          <a:ea typeface="Calibri" panose="020F0502020204030204" pitchFamily="34" charset="0"/>
                          <a:cs typeface="Segoe UI" panose="020B0502040204020203" pitchFamily="34" charset="0"/>
                        </a:rPr>
                        <a:t>312.502.113</a:t>
                      </a:r>
                      <a:endParaRPr lang="tr-TR" sz="1400" b="1">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dirty="0">
                          <a:solidFill>
                            <a:srgbClr val="C00000"/>
                          </a:solidFill>
                          <a:effectLst/>
                          <a:latin typeface="Segoe UI" panose="020B0502040204020203" pitchFamily="34" charset="0"/>
                          <a:ea typeface="Calibri" panose="020F0502020204030204" pitchFamily="34" charset="0"/>
                          <a:cs typeface="Segoe UI" panose="020B0502040204020203" pitchFamily="34" charset="0"/>
                        </a:rPr>
                        <a:t>539.879.159</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r">
                        <a:lnSpc>
                          <a:spcPct val="107000"/>
                        </a:lnSpc>
                        <a:spcAft>
                          <a:spcPts val="0"/>
                        </a:spcAft>
                      </a:pPr>
                      <a:r>
                        <a:rPr lang="tr-TR" sz="1400" b="1" dirty="0">
                          <a:solidFill>
                            <a:srgbClr val="C00000"/>
                          </a:solidFill>
                          <a:effectLst/>
                          <a:latin typeface="Segoe UI" panose="020B0502040204020203" pitchFamily="34" charset="0"/>
                          <a:ea typeface="Calibri" panose="020F0502020204030204" pitchFamily="34" charset="0"/>
                          <a:cs typeface="Segoe UI" panose="020B0502040204020203" pitchFamily="34" charset="0"/>
                        </a:rPr>
                        <a:t>589.418.659</a:t>
                      </a:r>
                      <a:endParaRPr lang="tr-TR" sz="14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4083056071"/>
                  </a:ext>
                </a:extLst>
              </a:tr>
            </a:tbl>
          </a:graphicData>
        </a:graphic>
      </p:graphicFrame>
    </p:spTree>
    <p:extLst>
      <p:ext uri="{BB962C8B-B14F-4D97-AF65-F5344CB8AC3E}">
        <p14:creationId xmlns:p14="http://schemas.microsoft.com/office/powerpoint/2010/main" val="2245979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0" y="1169377"/>
            <a:ext cx="6449290" cy="389259"/>
          </a:xfrm>
        </p:spPr>
        <p:txBody>
          <a:bodyPr>
            <a:noAutofit/>
          </a:bodyPr>
          <a:lstStyle/>
          <a:p>
            <a:r>
              <a:rPr lang="tr-TR" sz="2800" b="1" dirty="0" smtClean="0">
                <a:solidFill>
                  <a:schemeClr val="bg1"/>
                </a:solidFill>
                <a:latin typeface="+mn-lt"/>
              </a:rPr>
              <a:t>SOSYO-EKONOMİK GENEL GÖRÜNÜM</a:t>
            </a:r>
            <a:endParaRPr lang="tr-TR" sz="2800" b="1" dirty="0">
              <a:solidFill>
                <a:schemeClr val="bg1"/>
              </a:solidFill>
              <a:latin typeface="+mn-lt"/>
            </a:endParaRPr>
          </a:p>
        </p:txBody>
      </p:sp>
      <p:sp>
        <p:nvSpPr>
          <p:cNvPr id="5" name="Metin kutusu 4"/>
          <p:cNvSpPr txBox="1"/>
          <p:nvPr/>
        </p:nvSpPr>
        <p:spPr>
          <a:xfrm>
            <a:off x="697808" y="1558636"/>
            <a:ext cx="2718263" cy="461665"/>
          </a:xfrm>
          <a:prstGeom prst="rect">
            <a:avLst/>
          </a:prstGeom>
          <a:noFill/>
        </p:spPr>
        <p:txBody>
          <a:bodyPr wrap="square" rtlCol="0">
            <a:spAutoFit/>
          </a:bodyPr>
          <a:lstStyle/>
          <a:p>
            <a:r>
              <a:rPr lang="tr-TR" sz="2400" b="1" dirty="0" smtClean="0">
                <a:solidFill>
                  <a:srgbClr val="002060"/>
                </a:solidFill>
              </a:rPr>
              <a:t>        LOKASYON</a:t>
            </a:r>
            <a:endParaRPr lang="tr-TR" sz="2400" b="1" dirty="0">
              <a:solidFill>
                <a:srgbClr val="002060"/>
              </a:solidFill>
            </a:endParaRPr>
          </a:p>
        </p:txBody>
      </p:sp>
      <p:pic>
        <p:nvPicPr>
          <p:cNvPr id="6" name="Resim 5" descr="harita, diyagram, metin içeren bir resim&#10;&#10;Yapay zeka tarafından oluşturulmuş içerik yanlış olabilir.">
            <a:extLst>
              <a:ext uri="{FF2B5EF4-FFF2-40B4-BE49-F238E27FC236}">
                <a16:creationId xmlns:a16="http://schemas.microsoft.com/office/drawing/2014/main" id="{69DCA885-D951-2A0A-8BA4-2F973D1D17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6391" y="2481966"/>
            <a:ext cx="9221184" cy="5286866"/>
          </a:xfrm>
          <a:prstGeom prst="rect">
            <a:avLst/>
          </a:prstGeom>
        </p:spPr>
      </p:pic>
      <p:sp>
        <p:nvSpPr>
          <p:cNvPr id="7" name="Satır Belirtme Çizgisi 2 6"/>
          <p:cNvSpPr/>
          <p:nvPr/>
        </p:nvSpPr>
        <p:spPr>
          <a:xfrm>
            <a:off x="4777778" y="2186567"/>
            <a:ext cx="6224519" cy="438645"/>
          </a:xfrm>
          <a:prstGeom prst="borderCallout2">
            <a:avLst>
              <a:gd name="adj1" fmla="val 84514"/>
              <a:gd name="adj2" fmla="val 49852"/>
              <a:gd name="adj3" fmla="val 142933"/>
              <a:gd name="adj4" fmla="val 56391"/>
              <a:gd name="adj5" fmla="val 296131"/>
              <a:gd name="adj6" fmla="val 46558"/>
            </a:avLst>
          </a:prstGeom>
          <a:solidFill>
            <a:srgbClr val="0054C5"/>
          </a:solidFill>
          <a:ln w="28575" cap="flat" cmpd="sng" algn="ctr">
            <a:solidFill>
              <a:srgbClr val="0054C5"/>
            </a:solidFill>
            <a:prstDash val="sysDot"/>
            <a:headEnd type="none" w="med" len="med"/>
            <a:tailEnd type="arrow" w="med" len="me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tr-TR" sz="1600" b="0" i="0" u="none" strike="noStrike" kern="0" cap="none" spc="0" normalizeH="0" baseline="0" noProof="0" dirty="0" smtClean="0">
                <a:ln>
                  <a:noFill/>
                </a:ln>
                <a:solidFill>
                  <a:prstClr val="white"/>
                </a:solidFill>
                <a:effectLst/>
                <a:uLnTx/>
                <a:uFillTx/>
                <a:latin typeface="Poppins"/>
                <a:ea typeface="+mn-ea"/>
                <a:cs typeface="+mn-cs"/>
              </a:rPr>
              <a:t>Metropollere </a:t>
            </a:r>
            <a:r>
              <a:rPr kumimoji="0" lang="tr-TR" sz="1600" b="1" i="0" u="none" strike="noStrike" kern="0" cap="none" spc="0" normalizeH="0" baseline="0" noProof="0" dirty="0" smtClean="0">
                <a:ln>
                  <a:noFill/>
                </a:ln>
                <a:solidFill>
                  <a:prstClr val="white"/>
                </a:solidFill>
                <a:effectLst/>
                <a:uLnTx/>
                <a:uFillTx/>
                <a:latin typeface="Poppins"/>
                <a:ea typeface="+mn-ea"/>
                <a:cs typeface="+mn-cs"/>
              </a:rPr>
              <a:t>1-1,5 saat </a:t>
            </a:r>
            <a:r>
              <a:rPr kumimoji="0" lang="tr-TR" sz="1600" b="0" i="0" u="none" strike="noStrike" kern="0" cap="none" spc="0" normalizeH="0" baseline="0" noProof="0" dirty="0" smtClean="0">
                <a:ln>
                  <a:noFill/>
                </a:ln>
                <a:solidFill>
                  <a:prstClr val="white"/>
                </a:solidFill>
                <a:effectLst/>
                <a:uLnTx/>
                <a:uFillTx/>
                <a:latin typeface="Poppins"/>
                <a:ea typeface="+mn-ea"/>
                <a:cs typeface="+mn-cs"/>
              </a:rPr>
              <a:t>ve Avrupa’ya ortalama </a:t>
            </a:r>
            <a:r>
              <a:rPr kumimoji="0" lang="tr-TR" sz="1600" b="1" i="0" u="none" strike="noStrike" kern="0" cap="none" spc="0" normalizeH="0" baseline="0" noProof="0" dirty="0" smtClean="0">
                <a:ln>
                  <a:noFill/>
                </a:ln>
                <a:solidFill>
                  <a:prstClr val="white"/>
                </a:solidFill>
                <a:effectLst/>
                <a:uLnTx/>
                <a:uFillTx/>
                <a:latin typeface="Poppins"/>
                <a:ea typeface="+mn-ea"/>
                <a:cs typeface="+mn-cs"/>
              </a:rPr>
              <a:t>3 saatlik </a:t>
            </a:r>
            <a:r>
              <a:rPr kumimoji="0" lang="tr-TR" sz="1600" b="0" i="0" u="none" strike="noStrike" kern="0" cap="none" spc="0" normalizeH="0" baseline="0" noProof="0" dirty="0" smtClean="0">
                <a:ln>
                  <a:noFill/>
                </a:ln>
                <a:solidFill>
                  <a:prstClr val="white"/>
                </a:solidFill>
                <a:effectLst/>
                <a:uLnTx/>
                <a:uFillTx/>
                <a:latin typeface="Poppins"/>
                <a:ea typeface="+mn-ea"/>
                <a:cs typeface="+mn-cs"/>
              </a:rPr>
              <a:t>uzaklık</a:t>
            </a:r>
          </a:p>
        </p:txBody>
      </p:sp>
      <p:sp>
        <p:nvSpPr>
          <p:cNvPr id="8" name="TextBox 27"/>
          <p:cNvSpPr txBox="1"/>
          <p:nvPr/>
        </p:nvSpPr>
        <p:spPr>
          <a:xfrm>
            <a:off x="408710" y="2020301"/>
            <a:ext cx="3991851" cy="461665"/>
          </a:xfrm>
          <a:prstGeom prst="rect">
            <a:avLst/>
          </a:prstGeom>
          <a:noFill/>
        </p:spPr>
        <p:txBody>
          <a:bodyPr wrap="square" rtlCol="0">
            <a:spAutoFit/>
          </a:bodyPr>
          <a:lstStyle/>
          <a:p>
            <a:pPr algn="ctr" defTabSz="609630"/>
            <a:r>
              <a:rPr lang="tr-TR" altLang="ko-KR" sz="1200" b="1" dirty="0">
                <a:solidFill>
                  <a:srgbClr val="1F497D"/>
                </a:solidFill>
                <a:latin typeface="Arial"/>
                <a:cs typeface="Arial" pitchFamily="34" charset="0"/>
              </a:rPr>
              <a:t>Doğu Karadeniz Bölgesi’nin Ankara’ya en yakın ili Ordu; rahat, huzurlu ve yaşaması kolay bir şehirdir</a:t>
            </a:r>
            <a:r>
              <a:rPr lang="tr-TR" altLang="ko-KR" sz="1200" b="1" dirty="0">
                <a:solidFill>
                  <a:srgbClr val="1F497D"/>
                </a:solidFill>
                <a:latin typeface="Poppins"/>
                <a:cs typeface="Arial" pitchFamily="34" charset="0"/>
              </a:rPr>
              <a:t>.</a:t>
            </a:r>
          </a:p>
        </p:txBody>
      </p:sp>
      <p:grpSp>
        <p:nvGrpSpPr>
          <p:cNvPr id="14" name="Grup 13"/>
          <p:cNvGrpSpPr/>
          <p:nvPr/>
        </p:nvGrpSpPr>
        <p:grpSpPr>
          <a:xfrm>
            <a:off x="627604" y="4888561"/>
            <a:ext cx="10706029" cy="1881497"/>
            <a:chOff x="847268" y="6561938"/>
            <a:chExt cx="16370599" cy="3332550"/>
          </a:xfrm>
        </p:grpSpPr>
        <p:sp>
          <p:nvSpPr>
            <p:cNvPr id="15" name="Dikdörtgen 14"/>
            <p:cNvSpPr/>
            <p:nvPr/>
          </p:nvSpPr>
          <p:spPr>
            <a:xfrm>
              <a:off x="847268" y="8305538"/>
              <a:ext cx="8068132" cy="1588950"/>
            </a:xfrm>
            <a:prstGeom prst="rect">
              <a:avLst/>
            </a:prstGeom>
            <a:solidFill>
              <a:srgbClr val="FFFFFF"/>
            </a:solidFill>
            <a:ln w="25400" cap="flat" cmpd="sng" algn="ctr">
              <a:solidFill>
                <a:srgbClr val="0054C5"/>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tr-TR" sz="1200" b="0" i="0" u="none" strike="noStrike" kern="0" cap="none" spc="0" normalizeH="0" baseline="0" noProof="0" smtClean="0">
                <a:ln>
                  <a:noFill/>
                </a:ln>
                <a:solidFill>
                  <a:prstClr val="white"/>
                </a:solidFill>
                <a:effectLst/>
                <a:uLnTx/>
                <a:uFillTx/>
                <a:latin typeface="Arial"/>
                <a:ea typeface="+mn-ea"/>
                <a:cs typeface="+mn-cs"/>
              </a:endParaRPr>
            </a:p>
          </p:txBody>
        </p:sp>
        <p:sp>
          <p:nvSpPr>
            <p:cNvPr id="16" name="Dikdörtgen 15"/>
            <p:cNvSpPr/>
            <p:nvPr/>
          </p:nvSpPr>
          <p:spPr>
            <a:xfrm>
              <a:off x="9149735" y="8305538"/>
              <a:ext cx="8068132" cy="1588950"/>
            </a:xfrm>
            <a:prstGeom prst="rect">
              <a:avLst/>
            </a:prstGeom>
            <a:solidFill>
              <a:srgbClr val="FFFFFF"/>
            </a:solidFill>
            <a:ln w="25400" cap="flat" cmpd="sng" algn="ctr">
              <a:solidFill>
                <a:srgbClr val="0054C5"/>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tr-TR" sz="1200" b="0" i="0" u="none" strike="noStrike" kern="0" cap="none" spc="0" normalizeH="0" baseline="0" noProof="0" smtClean="0">
                <a:ln>
                  <a:noFill/>
                </a:ln>
                <a:solidFill>
                  <a:prstClr val="white"/>
                </a:solidFill>
                <a:effectLst/>
                <a:uLnTx/>
                <a:uFillTx/>
                <a:latin typeface="Arial"/>
                <a:ea typeface="+mn-ea"/>
                <a:cs typeface="+mn-cs"/>
              </a:endParaRPr>
            </a:p>
          </p:txBody>
        </p:sp>
        <p:sp>
          <p:nvSpPr>
            <p:cNvPr id="17" name="Dikdörtgen 16"/>
            <p:cNvSpPr/>
            <p:nvPr/>
          </p:nvSpPr>
          <p:spPr>
            <a:xfrm>
              <a:off x="847268" y="6561938"/>
              <a:ext cx="8068132" cy="1588950"/>
            </a:xfrm>
            <a:prstGeom prst="rect">
              <a:avLst/>
            </a:prstGeom>
            <a:solidFill>
              <a:srgbClr val="FFFFFF"/>
            </a:solidFill>
            <a:ln w="25400" cap="flat" cmpd="sng" algn="ctr">
              <a:solidFill>
                <a:srgbClr val="0054C5"/>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tr-TR" sz="1200" b="0" i="0" u="none" strike="noStrike" kern="0" cap="none" spc="0" normalizeH="0" baseline="0" noProof="0" smtClean="0">
                <a:ln>
                  <a:noFill/>
                </a:ln>
                <a:solidFill>
                  <a:prstClr val="white"/>
                </a:solidFill>
                <a:effectLst/>
                <a:uLnTx/>
                <a:uFillTx/>
                <a:latin typeface="Arial"/>
                <a:ea typeface="+mn-ea"/>
                <a:cs typeface="+mn-cs"/>
              </a:endParaRPr>
            </a:p>
          </p:txBody>
        </p:sp>
        <p:sp>
          <p:nvSpPr>
            <p:cNvPr id="18" name="Dikdörtgen 17"/>
            <p:cNvSpPr/>
            <p:nvPr/>
          </p:nvSpPr>
          <p:spPr>
            <a:xfrm>
              <a:off x="9149735" y="6561938"/>
              <a:ext cx="8068132" cy="1588950"/>
            </a:xfrm>
            <a:prstGeom prst="rect">
              <a:avLst/>
            </a:prstGeom>
            <a:solidFill>
              <a:srgbClr val="FFFFFF"/>
            </a:solidFill>
            <a:ln w="25400" cap="flat" cmpd="sng" algn="ctr">
              <a:solidFill>
                <a:srgbClr val="0054C5"/>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tr-TR" sz="1200" b="0" i="0" u="none" strike="noStrike" kern="0" cap="none" spc="0" normalizeH="0" baseline="0" noProof="0" smtClean="0">
                <a:ln>
                  <a:noFill/>
                </a:ln>
                <a:solidFill>
                  <a:prstClr val="white"/>
                </a:solidFill>
                <a:effectLst/>
                <a:uLnTx/>
                <a:uFillTx/>
                <a:latin typeface="Arial"/>
                <a:ea typeface="+mn-ea"/>
                <a:cs typeface="+mn-cs"/>
              </a:endParaRPr>
            </a:p>
          </p:txBody>
        </p:sp>
      </p:grpSp>
      <p:sp>
        <p:nvSpPr>
          <p:cNvPr id="19" name="Oval 18"/>
          <p:cNvSpPr/>
          <p:nvPr/>
        </p:nvSpPr>
        <p:spPr>
          <a:xfrm rot="20708305">
            <a:off x="5854216" y="2673136"/>
            <a:ext cx="3435035" cy="2094321"/>
          </a:xfrm>
          <a:prstGeom prst="ellipse">
            <a:avLst/>
          </a:prstGeom>
          <a:noFill/>
          <a:ln w="28575" cap="flat" cmpd="sng" algn="ctr">
            <a:solidFill>
              <a:srgbClr val="4F81BD">
                <a:shade val="50000"/>
              </a:srgbClr>
            </a:solidFill>
            <a:prstDash val="sysDot"/>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tr-TR" sz="1200" b="0" i="0" u="none" strike="noStrike" kern="0" cap="none" spc="0" normalizeH="0" baseline="0" noProof="0" dirty="0" smtClean="0">
              <a:ln>
                <a:noFill/>
              </a:ln>
              <a:solidFill>
                <a:prstClr val="white"/>
              </a:solidFill>
              <a:effectLst/>
              <a:uLnTx/>
              <a:uFillTx/>
              <a:latin typeface="Arial"/>
              <a:ea typeface="+mn-ea"/>
              <a:cs typeface="+mn-cs"/>
            </a:endParaRPr>
          </a:p>
        </p:txBody>
      </p:sp>
      <p:pic>
        <p:nvPicPr>
          <p:cNvPr id="20" name="Resim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7194" y="5078402"/>
            <a:ext cx="1388946" cy="552654"/>
          </a:xfrm>
          <a:prstGeom prst="rect">
            <a:avLst/>
          </a:prstGeom>
        </p:spPr>
      </p:pic>
      <p:pic>
        <p:nvPicPr>
          <p:cNvPr id="21" name="Resim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7194" y="6103243"/>
            <a:ext cx="1309745" cy="491155"/>
          </a:xfrm>
          <a:prstGeom prst="rect">
            <a:avLst/>
          </a:prstGeom>
        </p:spPr>
      </p:pic>
      <p:pic>
        <p:nvPicPr>
          <p:cNvPr id="22" name="Resim 21"/>
          <p:cNvPicPr>
            <a:picLocks noChangeAspect="1"/>
          </p:cNvPicPr>
          <p:nvPr/>
        </p:nvPicPr>
        <p:blipFill>
          <a:blip r:embed="rId13" cstate="print">
            <a:duotone>
              <a:srgbClr val="4F81BD">
                <a:shade val="45000"/>
                <a:satMod val="135000"/>
              </a:srgbClr>
              <a:prstClr val="white"/>
            </a:duotone>
            <a:lum bright="20000" contrast="40000"/>
            <a:extLst>
              <a:ext uri="{28A0092B-C50C-407E-A947-70E740481C1C}">
                <a14:useLocalDpi xmlns:a14="http://schemas.microsoft.com/office/drawing/2010/main" val="0"/>
              </a:ext>
            </a:extLst>
          </a:blip>
          <a:stretch>
            <a:fillRect/>
          </a:stretch>
        </p:blipFill>
        <p:spPr>
          <a:xfrm>
            <a:off x="6116197" y="4923595"/>
            <a:ext cx="1061043" cy="793721"/>
          </a:xfrm>
          <a:prstGeom prst="rect">
            <a:avLst/>
          </a:prstGeom>
        </p:spPr>
      </p:pic>
      <p:grpSp>
        <p:nvGrpSpPr>
          <p:cNvPr id="23" name="Highway" descr="{&quot;Key&quot;:&quot;POWER_USER_SHAPE_ICON&quot;,&quot;Value&quot;:&quot;POWER_USER_SHAPE_ICON_STYLE_1&quot;}"/>
          <p:cNvGrpSpPr>
            <a:grpSpLocks noChangeAspect="1"/>
          </p:cNvGrpSpPr>
          <p:nvPr>
            <p:custDataLst>
              <p:tags r:id="rId1"/>
            </p:custDataLst>
          </p:nvPr>
        </p:nvGrpSpPr>
        <p:grpSpPr bwMode="auto">
          <a:xfrm>
            <a:off x="6192748" y="5953760"/>
            <a:ext cx="827001" cy="735503"/>
            <a:chOff x="8" y="34"/>
            <a:chExt cx="470" cy="418"/>
          </a:xfrm>
          <a:solidFill>
            <a:srgbClr val="0054C5"/>
          </a:solidFill>
        </p:grpSpPr>
        <p:sp>
          <p:nvSpPr>
            <p:cNvPr id="24" name="Highway"/>
            <p:cNvSpPr>
              <a:spLocks/>
            </p:cNvSpPr>
            <p:nvPr>
              <p:custDataLst>
                <p:tags r:id="rId2"/>
              </p:custDataLst>
            </p:nvPr>
          </p:nvSpPr>
          <p:spPr bwMode="auto">
            <a:xfrm>
              <a:off x="166" y="34"/>
              <a:ext cx="59" cy="104"/>
            </a:xfrm>
            <a:custGeom>
              <a:avLst/>
              <a:gdLst>
                <a:gd name="T0" fmla="*/ 53 w 157"/>
                <a:gd name="T1" fmla="*/ 0 h 276"/>
                <a:gd name="T2" fmla="*/ 157 w 157"/>
                <a:gd name="T3" fmla="*/ 0 h 276"/>
                <a:gd name="T4" fmla="*/ 146 w 157"/>
                <a:gd name="T5" fmla="*/ 276 h 276"/>
                <a:gd name="T6" fmla="*/ 0 w 157"/>
                <a:gd name="T7" fmla="*/ 276 h 276"/>
                <a:gd name="T8" fmla="*/ 53 w 157"/>
                <a:gd name="T9" fmla="*/ 0 h 276"/>
              </a:gdLst>
              <a:ahLst/>
              <a:cxnLst>
                <a:cxn ang="0">
                  <a:pos x="T0" y="T1"/>
                </a:cxn>
                <a:cxn ang="0">
                  <a:pos x="T2" y="T3"/>
                </a:cxn>
                <a:cxn ang="0">
                  <a:pos x="T4" y="T5"/>
                </a:cxn>
                <a:cxn ang="0">
                  <a:pos x="T6" y="T7"/>
                </a:cxn>
                <a:cxn ang="0">
                  <a:pos x="T8" y="T9"/>
                </a:cxn>
              </a:cxnLst>
              <a:rect l="0" t="0" r="r" b="b"/>
              <a:pathLst>
                <a:path w="157" h="276">
                  <a:moveTo>
                    <a:pt x="53" y="0"/>
                  </a:moveTo>
                  <a:lnTo>
                    <a:pt x="157" y="0"/>
                  </a:lnTo>
                  <a:lnTo>
                    <a:pt x="146" y="276"/>
                  </a:lnTo>
                  <a:lnTo>
                    <a:pt x="0" y="276"/>
                  </a:lnTo>
                  <a:lnTo>
                    <a:pt x="53"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25" name="Highway"/>
            <p:cNvSpPr>
              <a:spLocks/>
            </p:cNvSpPr>
            <p:nvPr>
              <p:custDataLst>
                <p:tags r:id="rId3"/>
              </p:custDataLst>
            </p:nvPr>
          </p:nvSpPr>
          <p:spPr bwMode="auto">
            <a:xfrm>
              <a:off x="106" y="222"/>
              <a:ext cx="113" cy="230"/>
            </a:xfrm>
            <a:custGeom>
              <a:avLst/>
              <a:gdLst>
                <a:gd name="T0" fmla="*/ 116 w 299"/>
                <a:gd name="T1" fmla="*/ 0 h 612"/>
                <a:gd name="T2" fmla="*/ 299 w 299"/>
                <a:gd name="T3" fmla="*/ 0 h 612"/>
                <a:gd name="T4" fmla="*/ 279 w 299"/>
                <a:gd name="T5" fmla="*/ 612 h 612"/>
                <a:gd name="T6" fmla="*/ 0 w 299"/>
                <a:gd name="T7" fmla="*/ 612 h 612"/>
                <a:gd name="T8" fmla="*/ 116 w 299"/>
                <a:gd name="T9" fmla="*/ 0 h 612"/>
              </a:gdLst>
              <a:ahLst/>
              <a:cxnLst>
                <a:cxn ang="0">
                  <a:pos x="T0" y="T1"/>
                </a:cxn>
                <a:cxn ang="0">
                  <a:pos x="T2" y="T3"/>
                </a:cxn>
                <a:cxn ang="0">
                  <a:pos x="T4" y="T5"/>
                </a:cxn>
                <a:cxn ang="0">
                  <a:pos x="T6" y="T7"/>
                </a:cxn>
                <a:cxn ang="0">
                  <a:pos x="T8" y="T9"/>
                </a:cxn>
              </a:cxnLst>
              <a:rect l="0" t="0" r="r" b="b"/>
              <a:pathLst>
                <a:path w="299" h="612">
                  <a:moveTo>
                    <a:pt x="116" y="0"/>
                  </a:moveTo>
                  <a:lnTo>
                    <a:pt x="299" y="0"/>
                  </a:lnTo>
                  <a:lnTo>
                    <a:pt x="279" y="612"/>
                  </a:lnTo>
                  <a:lnTo>
                    <a:pt x="0" y="612"/>
                  </a:lnTo>
                  <a:lnTo>
                    <a:pt x="11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26" name="Highway"/>
            <p:cNvSpPr>
              <a:spLocks/>
            </p:cNvSpPr>
            <p:nvPr>
              <p:custDataLst>
                <p:tags r:id="rId4"/>
              </p:custDataLst>
            </p:nvPr>
          </p:nvSpPr>
          <p:spPr bwMode="auto">
            <a:xfrm>
              <a:off x="260" y="34"/>
              <a:ext cx="58" cy="104"/>
            </a:xfrm>
            <a:custGeom>
              <a:avLst/>
              <a:gdLst>
                <a:gd name="T0" fmla="*/ 104 w 156"/>
                <a:gd name="T1" fmla="*/ 0 h 276"/>
                <a:gd name="T2" fmla="*/ 0 w 156"/>
                <a:gd name="T3" fmla="*/ 0 h 276"/>
                <a:gd name="T4" fmla="*/ 10 w 156"/>
                <a:gd name="T5" fmla="*/ 276 h 276"/>
                <a:gd name="T6" fmla="*/ 156 w 156"/>
                <a:gd name="T7" fmla="*/ 276 h 276"/>
                <a:gd name="T8" fmla="*/ 104 w 156"/>
                <a:gd name="T9" fmla="*/ 0 h 276"/>
              </a:gdLst>
              <a:ahLst/>
              <a:cxnLst>
                <a:cxn ang="0">
                  <a:pos x="T0" y="T1"/>
                </a:cxn>
                <a:cxn ang="0">
                  <a:pos x="T2" y="T3"/>
                </a:cxn>
                <a:cxn ang="0">
                  <a:pos x="T4" y="T5"/>
                </a:cxn>
                <a:cxn ang="0">
                  <a:pos x="T6" y="T7"/>
                </a:cxn>
                <a:cxn ang="0">
                  <a:pos x="T8" y="T9"/>
                </a:cxn>
              </a:cxnLst>
              <a:rect l="0" t="0" r="r" b="b"/>
              <a:pathLst>
                <a:path w="156" h="276">
                  <a:moveTo>
                    <a:pt x="104" y="0"/>
                  </a:moveTo>
                  <a:lnTo>
                    <a:pt x="0" y="0"/>
                  </a:lnTo>
                  <a:lnTo>
                    <a:pt x="10" y="276"/>
                  </a:lnTo>
                  <a:lnTo>
                    <a:pt x="156" y="276"/>
                  </a:lnTo>
                  <a:lnTo>
                    <a:pt x="104"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27" name="Highway"/>
            <p:cNvSpPr>
              <a:spLocks/>
            </p:cNvSpPr>
            <p:nvPr>
              <p:custDataLst>
                <p:tags r:id="rId5"/>
              </p:custDataLst>
            </p:nvPr>
          </p:nvSpPr>
          <p:spPr bwMode="auto">
            <a:xfrm>
              <a:off x="266" y="222"/>
              <a:ext cx="112" cy="230"/>
            </a:xfrm>
            <a:custGeom>
              <a:avLst/>
              <a:gdLst>
                <a:gd name="T0" fmla="*/ 183 w 299"/>
                <a:gd name="T1" fmla="*/ 0 h 612"/>
                <a:gd name="T2" fmla="*/ 0 w 299"/>
                <a:gd name="T3" fmla="*/ 0 h 612"/>
                <a:gd name="T4" fmla="*/ 19 w 299"/>
                <a:gd name="T5" fmla="*/ 612 h 612"/>
                <a:gd name="T6" fmla="*/ 299 w 299"/>
                <a:gd name="T7" fmla="*/ 612 h 612"/>
                <a:gd name="T8" fmla="*/ 183 w 299"/>
                <a:gd name="T9" fmla="*/ 0 h 612"/>
              </a:gdLst>
              <a:ahLst/>
              <a:cxnLst>
                <a:cxn ang="0">
                  <a:pos x="T0" y="T1"/>
                </a:cxn>
                <a:cxn ang="0">
                  <a:pos x="T2" y="T3"/>
                </a:cxn>
                <a:cxn ang="0">
                  <a:pos x="T4" y="T5"/>
                </a:cxn>
                <a:cxn ang="0">
                  <a:pos x="T6" y="T7"/>
                </a:cxn>
                <a:cxn ang="0">
                  <a:pos x="T8" y="T9"/>
                </a:cxn>
              </a:cxnLst>
              <a:rect l="0" t="0" r="r" b="b"/>
              <a:pathLst>
                <a:path w="299" h="612">
                  <a:moveTo>
                    <a:pt x="183" y="0"/>
                  </a:moveTo>
                  <a:lnTo>
                    <a:pt x="0" y="0"/>
                  </a:lnTo>
                  <a:lnTo>
                    <a:pt x="19" y="612"/>
                  </a:lnTo>
                  <a:lnTo>
                    <a:pt x="299" y="612"/>
                  </a:lnTo>
                  <a:lnTo>
                    <a:pt x="183"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28" name="Highway"/>
            <p:cNvSpPr>
              <a:spLocks/>
            </p:cNvSpPr>
            <p:nvPr>
              <p:custDataLst>
                <p:tags r:id="rId6"/>
              </p:custDataLst>
            </p:nvPr>
          </p:nvSpPr>
          <p:spPr bwMode="auto">
            <a:xfrm>
              <a:off x="8" y="165"/>
              <a:ext cx="470" cy="90"/>
            </a:xfrm>
            <a:custGeom>
              <a:avLst/>
              <a:gdLst>
                <a:gd name="T0" fmla="*/ 1108 w 1250"/>
                <a:gd name="T1" fmla="*/ 124 h 240"/>
                <a:gd name="T2" fmla="*/ 1108 w 1250"/>
                <a:gd name="T3" fmla="*/ 240 h 240"/>
                <a:gd name="T4" fmla="*/ 1025 w 1250"/>
                <a:gd name="T5" fmla="*/ 240 h 240"/>
                <a:gd name="T6" fmla="*/ 993 w 1250"/>
                <a:gd name="T7" fmla="*/ 109 h 240"/>
                <a:gd name="T8" fmla="*/ 949 w 1250"/>
                <a:gd name="T9" fmla="*/ 82 h 240"/>
                <a:gd name="T10" fmla="*/ 290 w 1250"/>
                <a:gd name="T11" fmla="*/ 82 h 240"/>
                <a:gd name="T12" fmla="*/ 251 w 1250"/>
                <a:gd name="T13" fmla="*/ 109 h 240"/>
                <a:gd name="T14" fmla="*/ 220 w 1250"/>
                <a:gd name="T15" fmla="*/ 240 h 240"/>
                <a:gd name="T16" fmla="*/ 137 w 1250"/>
                <a:gd name="T17" fmla="*/ 240 h 240"/>
                <a:gd name="T18" fmla="*/ 137 w 1250"/>
                <a:gd name="T19" fmla="*/ 124 h 240"/>
                <a:gd name="T20" fmla="*/ 91 w 1250"/>
                <a:gd name="T21" fmla="*/ 82 h 240"/>
                <a:gd name="T22" fmla="*/ 0 w 1250"/>
                <a:gd name="T23" fmla="*/ 82 h 240"/>
                <a:gd name="T24" fmla="*/ 0 w 1250"/>
                <a:gd name="T25" fmla="*/ 0 h 240"/>
                <a:gd name="T26" fmla="*/ 1250 w 1250"/>
                <a:gd name="T27" fmla="*/ 0 h 240"/>
                <a:gd name="T28" fmla="*/ 1250 w 1250"/>
                <a:gd name="T29" fmla="*/ 82 h 240"/>
                <a:gd name="T30" fmla="*/ 1148 w 1250"/>
                <a:gd name="T31" fmla="*/ 82 h 240"/>
                <a:gd name="T32" fmla="*/ 1108 w 1250"/>
                <a:gd name="T33" fmla="*/ 12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0" h="240">
                  <a:moveTo>
                    <a:pt x="1108" y="124"/>
                  </a:moveTo>
                  <a:lnTo>
                    <a:pt x="1108" y="240"/>
                  </a:lnTo>
                  <a:lnTo>
                    <a:pt x="1025" y="240"/>
                  </a:lnTo>
                  <a:lnTo>
                    <a:pt x="993" y="109"/>
                  </a:lnTo>
                  <a:cubicBezTo>
                    <a:pt x="986" y="86"/>
                    <a:pt x="972" y="82"/>
                    <a:pt x="949" y="82"/>
                  </a:cubicBezTo>
                  <a:lnTo>
                    <a:pt x="290" y="82"/>
                  </a:lnTo>
                  <a:cubicBezTo>
                    <a:pt x="269" y="84"/>
                    <a:pt x="257" y="86"/>
                    <a:pt x="251" y="109"/>
                  </a:cubicBezTo>
                  <a:lnTo>
                    <a:pt x="220" y="240"/>
                  </a:lnTo>
                  <a:lnTo>
                    <a:pt x="137" y="240"/>
                  </a:lnTo>
                  <a:lnTo>
                    <a:pt x="137" y="124"/>
                  </a:lnTo>
                  <a:cubicBezTo>
                    <a:pt x="137" y="103"/>
                    <a:pt x="130" y="82"/>
                    <a:pt x="91" y="82"/>
                  </a:cubicBezTo>
                  <a:lnTo>
                    <a:pt x="0" y="82"/>
                  </a:lnTo>
                  <a:lnTo>
                    <a:pt x="0" y="0"/>
                  </a:lnTo>
                  <a:lnTo>
                    <a:pt x="1250" y="0"/>
                  </a:lnTo>
                  <a:lnTo>
                    <a:pt x="1250" y="82"/>
                  </a:lnTo>
                  <a:lnTo>
                    <a:pt x="1148" y="82"/>
                  </a:lnTo>
                  <a:cubicBezTo>
                    <a:pt x="1123" y="82"/>
                    <a:pt x="1108" y="91"/>
                    <a:pt x="1108" y="124"/>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grpSp>
      <p:sp>
        <p:nvSpPr>
          <p:cNvPr id="29" name="Metin kutusu 28"/>
          <p:cNvSpPr txBox="1"/>
          <p:nvPr/>
        </p:nvSpPr>
        <p:spPr>
          <a:xfrm>
            <a:off x="2199707" y="5180468"/>
            <a:ext cx="3763239" cy="461665"/>
          </a:xfrm>
          <a:prstGeom prst="rect">
            <a:avLst/>
          </a:prstGeom>
          <a:noFill/>
        </p:spPr>
        <p:txBody>
          <a:bodyPr wrap="square" rtlCol="0">
            <a:spAutoFit/>
          </a:bodyPr>
          <a:lstStyle/>
          <a:p>
            <a:pPr defTabSz="609630"/>
            <a:r>
              <a:rPr lang="tr-TR" sz="1200" b="1" dirty="0">
                <a:solidFill>
                  <a:srgbClr val="002060"/>
                </a:solidFill>
                <a:latin typeface="Poppins"/>
              </a:rPr>
              <a:t>ÜNYE LİMANI</a:t>
            </a:r>
          </a:p>
          <a:p>
            <a:pPr defTabSz="609630"/>
            <a:r>
              <a:rPr lang="tr-TR" sz="1200" dirty="0">
                <a:solidFill>
                  <a:srgbClr val="002060"/>
                </a:solidFill>
                <a:latin typeface="Poppins"/>
              </a:rPr>
              <a:t>80.000 m</a:t>
            </a:r>
            <a:r>
              <a:rPr lang="tr-TR" sz="1200" baseline="30000" dirty="0">
                <a:solidFill>
                  <a:srgbClr val="002060"/>
                </a:solidFill>
                <a:latin typeface="Poppins"/>
              </a:rPr>
              <a:t>2</a:t>
            </a:r>
            <a:r>
              <a:rPr lang="tr-TR" sz="1200" dirty="0">
                <a:solidFill>
                  <a:srgbClr val="002060"/>
                </a:solidFill>
                <a:latin typeface="Poppins"/>
              </a:rPr>
              <a:t> dolgu alanı</a:t>
            </a:r>
          </a:p>
        </p:txBody>
      </p:sp>
      <p:sp>
        <p:nvSpPr>
          <p:cNvPr id="30" name="Metin kutusu 29"/>
          <p:cNvSpPr txBox="1"/>
          <p:nvPr/>
        </p:nvSpPr>
        <p:spPr>
          <a:xfrm>
            <a:off x="7348538" y="4939230"/>
            <a:ext cx="4002594" cy="830997"/>
          </a:xfrm>
          <a:prstGeom prst="rect">
            <a:avLst/>
          </a:prstGeom>
          <a:noFill/>
        </p:spPr>
        <p:txBody>
          <a:bodyPr wrap="square" rtlCol="0">
            <a:spAutoFit/>
          </a:bodyPr>
          <a:lstStyle/>
          <a:p>
            <a:pPr defTabSz="609630"/>
            <a:r>
              <a:rPr lang="tr-TR" sz="1200" b="1" dirty="0">
                <a:solidFill>
                  <a:srgbClr val="002060"/>
                </a:solidFill>
                <a:latin typeface="Poppins"/>
              </a:rPr>
              <a:t>ORDU &amp; GİRESUN HAVALİMANI</a:t>
            </a:r>
          </a:p>
          <a:p>
            <a:pPr defTabSz="609630"/>
            <a:r>
              <a:rPr lang="tr-TR" sz="1200" dirty="0">
                <a:solidFill>
                  <a:prstClr val="black"/>
                </a:solidFill>
                <a:latin typeface="Poppins"/>
              </a:rPr>
              <a:t>Türkiye’nin ve Avrupa’nın deniz üzerine inşa edilmiş ilk havalimanı. Yıllık ortalama 7.000’in üzerinde uçak trafiği ve 1 milyona yakın yolcu trafiği. </a:t>
            </a:r>
          </a:p>
        </p:txBody>
      </p:sp>
      <p:sp>
        <p:nvSpPr>
          <p:cNvPr id="31" name="Metin kutusu 30"/>
          <p:cNvSpPr txBox="1"/>
          <p:nvPr/>
        </p:nvSpPr>
        <p:spPr>
          <a:xfrm>
            <a:off x="2114775" y="6031660"/>
            <a:ext cx="3840774" cy="646331"/>
          </a:xfrm>
          <a:prstGeom prst="rect">
            <a:avLst/>
          </a:prstGeom>
          <a:noFill/>
        </p:spPr>
        <p:txBody>
          <a:bodyPr wrap="square" rtlCol="0">
            <a:spAutoFit/>
          </a:bodyPr>
          <a:lstStyle/>
          <a:p>
            <a:pPr defTabSz="609630"/>
            <a:r>
              <a:rPr lang="tr-TR" sz="1200" b="1" dirty="0">
                <a:solidFill>
                  <a:prstClr val="black"/>
                </a:solidFill>
                <a:latin typeface="Poppins"/>
              </a:rPr>
              <a:t>SAMSUN-SARP DEMİR YOLU PROJESİ</a:t>
            </a:r>
          </a:p>
          <a:p>
            <a:pPr defTabSz="609630"/>
            <a:r>
              <a:rPr lang="tr-TR" sz="1200" dirty="0">
                <a:solidFill>
                  <a:prstClr val="black"/>
                </a:solidFill>
                <a:latin typeface="Poppins"/>
              </a:rPr>
              <a:t>Samsun, Ordu, Giresun, Trabzon, Rize ve Artvin üzerinde 509 km hat</a:t>
            </a:r>
          </a:p>
        </p:txBody>
      </p:sp>
      <p:sp>
        <p:nvSpPr>
          <p:cNvPr id="32" name="Metin kutusu 31"/>
          <p:cNvSpPr txBox="1"/>
          <p:nvPr/>
        </p:nvSpPr>
        <p:spPr>
          <a:xfrm>
            <a:off x="7296712" y="6027003"/>
            <a:ext cx="4106245" cy="830997"/>
          </a:xfrm>
          <a:prstGeom prst="rect">
            <a:avLst/>
          </a:prstGeom>
          <a:noFill/>
        </p:spPr>
        <p:txBody>
          <a:bodyPr wrap="square" rtlCol="0">
            <a:spAutoFit/>
          </a:bodyPr>
          <a:lstStyle/>
          <a:p>
            <a:pPr defTabSz="609630"/>
            <a:r>
              <a:rPr lang="tr-TR" sz="1200" b="1" dirty="0">
                <a:solidFill>
                  <a:srgbClr val="002060"/>
                </a:solidFill>
                <a:latin typeface="Poppins"/>
              </a:rPr>
              <a:t>TÜRKİYE’Yİ RUSYA’YA BAĞLAYAN D10 KARAYOLU</a:t>
            </a:r>
          </a:p>
          <a:p>
            <a:pPr defTabSz="609630"/>
            <a:endParaRPr lang="tr-TR" sz="1200" dirty="0">
              <a:solidFill>
                <a:prstClr val="black"/>
              </a:solidFill>
              <a:latin typeface="Poppins"/>
            </a:endParaRPr>
          </a:p>
          <a:p>
            <a:pPr defTabSz="609630"/>
            <a:r>
              <a:rPr lang="tr-TR" sz="1200" dirty="0">
                <a:solidFill>
                  <a:prstClr val="black"/>
                </a:solidFill>
                <a:latin typeface="Poppins"/>
              </a:rPr>
              <a:t>Sarp Sınır Kapısına 360 km Mesafe</a:t>
            </a:r>
          </a:p>
          <a:p>
            <a:pPr defTabSz="609630"/>
            <a:endParaRPr lang="tr-TR" sz="1200" b="1" dirty="0">
              <a:solidFill>
                <a:srgbClr val="002060"/>
              </a:solidFill>
              <a:latin typeface="Poppins"/>
            </a:endParaRPr>
          </a:p>
        </p:txBody>
      </p:sp>
    </p:spTree>
    <p:extLst>
      <p:ext uri="{BB962C8B-B14F-4D97-AF65-F5344CB8AC3E}">
        <p14:creationId xmlns:p14="http://schemas.microsoft.com/office/powerpoint/2010/main" val="10990646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0" y="1169377"/>
            <a:ext cx="6449290" cy="389259"/>
          </a:xfrm>
        </p:spPr>
        <p:txBody>
          <a:bodyPr>
            <a:noAutofit/>
          </a:bodyPr>
          <a:lstStyle/>
          <a:p>
            <a:r>
              <a:rPr lang="tr-TR" sz="2800" b="1" dirty="0" smtClean="0">
                <a:solidFill>
                  <a:schemeClr val="bg1"/>
                </a:solidFill>
                <a:latin typeface="+mn-lt"/>
              </a:rPr>
              <a:t>SOSYO-EKONOMİK GENEL GÖRÜNÜM</a:t>
            </a:r>
            <a:endParaRPr lang="tr-TR" sz="2800" b="1" dirty="0">
              <a:solidFill>
                <a:schemeClr val="bg1"/>
              </a:solidFill>
              <a:latin typeface="+mn-lt"/>
            </a:endParaRPr>
          </a:p>
        </p:txBody>
      </p:sp>
      <p:sp>
        <p:nvSpPr>
          <p:cNvPr id="5" name="Metin kutusu 4"/>
          <p:cNvSpPr txBox="1"/>
          <p:nvPr/>
        </p:nvSpPr>
        <p:spPr>
          <a:xfrm>
            <a:off x="501163" y="1596773"/>
            <a:ext cx="2718263" cy="461665"/>
          </a:xfrm>
          <a:prstGeom prst="rect">
            <a:avLst/>
          </a:prstGeom>
          <a:noFill/>
        </p:spPr>
        <p:txBody>
          <a:bodyPr wrap="square" rtlCol="0">
            <a:spAutoFit/>
          </a:bodyPr>
          <a:lstStyle/>
          <a:p>
            <a:r>
              <a:rPr lang="tr-TR" sz="2400" b="1" dirty="0" smtClean="0">
                <a:solidFill>
                  <a:srgbClr val="002060"/>
                </a:solidFill>
              </a:rPr>
              <a:t>ULAŞIM VE LOJİSTİK</a:t>
            </a:r>
            <a:endParaRPr lang="tr-TR" sz="2400" b="1" dirty="0">
              <a:solidFill>
                <a:srgbClr val="002060"/>
              </a:solidFill>
            </a:endParaRPr>
          </a:p>
        </p:txBody>
      </p:sp>
      <p:graphicFrame>
        <p:nvGraphicFramePr>
          <p:cNvPr id="3" name="Diyagram 2"/>
          <p:cNvGraphicFramePr/>
          <p:nvPr>
            <p:extLst>
              <p:ext uri="{D42A27DB-BD31-4B8C-83A1-F6EECF244321}">
                <p14:modId xmlns:p14="http://schemas.microsoft.com/office/powerpoint/2010/main" val="4065410218"/>
              </p:ext>
            </p:extLst>
          </p:nvPr>
        </p:nvGraphicFramePr>
        <p:xfrm>
          <a:off x="672662" y="1596773"/>
          <a:ext cx="10920248" cy="5261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86285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0" y="1169377"/>
            <a:ext cx="6449290" cy="389259"/>
          </a:xfrm>
        </p:spPr>
        <p:txBody>
          <a:bodyPr>
            <a:noAutofit/>
          </a:bodyPr>
          <a:lstStyle/>
          <a:p>
            <a:r>
              <a:rPr lang="tr-TR" sz="2800" b="1" dirty="0" smtClean="0">
                <a:solidFill>
                  <a:schemeClr val="bg1"/>
                </a:solidFill>
                <a:latin typeface="+mn-lt"/>
              </a:rPr>
              <a:t>SOSYO-EKONOMİK GENEL GÖRÜNÜM</a:t>
            </a:r>
            <a:endParaRPr lang="tr-TR" sz="2800" b="1" dirty="0">
              <a:solidFill>
                <a:schemeClr val="bg1"/>
              </a:solidFill>
              <a:latin typeface="+mn-lt"/>
            </a:endParaRPr>
          </a:p>
        </p:txBody>
      </p:sp>
      <p:sp>
        <p:nvSpPr>
          <p:cNvPr id="5" name="Metin kutusu 4"/>
          <p:cNvSpPr txBox="1"/>
          <p:nvPr/>
        </p:nvSpPr>
        <p:spPr>
          <a:xfrm>
            <a:off x="1736530" y="1626257"/>
            <a:ext cx="2718263" cy="461665"/>
          </a:xfrm>
          <a:prstGeom prst="rect">
            <a:avLst/>
          </a:prstGeom>
          <a:noFill/>
        </p:spPr>
        <p:txBody>
          <a:bodyPr wrap="square" rtlCol="0">
            <a:spAutoFit/>
          </a:bodyPr>
          <a:lstStyle/>
          <a:p>
            <a:r>
              <a:rPr lang="tr-TR" sz="2400" b="1" dirty="0" smtClean="0">
                <a:solidFill>
                  <a:srgbClr val="002060"/>
                </a:solidFill>
              </a:rPr>
              <a:t>ORDU MARKALARI</a:t>
            </a:r>
            <a:endParaRPr lang="tr-TR" sz="2400" b="1" dirty="0">
              <a:solidFill>
                <a:srgbClr val="002060"/>
              </a:solidFill>
            </a:endParaRPr>
          </a:p>
        </p:txBody>
      </p:sp>
      <p:sp>
        <p:nvSpPr>
          <p:cNvPr id="6" name="Metin kutusu 5"/>
          <p:cNvSpPr txBox="1"/>
          <p:nvPr/>
        </p:nvSpPr>
        <p:spPr>
          <a:xfrm>
            <a:off x="6858000" y="1690180"/>
            <a:ext cx="4026310" cy="461665"/>
          </a:xfrm>
          <a:prstGeom prst="rect">
            <a:avLst/>
          </a:prstGeom>
          <a:noFill/>
        </p:spPr>
        <p:txBody>
          <a:bodyPr wrap="square" rtlCol="0">
            <a:spAutoFit/>
          </a:bodyPr>
          <a:lstStyle/>
          <a:p>
            <a:r>
              <a:rPr lang="tr-TR" sz="2400" b="1" dirty="0" smtClean="0">
                <a:solidFill>
                  <a:srgbClr val="002060"/>
                </a:solidFill>
              </a:rPr>
              <a:t>ORDU’YU TERCİH EDENLER</a:t>
            </a:r>
            <a:endParaRPr lang="tr-TR" sz="2400" b="1" dirty="0">
              <a:solidFill>
                <a:srgbClr val="002060"/>
              </a:solidFill>
            </a:endParaRPr>
          </a:p>
        </p:txBody>
      </p:sp>
      <p:cxnSp>
        <p:nvCxnSpPr>
          <p:cNvPr id="7" name="Düz Bağlayıcı 6"/>
          <p:cNvCxnSpPr/>
          <p:nvPr/>
        </p:nvCxnSpPr>
        <p:spPr>
          <a:xfrm>
            <a:off x="6110257" y="1596773"/>
            <a:ext cx="25400" cy="513680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Resim 7"/>
          <p:cNvPicPr>
            <a:picLocks noChangeAspect="1"/>
          </p:cNvPicPr>
          <p:nvPr/>
        </p:nvPicPr>
        <p:blipFill>
          <a:blip r:embed="rId3"/>
          <a:stretch>
            <a:fillRect/>
          </a:stretch>
        </p:blipFill>
        <p:spPr>
          <a:xfrm>
            <a:off x="501163" y="2096575"/>
            <a:ext cx="1432684" cy="1426588"/>
          </a:xfrm>
          <a:prstGeom prst="rect">
            <a:avLst/>
          </a:prstGeom>
        </p:spPr>
      </p:pic>
      <p:pic>
        <p:nvPicPr>
          <p:cNvPr id="9" name="Resim 8"/>
          <p:cNvPicPr>
            <a:picLocks noChangeAspect="1"/>
          </p:cNvPicPr>
          <p:nvPr/>
        </p:nvPicPr>
        <p:blipFill>
          <a:blip r:embed="rId4"/>
          <a:stretch>
            <a:fillRect/>
          </a:stretch>
        </p:blipFill>
        <p:spPr>
          <a:xfrm>
            <a:off x="564940" y="3669015"/>
            <a:ext cx="3007726" cy="992319"/>
          </a:xfrm>
          <a:prstGeom prst="rect">
            <a:avLst/>
          </a:prstGeom>
        </p:spPr>
      </p:pic>
      <p:pic>
        <p:nvPicPr>
          <p:cNvPr id="10" name="Resim 9"/>
          <p:cNvPicPr>
            <a:picLocks noChangeAspect="1"/>
          </p:cNvPicPr>
          <p:nvPr/>
        </p:nvPicPr>
        <p:blipFill>
          <a:blip r:embed="rId5"/>
          <a:stretch>
            <a:fillRect/>
          </a:stretch>
        </p:blipFill>
        <p:spPr>
          <a:xfrm>
            <a:off x="564940" y="4850004"/>
            <a:ext cx="2352637" cy="783538"/>
          </a:xfrm>
          <a:prstGeom prst="rect">
            <a:avLst/>
          </a:prstGeom>
        </p:spPr>
      </p:pic>
      <p:pic>
        <p:nvPicPr>
          <p:cNvPr id="11" name="Resim 10"/>
          <p:cNvPicPr>
            <a:picLocks noChangeAspect="1"/>
          </p:cNvPicPr>
          <p:nvPr/>
        </p:nvPicPr>
        <p:blipFill>
          <a:blip r:embed="rId6"/>
          <a:stretch>
            <a:fillRect/>
          </a:stretch>
        </p:blipFill>
        <p:spPr>
          <a:xfrm>
            <a:off x="2214053" y="2437660"/>
            <a:ext cx="1917700" cy="1060450"/>
          </a:xfrm>
          <a:prstGeom prst="rect">
            <a:avLst/>
          </a:prstGeom>
        </p:spPr>
      </p:pic>
      <p:pic>
        <p:nvPicPr>
          <p:cNvPr id="12" name="Resim 11"/>
          <p:cNvPicPr>
            <a:picLocks noChangeAspect="1"/>
          </p:cNvPicPr>
          <p:nvPr/>
        </p:nvPicPr>
        <p:blipFill>
          <a:blip r:embed="rId7"/>
          <a:stretch>
            <a:fillRect/>
          </a:stretch>
        </p:blipFill>
        <p:spPr>
          <a:xfrm>
            <a:off x="651284" y="5822212"/>
            <a:ext cx="1731665" cy="815524"/>
          </a:xfrm>
          <a:prstGeom prst="rect">
            <a:avLst/>
          </a:prstGeom>
        </p:spPr>
      </p:pic>
      <p:pic>
        <p:nvPicPr>
          <p:cNvPr id="13" name="Resim 12"/>
          <p:cNvPicPr>
            <a:picLocks noChangeAspect="1"/>
          </p:cNvPicPr>
          <p:nvPr/>
        </p:nvPicPr>
        <p:blipFill>
          <a:blip r:embed="rId8"/>
          <a:stretch>
            <a:fillRect/>
          </a:stretch>
        </p:blipFill>
        <p:spPr>
          <a:xfrm>
            <a:off x="2767394" y="5374152"/>
            <a:ext cx="1342558" cy="1263584"/>
          </a:xfrm>
          <a:prstGeom prst="rect">
            <a:avLst/>
          </a:prstGeom>
        </p:spPr>
      </p:pic>
      <p:pic>
        <p:nvPicPr>
          <p:cNvPr id="14" name="Resim 13"/>
          <p:cNvPicPr>
            <a:picLocks noChangeAspect="1"/>
          </p:cNvPicPr>
          <p:nvPr/>
        </p:nvPicPr>
        <p:blipFill>
          <a:blip r:embed="rId9"/>
          <a:stretch>
            <a:fillRect/>
          </a:stretch>
        </p:blipFill>
        <p:spPr>
          <a:xfrm>
            <a:off x="4205858" y="5919658"/>
            <a:ext cx="1808493" cy="718078"/>
          </a:xfrm>
          <a:prstGeom prst="rect">
            <a:avLst/>
          </a:prstGeom>
        </p:spPr>
      </p:pic>
      <p:pic>
        <p:nvPicPr>
          <p:cNvPr id="15" name="Resim 14"/>
          <p:cNvPicPr>
            <a:picLocks noChangeAspect="1"/>
          </p:cNvPicPr>
          <p:nvPr/>
        </p:nvPicPr>
        <p:blipFill>
          <a:blip r:embed="rId10"/>
          <a:stretch>
            <a:fillRect/>
          </a:stretch>
        </p:blipFill>
        <p:spPr>
          <a:xfrm>
            <a:off x="4307545" y="5364201"/>
            <a:ext cx="1551849" cy="458011"/>
          </a:xfrm>
          <a:prstGeom prst="rect">
            <a:avLst/>
          </a:prstGeom>
        </p:spPr>
      </p:pic>
      <p:pic>
        <p:nvPicPr>
          <p:cNvPr id="16" name="Resim 15"/>
          <p:cNvPicPr>
            <a:picLocks noChangeAspect="1"/>
          </p:cNvPicPr>
          <p:nvPr/>
        </p:nvPicPr>
        <p:blipFill>
          <a:blip r:embed="rId11"/>
          <a:stretch>
            <a:fillRect/>
          </a:stretch>
        </p:blipFill>
        <p:spPr>
          <a:xfrm>
            <a:off x="4102994" y="3476326"/>
            <a:ext cx="1786881" cy="752055"/>
          </a:xfrm>
          <a:prstGeom prst="rect">
            <a:avLst/>
          </a:prstGeom>
        </p:spPr>
      </p:pic>
      <p:pic>
        <p:nvPicPr>
          <p:cNvPr id="17" name="Resim 16"/>
          <p:cNvPicPr>
            <a:picLocks noChangeAspect="1"/>
          </p:cNvPicPr>
          <p:nvPr/>
        </p:nvPicPr>
        <p:blipFill>
          <a:blip r:embed="rId12"/>
          <a:stretch>
            <a:fillRect/>
          </a:stretch>
        </p:blipFill>
        <p:spPr>
          <a:xfrm>
            <a:off x="4257476" y="1833883"/>
            <a:ext cx="1651989" cy="1554813"/>
          </a:xfrm>
          <a:prstGeom prst="rect">
            <a:avLst/>
          </a:prstGeom>
        </p:spPr>
      </p:pic>
      <p:pic>
        <p:nvPicPr>
          <p:cNvPr id="18" name="Resim 17"/>
          <p:cNvPicPr>
            <a:picLocks noChangeAspect="1"/>
          </p:cNvPicPr>
          <p:nvPr/>
        </p:nvPicPr>
        <p:blipFill>
          <a:blip r:embed="rId13"/>
          <a:stretch>
            <a:fillRect/>
          </a:stretch>
        </p:blipFill>
        <p:spPr>
          <a:xfrm>
            <a:off x="3064000" y="4384005"/>
            <a:ext cx="1547661" cy="834523"/>
          </a:xfrm>
          <a:prstGeom prst="rect">
            <a:avLst/>
          </a:prstGeom>
        </p:spPr>
      </p:pic>
      <p:pic>
        <p:nvPicPr>
          <p:cNvPr id="19" name="Resim 18"/>
          <p:cNvPicPr>
            <a:picLocks noChangeAspect="1"/>
          </p:cNvPicPr>
          <p:nvPr/>
        </p:nvPicPr>
        <p:blipFill>
          <a:blip r:embed="rId14"/>
          <a:stretch>
            <a:fillRect/>
          </a:stretch>
        </p:blipFill>
        <p:spPr>
          <a:xfrm>
            <a:off x="6290244" y="2386315"/>
            <a:ext cx="1587500" cy="1282700"/>
          </a:xfrm>
          <a:prstGeom prst="rect">
            <a:avLst/>
          </a:prstGeom>
        </p:spPr>
      </p:pic>
      <p:pic>
        <p:nvPicPr>
          <p:cNvPr id="20" name="Resim 19"/>
          <p:cNvPicPr>
            <a:picLocks noChangeAspect="1"/>
          </p:cNvPicPr>
          <p:nvPr/>
        </p:nvPicPr>
        <p:blipFill>
          <a:blip r:embed="rId15"/>
          <a:stretch>
            <a:fillRect/>
          </a:stretch>
        </p:blipFill>
        <p:spPr>
          <a:xfrm>
            <a:off x="8427466" y="2269663"/>
            <a:ext cx="1959018" cy="1516003"/>
          </a:xfrm>
          <a:prstGeom prst="rect">
            <a:avLst/>
          </a:prstGeom>
        </p:spPr>
      </p:pic>
      <p:pic>
        <p:nvPicPr>
          <p:cNvPr id="21" name="Resim 20"/>
          <p:cNvPicPr>
            <a:picLocks noChangeAspect="1"/>
          </p:cNvPicPr>
          <p:nvPr/>
        </p:nvPicPr>
        <p:blipFill>
          <a:blip r:embed="rId16"/>
          <a:stretch>
            <a:fillRect/>
          </a:stretch>
        </p:blipFill>
        <p:spPr>
          <a:xfrm>
            <a:off x="8871155" y="3852353"/>
            <a:ext cx="1270000" cy="1193800"/>
          </a:xfrm>
          <a:prstGeom prst="rect">
            <a:avLst/>
          </a:prstGeom>
        </p:spPr>
      </p:pic>
      <p:pic>
        <p:nvPicPr>
          <p:cNvPr id="22" name="Resim 21"/>
          <p:cNvPicPr>
            <a:picLocks noChangeAspect="1"/>
          </p:cNvPicPr>
          <p:nvPr/>
        </p:nvPicPr>
        <p:blipFill>
          <a:blip r:embed="rId17"/>
          <a:stretch>
            <a:fillRect/>
          </a:stretch>
        </p:blipFill>
        <p:spPr>
          <a:xfrm>
            <a:off x="6290244" y="3992053"/>
            <a:ext cx="1930400" cy="1054100"/>
          </a:xfrm>
          <a:prstGeom prst="rect">
            <a:avLst/>
          </a:prstGeom>
        </p:spPr>
      </p:pic>
      <p:pic>
        <p:nvPicPr>
          <p:cNvPr id="23" name="Resim 22"/>
          <p:cNvPicPr>
            <a:picLocks noChangeAspect="1"/>
          </p:cNvPicPr>
          <p:nvPr/>
        </p:nvPicPr>
        <p:blipFill>
          <a:blip r:embed="rId18"/>
          <a:stretch>
            <a:fillRect/>
          </a:stretch>
        </p:blipFill>
        <p:spPr>
          <a:xfrm>
            <a:off x="6452490" y="5501086"/>
            <a:ext cx="1784350" cy="1136650"/>
          </a:xfrm>
          <a:prstGeom prst="rect">
            <a:avLst/>
          </a:prstGeom>
        </p:spPr>
      </p:pic>
      <p:pic>
        <p:nvPicPr>
          <p:cNvPr id="24" name="Resim 23"/>
          <p:cNvPicPr>
            <a:picLocks noChangeAspect="1"/>
          </p:cNvPicPr>
          <p:nvPr/>
        </p:nvPicPr>
        <p:blipFill>
          <a:blip r:embed="rId19"/>
          <a:stretch>
            <a:fillRect/>
          </a:stretch>
        </p:blipFill>
        <p:spPr>
          <a:xfrm>
            <a:off x="9120444" y="5374152"/>
            <a:ext cx="1191623" cy="1191623"/>
          </a:xfrm>
          <a:prstGeom prst="rect">
            <a:avLst/>
          </a:prstGeom>
        </p:spPr>
      </p:pic>
    </p:spTree>
    <p:extLst>
      <p:ext uri="{BB962C8B-B14F-4D97-AF65-F5344CB8AC3E}">
        <p14:creationId xmlns:p14="http://schemas.microsoft.com/office/powerpoint/2010/main" val="1429195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0" y="1169377"/>
            <a:ext cx="3925897" cy="389259"/>
          </a:xfrm>
        </p:spPr>
        <p:txBody>
          <a:bodyPr>
            <a:noAutofit/>
          </a:bodyPr>
          <a:lstStyle/>
          <a:p>
            <a:r>
              <a:rPr lang="tr-TR" sz="2800" b="1" dirty="0" smtClean="0">
                <a:solidFill>
                  <a:schemeClr val="bg1"/>
                </a:solidFill>
                <a:latin typeface="+mn-lt"/>
              </a:rPr>
              <a:t>SUNUM AKIŞI</a:t>
            </a:r>
            <a:endParaRPr lang="tr-TR" sz="2800" b="1" dirty="0">
              <a:solidFill>
                <a:schemeClr val="bg1"/>
              </a:solidFill>
              <a:latin typeface="+mn-lt"/>
            </a:endParaRPr>
          </a:p>
        </p:txBody>
      </p:sp>
      <p:grpSp>
        <p:nvGrpSpPr>
          <p:cNvPr id="5" name="Grup 4"/>
          <p:cNvGrpSpPr/>
          <p:nvPr/>
        </p:nvGrpSpPr>
        <p:grpSpPr>
          <a:xfrm>
            <a:off x="782515" y="2072641"/>
            <a:ext cx="10761785" cy="4635890"/>
            <a:chOff x="1003796" y="2417808"/>
            <a:chExt cx="9487722" cy="3566469"/>
          </a:xfrm>
        </p:grpSpPr>
        <p:pic>
          <p:nvPicPr>
            <p:cNvPr id="6" name="Resim 5"/>
            <p:cNvPicPr>
              <a:picLocks noChangeAspect="1"/>
            </p:cNvPicPr>
            <p:nvPr/>
          </p:nvPicPr>
          <p:blipFill>
            <a:blip r:embed="rId3"/>
            <a:stretch>
              <a:fillRect/>
            </a:stretch>
          </p:blipFill>
          <p:spPr>
            <a:xfrm>
              <a:off x="1003796" y="2417808"/>
              <a:ext cx="9487722" cy="3566469"/>
            </a:xfrm>
            <a:prstGeom prst="rect">
              <a:avLst/>
            </a:prstGeom>
          </p:spPr>
        </p:pic>
        <p:sp>
          <p:nvSpPr>
            <p:cNvPr id="7" name="Dikdörtgen 6"/>
            <p:cNvSpPr/>
            <p:nvPr/>
          </p:nvSpPr>
          <p:spPr>
            <a:xfrm>
              <a:off x="6895973" y="3222171"/>
              <a:ext cx="1359753" cy="1506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100" b="1" dirty="0" smtClean="0">
                  <a:solidFill>
                    <a:srgbClr val="272B57"/>
                  </a:solidFill>
                  <a:latin typeface="MarkPro-Bold"/>
                </a:rPr>
                <a:t>Devlet Destekleri</a:t>
              </a:r>
              <a:endParaRPr lang="tr-TR" sz="2100" b="1" dirty="0">
                <a:solidFill>
                  <a:srgbClr val="272B57"/>
                </a:solidFill>
                <a:latin typeface="MarkPro-Bold"/>
              </a:endParaRPr>
            </a:p>
          </p:txBody>
        </p:sp>
      </p:grpSp>
    </p:spTree>
    <p:extLst>
      <p:ext uri="{BB962C8B-B14F-4D97-AF65-F5344CB8AC3E}">
        <p14:creationId xmlns:p14="http://schemas.microsoft.com/office/powerpoint/2010/main" val="4057197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Metin kutusu 2"/>
          <p:cNvSpPr txBox="1"/>
          <p:nvPr/>
        </p:nvSpPr>
        <p:spPr>
          <a:xfrm>
            <a:off x="567972" y="3496097"/>
            <a:ext cx="516147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smtClean="0">
                <a:ln>
                  <a:noFill/>
                </a:ln>
                <a:solidFill>
                  <a:prstClr val="white"/>
                </a:solidFill>
                <a:effectLst/>
                <a:uLnTx/>
                <a:uFillTx/>
                <a:latin typeface="Montserrat" pitchFamily="2" charset="-94"/>
                <a:ea typeface="+mn-ea"/>
                <a:cs typeface="+mn-cs"/>
              </a:rPr>
              <a:t>ÖNE </a:t>
            </a:r>
            <a:r>
              <a:rPr kumimoji="0" lang="tr-TR" sz="3200" b="1" i="0" u="none" strike="noStrike" kern="1200" cap="none" spc="0" normalizeH="0" baseline="0" noProof="0" dirty="0">
                <a:ln>
                  <a:noFill/>
                </a:ln>
                <a:solidFill>
                  <a:prstClr val="white"/>
                </a:solidFill>
                <a:effectLst/>
                <a:uLnTx/>
                <a:uFillTx/>
                <a:latin typeface="Montserrat" pitchFamily="2" charset="-94"/>
                <a:ea typeface="+mn-ea"/>
                <a:cs typeface="+mn-cs"/>
              </a:rPr>
              <a:t>ÇIKAN SEKTÖRLER VE YATIRIM FIRSATLARI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smtClean="0">
              <a:ln>
                <a:noFill/>
              </a:ln>
              <a:solidFill>
                <a:prstClr val="white"/>
              </a:solidFill>
              <a:effectLst/>
              <a:uLnTx/>
              <a:uFillTx/>
              <a:latin typeface="Montserrat" pitchFamily="2" charset="-94"/>
              <a:ea typeface="+mn-ea"/>
              <a:cs typeface="+mn-cs"/>
            </a:endParaRPr>
          </a:p>
        </p:txBody>
      </p:sp>
    </p:spTree>
    <p:extLst>
      <p:ext uri="{BB962C8B-B14F-4D97-AF65-F5344CB8AC3E}">
        <p14:creationId xmlns:p14="http://schemas.microsoft.com/office/powerpoint/2010/main" val="3773485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50751" y="917129"/>
            <a:ext cx="8724780" cy="796057"/>
          </a:xfrm>
        </p:spPr>
        <p:txBody>
          <a:bodyPr>
            <a:noAutofit/>
          </a:bodyPr>
          <a:lstStyle/>
          <a:p>
            <a:pPr lvl="0"/>
            <a:r>
              <a:rPr lang="tr-TR" sz="2800" b="1" dirty="0">
                <a:solidFill>
                  <a:schemeClr val="bg1"/>
                </a:solidFill>
                <a:latin typeface="+mn-lt"/>
              </a:rPr>
              <a:t>ÖNE ÇIKAN SEKTÖRLER VE YATIRIM FIRSATLARI</a:t>
            </a:r>
          </a:p>
        </p:txBody>
      </p:sp>
      <p:graphicFrame>
        <p:nvGraphicFramePr>
          <p:cNvPr id="3" name="İçerik Yer Tutucusu 3"/>
          <p:cNvGraphicFramePr>
            <a:graphicFrameLocks noGrp="1"/>
          </p:cNvGraphicFramePr>
          <p:nvPr>
            <p:ph idx="1"/>
            <p:extLst>
              <p:ext uri="{D42A27DB-BD31-4B8C-83A1-F6EECF244321}">
                <p14:modId xmlns:p14="http://schemas.microsoft.com/office/powerpoint/2010/main" val="1209784091"/>
              </p:ext>
            </p:extLst>
          </p:nvPr>
        </p:nvGraphicFramePr>
        <p:xfrm>
          <a:off x="557049" y="1587062"/>
          <a:ext cx="11014842" cy="5076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3404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50751" y="917129"/>
            <a:ext cx="8724780" cy="796057"/>
          </a:xfrm>
        </p:spPr>
        <p:txBody>
          <a:bodyPr>
            <a:noAutofit/>
          </a:bodyPr>
          <a:lstStyle/>
          <a:p>
            <a:pPr lvl="0"/>
            <a:r>
              <a:rPr lang="tr-TR" sz="2800" b="1" dirty="0">
                <a:solidFill>
                  <a:schemeClr val="bg1"/>
                </a:solidFill>
                <a:latin typeface="+mn-lt"/>
              </a:rPr>
              <a:t>ÖNE ÇIKAN SEKTÖRLER VE YATIRIM FIRSATLARI</a:t>
            </a:r>
          </a:p>
        </p:txBody>
      </p:sp>
      <p:sp>
        <p:nvSpPr>
          <p:cNvPr id="4" name="Metin kutusu 3"/>
          <p:cNvSpPr txBox="1"/>
          <p:nvPr/>
        </p:nvSpPr>
        <p:spPr>
          <a:xfrm>
            <a:off x="7639081" y="1084324"/>
            <a:ext cx="2851638" cy="461665"/>
          </a:xfrm>
          <a:prstGeom prst="rect">
            <a:avLst/>
          </a:prstGeom>
          <a:noFill/>
        </p:spPr>
        <p:txBody>
          <a:bodyPr wrap="square" rtlCol="0">
            <a:spAutoFit/>
          </a:bodyPr>
          <a:lstStyle/>
          <a:p>
            <a:r>
              <a:rPr lang="tr-TR" sz="2400" b="1" dirty="0" smtClean="0">
                <a:solidFill>
                  <a:srgbClr val="FF0000"/>
                </a:solidFill>
              </a:rPr>
              <a:t>FINDIK MAMÜLLERİ</a:t>
            </a:r>
            <a:endParaRPr lang="tr-TR" sz="2400" b="1" dirty="0">
              <a:solidFill>
                <a:srgbClr val="FF0000"/>
              </a:solidFill>
            </a:endParaRPr>
          </a:p>
        </p:txBody>
      </p:sp>
      <p:sp>
        <p:nvSpPr>
          <p:cNvPr id="7" name="Dikdörtgen 6"/>
          <p:cNvSpPr/>
          <p:nvPr/>
        </p:nvSpPr>
        <p:spPr>
          <a:xfrm>
            <a:off x="7031420" y="2318423"/>
            <a:ext cx="4288221" cy="436170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lgn="just">
              <a:lnSpc>
                <a:spcPct val="115000"/>
              </a:lnSpc>
              <a:spcAft>
                <a:spcPts val="1000"/>
              </a:spcAft>
              <a:buFont typeface="Wingdings" panose="05000000000000000000" pitchFamily="2" charset="2"/>
              <a:buChar char="q"/>
            </a:pPr>
            <a:r>
              <a:rPr lang="tr-TR" dirty="0" smtClean="0">
                <a:latin typeface="Calibri" panose="020F0502020204030204" pitchFamily="34" charset="0"/>
                <a:ea typeface="Calibri" panose="020F0502020204030204" pitchFamily="34" charset="0"/>
                <a:cs typeface="Times New Roman" panose="02020603050405020304" pitchFamily="18" charset="0"/>
              </a:rPr>
              <a:t>Fındığın </a:t>
            </a:r>
            <a:r>
              <a:rPr lang="tr-TR" dirty="0">
                <a:latin typeface="Calibri" panose="020F0502020204030204" pitchFamily="34" charset="0"/>
                <a:ea typeface="Calibri" panose="020F0502020204030204" pitchFamily="34" charset="0"/>
                <a:cs typeface="Times New Roman" panose="02020603050405020304" pitchFamily="18" charset="0"/>
              </a:rPr>
              <a:t>işlenmesi konusunda TOBB </a:t>
            </a:r>
            <a:r>
              <a:rPr lang="tr-TR" dirty="0" smtClean="0">
                <a:latin typeface="Calibri" panose="020F0502020204030204" pitchFamily="34" charset="0"/>
                <a:ea typeface="Calibri" panose="020F0502020204030204" pitchFamily="34" charset="0"/>
                <a:cs typeface="Times New Roman" panose="02020603050405020304" pitchFamily="18" charset="0"/>
              </a:rPr>
              <a:t>Sanayi Veri Tabanı verilerine </a:t>
            </a:r>
            <a:r>
              <a:rPr lang="tr-TR" dirty="0">
                <a:latin typeface="Calibri" panose="020F0502020204030204" pitchFamily="34" charset="0"/>
                <a:ea typeface="Calibri" panose="020F0502020204030204" pitchFamily="34" charset="0"/>
                <a:cs typeface="Times New Roman" panose="02020603050405020304" pitchFamily="18" charset="0"/>
              </a:rPr>
              <a:t>göre </a:t>
            </a:r>
            <a:r>
              <a:rPr lang="tr-TR" dirty="0" smtClean="0">
                <a:latin typeface="Calibri" panose="020F0502020204030204" pitchFamily="34" charset="0"/>
                <a:ea typeface="Calibri" panose="020F0502020204030204" pitchFamily="34" charset="0"/>
                <a:cs typeface="Times New Roman" panose="02020603050405020304" pitchFamily="18" charset="0"/>
              </a:rPr>
              <a:t>Ordu ilinde 44 firmanın </a:t>
            </a:r>
            <a:r>
              <a:rPr lang="tr-TR" dirty="0">
                <a:latin typeface="Calibri" panose="020F0502020204030204" pitchFamily="34" charset="0"/>
                <a:ea typeface="Calibri" panose="020F0502020204030204" pitchFamily="34" charset="0"/>
                <a:cs typeface="Times New Roman" panose="02020603050405020304" pitchFamily="18" charset="0"/>
              </a:rPr>
              <a:t>kabuksuz beyazlatılmış </a:t>
            </a:r>
            <a:r>
              <a:rPr lang="tr-TR" dirty="0" smtClean="0">
                <a:latin typeface="Calibri" panose="020F0502020204030204" pitchFamily="34" charset="0"/>
                <a:ea typeface="Calibri" panose="020F0502020204030204" pitchFamily="34" charset="0"/>
                <a:cs typeface="Times New Roman" panose="02020603050405020304" pitchFamily="18" charset="0"/>
              </a:rPr>
              <a:t>fındık</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smtClean="0">
                <a:latin typeface="Calibri" panose="020F0502020204030204" pitchFamily="34" charset="0"/>
                <a:ea typeface="Calibri" panose="020F0502020204030204" pitchFamily="34" charset="0"/>
                <a:cs typeface="Times New Roman" panose="02020603050405020304" pitchFamily="18" charset="0"/>
              </a:rPr>
              <a:t>imalatı yaptığı, bunlardan sadece  14’ünün fındık ezmesi 3’nün ise çikolata imalatı yaptığı görülmektedir.</a:t>
            </a:r>
          </a:p>
          <a:p>
            <a:pPr marL="285750" indent="-285750" algn="just">
              <a:lnSpc>
                <a:spcPct val="115000"/>
              </a:lnSpc>
              <a:spcAft>
                <a:spcPts val="1000"/>
              </a:spcAft>
              <a:buFont typeface="Wingdings" panose="05000000000000000000" pitchFamily="2" charset="2"/>
              <a:buChar char="q"/>
            </a:pPr>
            <a:r>
              <a:rPr lang="tr-TR" dirty="0" smtClean="0">
                <a:latin typeface="Calibri" panose="020F0502020204030204" pitchFamily="34" charset="0"/>
                <a:ea typeface="Calibri" panose="020F0502020204030204" pitchFamily="34" charset="0"/>
                <a:cs typeface="Times New Roman" panose="02020603050405020304" pitchFamily="18" charset="0"/>
              </a:rPr>
              <a:t>Ordu İli, Türkiye fındık üretiminin yaklaşık %30’unu karşılayarak lider olduğu düşünüldüğünde, fındığın çikolatalı ürünler gibi katma değerli ürünlere dönüştürülmesi alanında oldukça yüksek bir potansiyele sahip olduğu değerlendirilmektedir. </a:t>
            </a:r>
            <a:endParaRPr lang="tr-TR" sz="1600" dirty="0">
              <a:latin typeface="Calibri" panose="020F0502020204030204" pitchFamily="34" charset="0"/>
              <a:ea typeface="Calibri" panose="020F0502020204030204" pitchFamily="34" charset="0"/>
              <a:cs typeface="Arial" panose="020B0604020202020204" pitchFamily="34" charset="0"/>
            </a:endParaRPr>
          </a:p>
        </p:txBody>
      </p:sp>
      <p:sp>
        <p:nvSpPr>
          <p:cNvPr id="8" name="Dikdörtgen 7"/>
          <p:cNvSpPr/>
          <p:nvPr/>
        </p:nvSpPr>
        <p:spPr>
          <a:xfrm>
            <a:off x="588138" y="1545989"/>
            <a:ext cx="4225003" cy="769441"/>
          </a:xfrm>
          <a:prstGeom prst="rect">
            <a:avLst/>
          </a:prstGeom>
        </p:spPr>
        <p:txBody>
          <a:bodyPr wrap="none">
            <a:spAutoFit/>
          </a:bodyPr>
          <a:lstStyle/>
          <a:p>
            <a:pPr fontAlgn="b"/>
            <a:r>
              <a:rPr lang="tr-TR" sz="2200" b="1" dirty="0" smtClean="0">
                <a:solidFill>
                  <a:srgbClr val="002060"/>
                </a:solidFill>
              </a:rPr>
              <a:t>Fındık Üretim ve İhracat Rakamları</a:t>
            </a:r>
            <a:endParaRPr lang="tr-TR" sz="2200" b="1" dirty="0">
              <a:solidFill>
                <a:srgbClr val="002060"/>
              </a:solidFill>
            </a:endParaRPr>
          </a:p>
          <a:p>
            <a:pPr fontAlgn="b"/>
            <a:endParaRPr lang="tr-TR" sz="2200" b="1" dirty="0">
              <a:solidFill>
                <a:srgbClr val="002060"/>
              </a:solidFill>
            </a:endParaRPr>
          </a:p>
        </p:txBody>
      </p:sp>
      <p:graphicFrame>
        <p:nvGraphicFramePr>
          <p:cNvPr id="9" name="Grafik 8"/>
          <p:cNvGraphicFramePr>
            <a:graphicFrameLocks/>
          </p:cNvGraphicFramePr>
          <p:nvPr>
            <p:extLst>
              <p:ext uri="{D42A27DB-BD31-4B8C-83A1-F6EECF244321}">
                <p14:modId xmlns:p14="http://schemas.microsoft.com/office/powerpoint/2010/main" val="1416700394"/>
              </p:ext>
            </p:extLst>
          </p:nvPr>
        </p:nvGraphicFramePr>
        <p:xfrm>
          <a:off x="674685" y="2065769"/>
          <a:ext cx="5987371" cy="21946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fik 10"/>
          <p:cNvGraphicFramePr>
            <a:graphicFrameLocks/>
          </p:cNvGraphicFramePr>
          <p:nvPr>
            <p:extLst>
              <p:ext uri="{D42A27DB-BD31-4B8C-83A1-F6EECF244321}">
                <p14:modId xmlns:p14="http://schemas.microsoft.com/office/powerpoint/2010/main" val="3224921420"/>
              </p:ext>
            </p:extLst>
          </p:nvPr>
        </p:nvGraphicFramePr>
        <p:xfrm>
          <a:off x="674684" y="4363650"/>
          <a:ext cx="5908995" cy="23164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96114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50751" y="917129"/>
            <a:ext cx="8724780" cy="796057"/>
          </a:xfrm>
        </p:spPr>
        <p:txBody>
          <a:bodyPr>
            <a:noAutofit/>
          </a:bodyPr>
          <a:lstStyle/>
          <a:p>
            <a:pPr lvl="0"/>
            <a:r>
              <a:rPr lang="tr-TR" sz="2800" b="1" dirty="0">
                <a:solidFill>
                  <a:schemeClr val="bg1"/>
                </a:solidFill>
                <a:latin typeface="+mn-lt"/>
              </a:rPr>
              <a:t>ÖNE ÇIKAN SEKTÖRLER VE YATIRIM FIRSATLARI</a:t>
            </a:r>
          </a:p>
        </p:txBody>
      </p:sp>
      <p:sp>
        <p:nvSpPr>
          <p:cNvPr id="4" name="Metin kutusu 3"/>
          <p:cNvSpPr txBox="1"/>
          <p:nvPr/>
        </p:nvSpPr>
        <p:spPr>
          <a:xfrm>
            <a:off x="501162" y="1541713"/>
            <a:ext cx="2851638" cy="461665"/>
          </a:xfrm>
          <a:prstGeom prst="rect">
            <a:avLst/>
          </a:prstGeom>
          <a:noFill/>
        </p:spPr>
        <p:txBody>
          <a:bodyPr wrap="square" rtlCol="0">
            <a:spAutoFit/>
          </a:bodyPr>
          <a:lstStyle/>
          <a:p>
            <a:r>
              <a:rPr lang="tr-TR" sz="2400" b="1" dirty="0" smtClean="0">
                <a:solidFill>
                  <a:srgbClr val="002060"/>
                </a:solidFill>
              </a:rPr>
              <a:t>BENTONİT</a:t>
            </a:r>
            <a:endParaRPr lang="tr-TR" sz="2400" b="1" dirty="0">
              <a:solidFill>
                <a:srgbClr val="002060"/>
              </a:solidFill>
            </a:endParaRPr>
          </a:p>
        </p:txBody>
      </p:sp>
      <p:sp>
        <p:nvSpPr>
          <p:cNvPr id="5" name="Dikdörtgen 4"/>
          <p:cNvSpPr/>
          <p:nvPr/>
        </p:nvSpPr>
        <p:spPr>
          <a:xfrm>
            <a:off x="827733" y="2406421"/>
            <a:ext cx="3452292" cy="769441"/>
          </a:xfrm>
          <a:prstGeom prst="rect">
            <a:avLst/>
          </a:prstGeom>
        </p:spPr>
        <p:txBody>
          <a:bodyPr wrap="none">
            <a:spAutoFit/>
          </a:bodyPr>
          <a:lstStyle/>
          <a:p>
            <a:pPr fontAlgn="b"/>
            <a:r>
              <a:rPr lang="tr-TR" sz="2200" b="1" dirty="0" smtClean="0">
                <a:solidFill>
                  <a:srgbClr val="002060"/>
                </a:solidFill>
              </a:rPr>
              <a:t>Madencilik Ürünleri İhracatı</a:t>
            </a:r>
            <a:endParaRPr lang="tr-TR" sz="2200" b="1" dirty="0">
              <a:solidFill>
                <a:srgbClr val="002060"/>
              </a:solidFill>
            </a:endParaRPr>
          </a:p>
          <a:p>
            <a:pPr fontAlgn="b"/>
            <a:endParaRPr lang="tr-TR" sz="2200" b="1" dirty="0">
              <a:solidFill>
                <a:srgbClr val="002060"/>
              </a:solidFill>
            </a:endParaRPr>
          </a:p>
        </p:txBody>
      </p:sp>
      <p:sp>
        <p:nvSpPr>
          <p:cNvPr id="7" name="Dikdörtgen 6"/>
          <p:cNvSpPr/>
          <p:nvPr/>
        </p:nvSpPr>
        <p:spPr bwMode="auto">
          <a:xfrm>
            <a:off x="6005147" y="2003378"/>
            <a:ext cx="5363308" cy="452431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lgn="just">
              <a:buFont typeface="Wingdings" panose="05000000000000000000" pitchFamily="2" charset="2"/>
              <a:buChar char="q"/>
            </a:pPr>
            <a:r>
              <a:rPr lang="tr-TR" sz="1600" dirty="0" smtClean="0">
                <a:solidFill>
                  <a:prstClr val="black"/>
                </a:solidFill>
                <a:cs typeface="Arial" panose="020B0604020202020204" pitchFamily="34" charset="0"/>
              </a:rPr>
              <a:t>2023 yılı sonu itibariyle Ordu ili sınırları içerisinde madenciliğe </a:t>
            </a:r>
            <a:r>
              <a:rPr lang="tr-TR" sz="1600" dirty="0">
                <a:solidFill>
                  <a:prstClr val="black"/>
                </a:solidFill>
                <a:cs typeface="Arial" panose="020B0604020202020204" pitchFamily="34" charset="0"/>
              </a:rPr>
              <a:t>dayalı </a:t>
            </a:r>
            <a:r>
              <a:rPr lang="tr-TR" sz="1600" dirty="0" smtClean="0">
                <a:solidFill>
                  <a:prstClr val="black"/>
                </a:solidFill>
                <a:cs typeface="Arial" panose="020B0604020202020204" pitchFamily="34" charset="0"/>
              </a:rPr>
              <a:t>faaliyette bulunan 102 </a:t>
            </a:r>
            <a:r>
              <a:rPr lang="tr-TR" sz="1600" dirty="0">
                <a:solidFill>
                  <a:prstClr val="black"/>
                </a:solidFill>
                <a:cs typeface="Arial" panose="020B0604020202020204" pitchFamily="34" charset="0"/>
              </a:rPr>
              <a:t>adet </a:t>
            </a:r>
            <a:r>
              <a:rPr lang="tr-TR" sz="1600" dirty="0" smtClean="0">
                <a:solidFill>
                  <a:prstClr val="black"/>
                </a:solidFill>
                <a:cs typeface="Arial" panose="020B0604020202020204" pitchFamily="34" charset="0"/>
              </a:rPr>
              <a:t>Maden İşletme Ruhsatlı </a:t>
            </a:r>
            <a:r>
              <a:rPr lang="tr-TR" sz="1600" dirty="0">
                <a:solidFill>
                  <a:prstClr val="black"/>
                </a:solidFill>
                <a:cs typeface="Arial" panose="020B0604020202020204" pitchFamily="34" charset="0"/>
              </a:rPr>
              <a:t>saha ve 58 adet Hammadde Üretim </a:t>
            </a:r>
            <a:r>
              <a:rPr lang="tr-TR" sz="1600" dirty="0" smtClean="0">
                <a:solidFill>
                  <a:prstClr val="black"/>
                </a:solidFill>
                <a:cs typeface="Arial" panose="020B0604020202020204" pitchFamily="34" charset="0"/>
              </a:rPr>
              <a:t>İzinli saha </a:t>
            </a:r>
            <a:r>
              <a:rPr lang="tr-TR" sz="1600" dirty="0">
                <a:solidFill>
                  <a:prstClr val="black"/>
                </a:solidFill>
                <a:cs typeface="Arial" panose="020B0604020202020204" pitchFamily="34" charset="0"/>
              </a:rPr>
              <a:t>olmak üzere toplam 160 adet maden sahası </a:t>
            </a:r>
            <a:r>
              <a:rPr lang="tr-TR" sz="1600" dirty="0" smtClean="0">
                <a:solidFill>
                  <a:prstClr val="black"/>
                </a:solidFill>
                <a:cs typeface="Arial" panose="020B0604020202020204" pitchFamily="34" charset="0"/>
              </a:rPr>
              <a:t>bulunmaktadır.</a:t>
            </a:r>
          </a:p>
          <a:p>
            <a:pPr marL="285750" indent="-285750" algn="just">
              <a:buFont typeface="Wingdings" panose="05000000000000000000" pitchFamily="2" charset="2"/>
              <a:buChar char="q"/>
            </a:pPr>
            <a:r>
              <a:rPr lang="tr-TR" sz="1600" dirty="0" smtClean="0">
                <a:solidFill>
                  <a:prstClr val="black"/>
                </a:solidFill>
                <a:cs typeface="Arial" panose="020B0604020202020204" pitchFamily="34" charset="0"/>
              </a:rPr>
              <a:t>Bentonit madeni için 21 aktif ruhsat alınmış olup, bunlardan 17 adeti aktif çalışan sahadır. Yıllık yaklaşık 2 milyon m3 üretim ile Türkiye'de </a:t>
            </a:r>
            <a:r>
              <a:rPr lang="tr-TR" sz="1600" dirty="0">
                <a:solidFill>
                  <a:prstClr val="black"/>
                </a:solidFill>
                <a:cs typeface="Arial" panose="020B0604020202020204" pitchFamily="34" charset="0"/>
              </a:rPr>
              <a:t>üretilen </a:t>
            </a:r>
            <a:r>
              <a:rPr lang="tr-TR" sz="1600" dirty="0" smtClean="0">
                <a:solidFill>
                  <a:prstClr val="black"/>
                </a:solidFill>
                <a:cs typeface="Arial" panose="020B0604020202020204" pitchFamily="34" charset="0"/>
              </a:rPr>
              <a:t>kalsiyum </a:t>
            </a:r>
            <a:r>
              <a:rPr lang="tr-TR" sz="1600" dirty="0" err="1" smtClean="0">
                <a:solidFill>
                  <a:prstClr val="black"/>
                </a:solidFill>
                <a:cs typeface="Arial" panose="020B0604020202020204" pitchFamily="34" charset="0"/>
              </a:rPr>
              <a:t>bentonitin</a:t>
            </a:r>
            <a:r>
              <a:rPr lang="tr-TR" sz="1600" dirty="0" smtClean="0">
                <a:solidFill>
                  <a:prstClr val="black"/>
                </a:solidFill>
                <a:cs typeface="Arial" panose="020B0604020202020204" pitchFamily="34" charset="0"/>
              </a:rPr>
              <a:t> yaklaşık </a:t>
            </a:r>
            <a:r>
              <a:rPr lang="tr-TR" sz="1600" dirty="0">
                <a:solidFill>
                  <a:prstClr val="black"/>
                </a:solidFill>
                <a:cs typeface="Arial" panose="020B0604020202020204" pitchFamily="34" charset="0"/>
              </a:rPr>
              <a:t>% </a:t>
            </a:r>
            <a:r>
              <a:rPr lang="tr-TR" sz="1600" dirty="0" smtClean="0">
                <a:solidFill>
                  <a:prstClr val="black"/>
                </a:solidFill>
                <a:cs typeface="Arial" panose="020B0604020202020204" pitchFamily="34" charset="0"/>
              </a:rPr>
              <a:t>50’si Ordu’da üretilmektedir.</a:t>
            </a:r>
          </a:p>
          <a:p>
            <a:pPr marL="285750" lvl="0" indent="-285750" algn="just">
              <a:buFont typeface="Wingdings" panose="05000000000000000000" pitchFamily="2" charset="2"/>
              <a:buChar char="q"/>
            </a:pPr>
            <a:r>
              <a:rPr lang="tr-TR" sz="1600" dirty="0" smtClean="0"/>
              <a:t>TOBB </a:t>
            </a:r>
            <a:r>
              <a:rPr lang="tr-TR" sz="1600" dirty="0"/>
              <a:t>verilerine göre 2019 yılında 7 adet olan kapasite raporlu firma sayısı 2024 yılı itibariyle 14’e yükselmiştir. Özellikle pandemi sonrası dönemde küresel piyasalarda artan kedi kumu talebini karşılamak amacıyla hem yeni firmalar sektöre girmiş hem de mevcut firmalar kapasite artışı yoluna gitmiştir. Bunun bir diğer sonucu olarak da  TİM verilene göre 2019 da 30 milyon dolar olan madencilik ürünleri ihracatı, 2023 de </a:t>
            </a:r>
            <a:r>
              <a:rPr lang="tr-TR" sz="1600" dirty="0" smtClean="0"/>
              <a:t>68 </a:t>
            </a:r>
            <a:r>
              <a:rPr lang="tr-TR" sz="1600" dirty="0"/>
              <a:t>milyon dolar seviyelerine ulaşmış ve % 130 </a:t>
            </a:r>
            <a:r>
              <a:rPr lang="tr-TR" sz="1600" dirty="0" err="1"/>
              <a:t>luk</a:t>
            </a:r>
            <a:r>
              <a:rPr lang="tr-TR" sz="1600" dirty="0"/>
              <a:t> bir ihracat artışı gerçekleştirilmiştir. </a:t>
            </a:r>
          </a:p>
        </p:txBody>
      </p:sp>
      <p:graphicFrame>
        <p:nvGraphicFramePr>
          <p:cNvPr id="8" name="Grafik 7"/>
          <p:cNvGraphicFramePr>
            <a:graphicFrameLocks/>
          </p:cNvGraphicFramePr>
          <p:nvPr>
            <p:extLst>
              <p:ext uri="{D42A27DB-BD31-4B8C-83A1-F6EECF244321}">
                <p14:modId xmlns:p14="http://schemas.microsoft.com/office/powerpoint/2010/main" val="710566681"/>
              </p:ext>
            </p:extLst>
          </p:nvPr>
        </p:nvGraphicFramePr>
        <p:xfrm>
          <a:off x="827733" y="3074437"/>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4959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50751" y="917129"/>
            <a:ext cx="8724780" cy="796057"/>
          </a:xfrm>
        </p:spPr>
        <p:txBody>
          <a:bodyPr>
            <a:noAutofit/>
          </a:bodyPr>
          <a:lstStyle/>
          <a:p>
            <a:pPr lvl="0"/>
            <a:r>
              <a:rPr lang="tr-TR" sz="2800" b="1" dirty="0">
                <a:solidFill>
                  <a:schemeClr val="bg1"/>
                </a:solidFill>
                <a:latin typeface="+mn-lt"/>
              </a:rPr>
              <a:t>ÖNE ÇIKAN SEKTÖRLER VE YATIRIM FIRSATLARI</a:t>
            </a:r>
          </a:p>
        </p:txBody>
      </p:sp>
      <p:sp>
        <p:nvSpPr>
          <p:cNvPr id="4" name="Metin kutusu 3"/>
          <p:cNvSpPr txBox="1"/>
          <p:nvPr/>
        </p:nvSpPr>
        <p:spPr>
          <a:xfrm>
            <a:off x="501161" y="1541713"/>
            <a:ext cx="3622970" cy="461665"/>
          </a:xfrm>
          <a:prstGeom prst="rect">
            <a:avLst/>
          </a:prstGeom>
          <a:noFill/>
        </p:spPr>
        <p:txBody>
          <a:bodyPr wrap="square" rtlCol="0">
            <a:spAutoFit/>
          </a:bodyPr>
          <a:lstStyle/>
          <a:p>
            <a:r>
              <a:rPr lang="tr-TR" sz="2400" b="1" dirty="0" smtClean="0">
                <a:solidFill>
                  <a:srgbClr val="002060"/>
                </a:solidFill>
              </a:rPr>
              <a:t>GİYİM EŞYALARI İMALATI</a:t>
            </a:r>
            <a:endParaRPr lang="tr-TR" sz="2400" b="1" dirty="0">
              <a:solidFill>
                <a:srgbClr val="002060"/>
              </a:solidFill>
            </a:endParaRPr>
          </a:p>
        </p:txBody>
      </p:sp>
      <p:graphicFrame>
        <p:nvGraphicFramePr>
          <p:cNvPr id="3" name="Tablo 2"/>
          <p:cNvGraphicFramePr>
            <a:graphicFrameLocks noGrp="1"/>
          </p:cNvGraphicFramePr>
          <p:nvPr>
            <p:extLst>
              <p:ext uri="{D42A27DB-BD31-4B8C-83A1-F6EECF244321}">
                <p14:modId xmlns:p14="http://schemas.microsoft.com/office/powerpoint/2010/main" val="1918121880"/>
              </p:ext>
            </p:extLst>
          </p:nvPr>
        </p:nvGraphicFramePr>
        <p:xfrm>
          <a:off x="501161" y="2380883"/>
          <a:ext cx="4835411" cy="4206526"/>
        </p:xfrm>
        <a:graphic>
          <a:graphicData uri="http://schemas.openxmlformats.org/drawingml/2006/table">
            <a:tbl>
              <a:tblPr firstRow="1" bandRow="1">
                <a:tableStyleId>{5FD0F851-EC5A-4D38-B0AD-8093EC10F338}</a:tableStyleId>
              </a:tblPr>
              <a:tblGrid>
                <a:gridCol w="1989573">
                  <a:extLst>
                    <a:ext uri="{9D8B030D-6E8A-4147-A177-3AD203B41FA5}">
                      <a16:colId xmlns:a16="http://schemas.microsoft.com/office/drawing/2014/main" val="3892441364"/>
                    </a:ext>
                  </a:extLst>
                </a:gridCol>
                <a:gridCol w="1574489">
                  <a:extLst>
                    <a:ext uri="{9D8B030D-6E8A-4147-A177-3AD203B41FA5}">
                      <a16:colId xmlns:a16="http://schemas.microsoft.com/office/drawing/2014/main" val="4028417361"/>
                    </a:ext>
                  </a:extLst>
                </a:gridCol>
                <a:gridCol w="1271349">
                  <a:extLst>
                    <a:ext uri="{9D8B030D-6E8A-4147-A177-3AD203B41FA5}">
                      <a16:colId xmlns:a16="http://schemas.microsoft.com/office/drawing/2014/main" val="3669282434"/>
                    </a:ext>
                  </a:extLst>
                </a:gridCol>
              </a:tblGrid>
              <a:tr h="367566">
                <a:tc>
                  <a:txBody>
                    <a:bodyPr/>
                    <a:lstStyle/>
                    <a:p>
                      <a:pPr algn="ctr"/>
                      <a:endParaRPr lang="tr-TR" sz="1800" b="1" dirty="0">
                        <a:latin typeface="+mn-lt"/>
                        <a:cs typeface="Arial" panose="020B0604020202020204" pitchFamily="34" charset="0"/>
                      </a:endParaRPr>
                    </a:p>
                  </a:txBody>
                  <a:tcPr anchor="ctr"/>
                </a:tc>
                <a:tc>
                  <a:txBody>
                    <a:bodyPr/>
                    <a:lstStyle/>
                    <a:p>
                      <a:pPr algn="ctr"/>
                      <a:r>
                        <a:rPr lang="tr-TR" sz="1800" dirty="0" smtClean="0">
                          <a:effectLst/>
                          <a:latin typeface="+mn-lt"/>
                          <a:cs typeface="Arial" panose="020B0604020202020204" pitchFamily="34" charset="0"/>
                        </a:rPr>
                        <a:t>İşletme</a:t>
                      </a:r>
                      <a:r>
                        <a:rPr lang="tr-TR" sz="1800" baseline="0" dirty="0" smtClean="0">
                          <a:effectLst/>
                          <a:latin typeface="+mn-lt"/>
                          <a:cs typeface="Arial" panose="020B0604020202020204" pitchFamily="34" charset="0"/>
                        </a:rPr>
                        <a:t> Sayısı</a:t>
                      </a:r>
                      <a:endParaRPr lang="tr-TR" sz="1800" b="1" dirty="0">
                        <a:effectLst/>
                        <a:latin typeface="+mn-lt"/>
                        <a:cs typeface="Arial" panose="020B0604020202020204" pitchFamily="34" charset="0"/>
                      </a:endParaRPr>
                    </a:p>
                  </a:txBody>
                  <a:tcPr anchor="ctr"/>
                </a:tc>
                <a:tc>
                  <a:txBody>
                    <a:bodyPr/>
                    <a:lstStyle/>
                    <a:p>
                      <a:pPr algn="ctr"/>
                      <a:r>
                        <a:rPr lang="tr-TR" sz="1800" b="1" dirty="0" smtClean="0">
                          <a:effectLst/>
                          <a:latin typeface="+mn-lt"/>
                          <a:cs typeface="Arial" panose="020B0604020202020204" pitchFamily="34" charset="0"/>
                        </a:rPr>
                        <a:t>İstihdam</a:t>
                      </a:r>
                      <a:endParaRPr lang="tr-TR" sz="1800" b="1" dirty="0">
                        <a:effectLst/>
                        <a:latin typeface="+mn-lt"/>
                        <a:cs typeface="Arial" panose="020B0604020202020204" pitchFamily="34" charset="0"/>
                      </a:endParaRPr>
                    </a:p>
                  </a:txBody>
                  <a:tcPr anchor="ctr"/>
                </a:tc>
                <a:extLst>
                  <a:ext uri="{0D108BD9-81ED-4DB2-BD59-A6C34878D82A}">
                    <a16:rowId xmlns:a16="http://schemas.microsoft.com/office/drawing/2014/main" val="2526963019"/>
                  </a:ext>
                </a:extLst>
              </a:tr>
              <a:tr h="383896">
                <a:tc>
                  <a:txBody>
                    <a:bodyPr/>
                    <a:lstStyle/>
                    <a:p>
                      <a:pPr marL="0" algn="ctr" defTabSz="914400" rtl="0" eaLnBrk="1" latinLnBrk="0" hangingPunct="1"/>
                      <a:r>
                        <a:rPr lang="tr-TR" sz="1800" b="1" kern="1200" dirty="0" smtClean="0">
                          <a:effectLst/>
                          <a:latin typeface="+mn-lt"/>
                          <a:cs typeface="Arial" panose="020B0604020202020204" pitchFamily="34" charset="0"/>
                        </a:rPr>
                        <a:t>2015</a:t>
                      </a:r>
                      <a:endParaRPr lang="tr-TR" sz="1800" b="1" kern="1200" dirty="0">
                        <a:solidFill>
                          <a:schemeClr val="dk1"/>
                        </a:solidFill>
                        <a:effectLst/>
                        <a:latin typeface="+mn-lt"/>
                        <a:ea typeface="+mn-ea"/>
                        <a:cs typeface="Arial" panose="020B0604020202020204" pitchFamily="34" charset="0"/>
                      </a:endParaRPr>
                    </a:p>
                  </a:txBody>
                  <a:tcPr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109</a:t>
                      </a:r>
                      <a:endParaRPr lang="tr-TR" sz="11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5.710</a:t>
                      </a:r>
                      <a:endParaRPr lang="tr-TR" sz="11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2875158391"/>
                  </a:ext>
                </a:extLst>
              </a:tr>
              <a:tr h="383896">
                <a:tc>
                  <a:txBody>
                    <a:bodyPr/>
                    <a:lstStyle/>
                    <a:p>
                      <a:pPr algn="ctr"/>
                      <a:r>
                        <a:rPr lang="tr-TR" sz="1800" b="1" dirty="0" smtClean="0">
                          <a:latin typeface="+mn-lt"/>
                          <a:cs typeface="Arial" panose="020B0604020202020204" pitchFamily="34" charset="0"/>
                        </a:rPr>
                        <a:t>2016</a:t>
                      </a:r>
                      <a:endParaRPr lang="tr-TR" sz="1800" b="1" dirty="0">
                        <a:latin typeface="+mn-lt"/>
                        <a:cs typeface="Arial" panose="020B0604020202020204" pitchFamily="34" charset="0"/>
                      </a:endParaRPr>
                    </a:p>
                  </a:txBody>
                  <a:tcPr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119</a:t>
                      </a:r>
                      <a:endParaRPr lang="tr-TR" sz="11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5.669</a:t>
                      </a:r>
                      <a:endParaRPr lang="tr-TR" sz="11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916673963"/>
                  </a:ext>
                </a:extLst>
              </a:tr>
              <a:tr h="383896">
                <a:tc>
                  <a:txBody>
                    <a:bodyPr/>
                    <a:lstStyle/>
                    <a:p>
                      <a:pPr marL="0" algn="ctr" defTabSz="914400" rtl="0" eaLnBrk="1" latinLnBrk="0" hangingPunct="1"/>
                      <a:r>
                        <a:rPr lang="tr-TR" sz="1800" b="1" kern="1200" dirty="0" smtClean="0">
                          <a:solidFill>
                            <a:schemeClr val="tx1"/>
                          </a:solidFill>
                          <a:effectLst/>
                          <a:latin typeface="+mn-lt"/>
                          <a:ea typeface="+mn-ea"/>
                          <a:cs typeface="Arial" panose="020B0604020202020204" pitchFamily="34" charset="0"/>
                        </a:rPr>
                        <a:t>2017</a:t>
                      </a:r>
                      <a:endParaRPr lang="tr-TR" sz="1800" b="1" kern="1200" dirty="0">
                        <a:solidFill>
                          <a:schemeClr val="dk1"/>
                        </a:solidFill>
                        <a:effectLst/>
                        <a:latin typeface="+mn-lt"/>
                        <a:ea typeface="+mn-ea"/>
                        <a:cs typeface="Arial" panose="020B0604020202020204" pitchFamily="34" charset="0"/>
                      </a:endParaRPr>
                    </a:p>
                  </a:txBody>
                  <a:tcPr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129</a:t>
                      </a:r>
                      <a:endParaRPr lang="tr-TR" sz="11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6.344</a:t>
                      </a:r>
                      <a:endParaRPr lang="tr-TR" sz="11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2496263885"/>
                  </a:ext>
                </a:extLst>
              </a:tr>
              <a:tr h="383896">
                <a:tc>
                  <a:txBody>
                    <a:bodyPr/>
                    <a:lstStyle/>
                    <a:p>
                      <a:pPr marL="0" algn="ctr" defTabSz="914400" rtl="0" eaLnBrk="1" latinLnBrk="0" hangingPunct="1"/>
                      <a:r>
                        <a:rPr lang="tr-TR" sz="1800" b="1" kern="1200" dirty="0" smtClean="0">
                          <a:solidFill>
                            <a:schemeClr val="dk1"/>
                          </a:solidFill>
                          <a:effectLst/>
                          <a:latin typeface="+mn-lt"/>
                          <a:ea typeface="+mn-ea"/>
                          <a:cs typeface="Arial" panose="020B0604020202020204" pitchFamily="34" charset="0"/>
                        </a:rPr>
                        <a:t>2018</a:t>
                      </a:r>
                      <a:endParaRPr lang="tr-TR" sz="1800" b="1" kern="1200" dirty="0">
                        <a:solidFill>
                          <a:schemeClr val="dk1"/>
                        </a:solidFill>
                        <a:effectLst/>
                        <a:latin typeface="+mn-lt"/>
                        <a:ea typeface="+mn-ea"/>
                        <a:cs typeface="Arial" panose="020B0604020202020204" pitchFamily="34" charset="0"/>
                      </a:endParaRPr>
                    </a:p>
                  </a:txBody>
                  <a:tcPr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147</a:t>
                      </a:r>
                      <a:endParaRPr lang="tr-TR" sz="11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7.774</a:t>
                      </a:r>
                      <a:endParaRPr lang="tr-TR" sz="11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3510595862"/>
                  </a:ext>
                </a:extLst>
              </a:tr>
              <a:tr h="383896">
                <a:tc>
                  <a:txBody>
                    <a:bodyPr/>
                    <a:lstStyle/>
                    <a:p>
                      <a:pPr marL="0" algn="ctr" defTabSz="914400" rtl="0" eaLnBrk="1" latinLnBrk="0" hangingPunct="1"/>
                      <a:r>
                        <a:rPr lang="tr-TR" sz="1800" b="1" kern="1200" dirty="0" smtClean="0">
                          <a:solidFill>
                            <a:schemeClr val="dk1"/>
                          </a:solidFill>
                          <a:effectLst/>
                          <a:latin typeface="+mn-lt"/>
                          <a:ea typeface="+mn-ea"/>
                          <a:cs typeface="Arial" panose="020B0604020202020204" pitchFamily="34" charset="0"/>
                        </a:rPr>
                        <a:t>2019</a:t>
                      </a:r>
                      <a:endParaRPr lang="tr-TR" sz="1800" b="1" kern="1200" dirty="0">
                        <a:solidFill>
                          <a:schemeClr val="dk1"/>
                        </a:solidFill>
                        <a:effectLst/>
                        <a:latin typeface="+mn-lt"/>
                        <a:ea typeface="+mn-ea"/>
                        <a:cs typeface="Arial" panose="020B0604020202020204" pitchFamily="34" charset="0"/>
                      </a:endParaRPr>
                    </a:p>
                  </a:txBody>
                  <a:tcPr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152</a:t>
                      </a:r>
                      <a:endParaRPr lang="tr-TR" sz="11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8.940</a:t>
                      </a:r>
                      <a:endParaRPr lang="tr-TR" sz="11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3266615062"/>
                  </a:ext>
                </a:extLst>
              </a:tr>
              <a:tr h="383896">
                <a:tc>
                  <a:txBody>
                    <a:bodyPr/>
                    <a:lstStyle/>
                    <a:p>
                      <a:pPr marL="0" algn="ctr" defTabSz="914400" rtl="0" eaLnBrk="1" latinLnBrk="0" hangingPunct="1"/>
                      <a:r>
                        <a:rPr lang="tr-TR" sz="1800" b="1" kern="1200" dirty="0" smtClean="0">
                          <a:solidFill>
                            <a:schemeClr val="dk1"/>
                          </a:solidFill>
                          <a:effectLst/>
                          <a:latin typeface="+mn-lt"/>
                          <a:ea typeface="+mn-ea"/>
                          <a:cs typeface="Arial" panose="020B0604020202020204" pitchFamily="34" charset="0"/>
                        </a:rPr>
                        <a:t>2020</a:t>
                      </a:r>
                      <a:endParaRPr lang="tr-TR" sz="1800" b="1" kern="1200" dirty="0">
                        <a:solidFill>
                          <a:schemeClr val="dk1"/>
                        </a:solidFill>
                        <a:effectLst/>
                        <a:latin typeface="+mn-lt"/>
                        <a:ea typeface="+mn-ea"/>
                        <a:cs typeface="Arial" panose="020B0604020202020204" pitchFamily="34" charset="0"/>
                      </a:endParaRPr>
                    </a:p>
                  </a:txBody>
                  <a:tcPr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152</a:t>
                      </a:r>
                      <a:endParaRPr lang="tr-TR" sz="11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8.948</a:t>
                      </a:r>
                      <a:endParaRPr lang="tr-TR" sz="11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1916497481"/>
                  </a:ext>
                </a:extLst>
              </a:tr>
              <a:tr h="383896">
                <a:tc>
                  <a:txBody>
                    <a:bodyPr/>
                    <a:lstStyle/>
                    <a:p>
                      <a:pPr marL="0" algn="ctr" defTabSz="914400" rtl="0" eaLnBrk="1" latinLnBrk="0" hangingPunct="1"/>
                      <a:r>
                        <a:rPr lang="tr-TR" sz="1800" b="1" kern="1200" dirty="0" smtClean="0">
                          <a:solidFill>
                            <a:schemeClr val="dk1"/>
                          </a:solidFill>
                          <a:effectLst/>
                          <a:latin typeface="+mn-lt"/>
                          <a:ea typeface="+mn-ea"/>
                          <a:cs typeface="Arial" panose="020B0604020202020204" pitchFamily="34" charset="0"/>
                        </a:rPr>
                        <a:t>2021</a:t>
                      </a:r>
                      <a:endParaRPr lang="tr-TR" sz="1800" b="1" kern="1200" dirty="0">
                        <a:solidFill>
                          <a:schemeClr val="dk1"/>
                        </a:solidFill>
                        <a:effectLst/>
                        <a:latin typeface="+mn-lt"/>
                        <a:ea typeface="+mn-ea"/>
                        <a:cs typeface="Arial" panose="020B0604020202020204" pitchFamily="34" charset="0"/>
                      </a:endParaRPr>
                    </a:p>
                  </a:txBody>
                  <a:tcPr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182</a:t>
                      </a:r>
                      <a:endParaRPr lang="tr-TR" sz="11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9.927</a:t>
                      </a:r>
                      <a:endParaRPr lang="tr-TR" sz="11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4006888263"/>
                  </a:ext>
                </a:extLst>
              </a:tr>
              <a:tr h="383896">
                <a:tc>
                  <a:txBody>
                    <a:bodyPr/>
                    <a:lstStyle/>
                    <a:p>
                      <a:pPr marL="0" algn="ctr" defTabSz="914400" rtl="0" eaLnBrk="1" latinLnBrk="0" hangingPunct="1"/>
                      <a:r>
                        <a:rPr lang="tr-TR" sz="1800" b="1" kern="1200" dirty="0" smtClean="0">
                          <a:solidFill>
                            <a:schemeClr val="dk1"/>
                          </a:solidFill>
                          <a:effectLst/>
                          <a:latin typeface="+mn-lt"/>
                          <a:ea typeface="+mn-ea"/>
                          <a:cs typeface="Arial" panose="020B0604020202020204" pitchFamily="34" charset="0"/>
                        </a:rPr>
                        <a:t>2022</a:t>
                      </a:r>
                      <a:endParaRPr lang="tr-TR" sz="1800" b="1" kern="1200" dirty="0">
                        <a:solidFill>
                          <a:schemeClr val="dk1"/>
                        </a:solidFill>
                        <a:effectLst/>
                        <a:latin typeface="+mn-lt"/>
                        <a:ea typeface="+mn-ea"/>
                        <a:cs typeface="Arial" panose="020B0604020202020204" pitchFamily="34" charset="0"/>
                      </a:endParaRPr>
                    </a:p>
                  </a:txBody>
                  <a:tcPr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203</a:t>
                      </a:r>
                      <a:endParaRPr lang="tr-TR" sz="11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11.350</a:t>
                      </a:r>
                      <a:endParaRPr lang="tr-TR" sz="11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1581347131"/>
                  </a:ext>
                </a:extLst>
              </a:tr>
              <a:tr h="383896">
                <a:tc>
                  <a:txBody>
                    <a:bodyPr/>
                    <a:lstStyle/>
                    <a:p>
                      <a:pPr marL="0" algn="ctr" defTabSz="914400" rtl="0" eaLnBrk="1" latinLnBrk="0" hangingPunct="1"/>
                      <a:r>
                        <a:rPr lang="tr-TR" sz="1800" b="1" kern="1200" dirty="0" smtClean="0">
                          <a:solidFill>
                            <a:schemeClr val="dk1"/>
                          </a:solidFill>
                          <a:effectLst/>
                          <a:latin typeface="+mn-lt"/>
                          <a:ea typeface="+mn-ea"/>
                          <a:cs typeface="Arial" panose="020B0604020202020204" pitchFamily="34" charset="0"/>
                        </a:rPr>
                        <a:t>2023</a:t>
                      </a:r>
                      <a:endParaRPr lang="tr-TR" sz="1800" b="1" kern="1200" dirty="0">
                        <a:solidFill>
                          <a:schemeClr val="dk1"/>
                        </a:solidFill>
                        <a:effectLst/>
                        <a:latin typeface="+mn-lt"/>
                        <a:ea typeface="+mn-ea"/>
                        <a:cs typeface="Arial" panose="020B0604020202020204" pitchFamily="34" charset="0"/>
                      </a:endParaRPr>
                    </a:p>
                  </a:txBody>
                  <a:tcPr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219</a:t>
                      </a:r>
                      <a:endParaRPr lang="tr-TR" sz="11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tr-TR" sz="1800" dirty="0" smtClean="0">
                          <a:solidFill>
                            <a:srgbClr val="000000"/>
                          </a:solidFill>
                          <a:effectLst/>
                          <a:latin typeface="Calibri" panose="020F0502020204030204" pitchFamily="34" charset="0"/>
                          <a:ea typeface="Calibri" panose="020F0502020204030204" pitchFamily="34" charset="0"/>
                        </a:rPr>
                        <a:t>10.674</a:t>
                      </a:r>
                      <a:endParaRPr lang="tr-TR" sz="11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401576882"/>
                  </a:ext>
                </a:extLst>
              </a:tr>
              <a:tr h="383896">
                <a:tc>
                  <a:txBody>
                    <a:bodyPr/>
                    <a:lstStyle/>
                    <a:p>
                      <a:pPr marL="0" algn="ctr" defTabSz="914400" rtl="0" eaLnBrk="1" latinLnBrk="0" hangingPunct="1"/>
                      <a:r>
                        <a:rPr lang="tr-TR" sz="1800" b="1" kern="1200" dirty="0" smtClean="0">
                          <a:solidFill>
                            <a:schemeClr val="dk1"/>
                          </a:solidFill>
                          <a:effectLst/>
                          <a:latin typeface="+mn-lt"/>
                          <a:ea typeface="+mn-ea"/>
                          <a:cs typeface="Arial" panose="020B0604020202020204" pitchFamily="34" charset="0"/>
                        </a:rPr>
                        <a:t>2024</a:t>
                      </a:r>
                      <a:endParaRPr lang="tr-TR" sz="1800" b="1" kern="1200" dirty="0">
                        <a:solidFill>
                          <a:schemeClr val="dk1"/>
                        </a:solidFill>
                        <a:effectLst/>
                        <a:latin typeface="+mn-lt"/>
                        <a:ea typeface="+mn-ea"/>
                        <a:cs typeface="Arial" panose="020B0604020202020204" pitchFamily="34" charset="0"/>
                      </a:endParaRPr>
                    </a:p>
                  </a:txBody>
                  <a:tcPr anchor="ctr"/>
                </a:tc>
                <a:tc>
                  <a:txBody>
                    <a:bodyPr/>
                    <a:lstStyle/>
                    <a:p>
                      <a:r>
                        <a:rPr lang="tr-TR" dirty="0" smtClean="0"/>
                        <a:t>           208</a:t>
                      </a:r>
                      <a:endParaRPr lang="tr-TR" dirty="0"/>
                    </a:p>
                  </a:txBody>
                  <a:tcPr marL="44450" marR="44450" marT="0" marB="0" anchor="ctr"/>
                </a:tc>
                <a:tc>
                  <a:txBody>
                    <a:bodyPr/>
                    <a:lstStyle/>
                    <a:p>
                      <a:r>
                        <a:rPr lang="tr-TR" dirty="0" smtClean="0"/>
                        <a:t>     10.119</a:t>
                      </a:r>
                      <a:endParaRPr lang="tr-TR" dirty="0"/>
                    </a:p>
                  </a:txBody>
                  <a:tcPr marL="44450" marR="44450" marT="0" marB="0" anchor="ctr"/>
                </a:tc>
                <a:extLst>
                  <a:ext uri="{0D108BD9-81ED-4DB2-BD59-A6C34878D82A}">
                    <a16:rowId xmlns:a16="http://schemas.microsoft.com/office/drawing/2014/main" val="2869188247"/>
                  </a:ext>
                </a:extLst>
              </a:tr>
            </a:tbl>
          </a:graphicData>
        </a:graphic>
      </p:graphicFrame>
      <p:sp>
        <p:nvSpPr>
          <p:cNvPr id="5" name="Dikdörtgen 4"/>
          <p:cNvSpPr/>
          <p:nvPr/>
        </p:nvSpPr>
        <p:spPr>
          <a:xfrm>
            <a:off x="450751" y="2039298"/>
            <a:ext cx="6026714" cy="430887"/>
          </a:xfrm>
          <a:prstGeom prst="rect">
            <a:avLst/>
          </a:prstGeom>
        </p:spPr>
        <p:txBody>
          <a:bodyPr wrap="none">
            <a:spAutoFit/>
          </a:bodyPr>
          <a:lstStyle/>
          <a:p>
            <a:pPr fontAlgn="b"/>
            <a:r>
              <a:rPr lang="tr-TR" sz="2200" b="1" dirty="0">
                <a:solidFill>
                  <a:srgbClr val="002060"/>
                </a:solidFill>
              </a:rPr>
              <a:t>Giyim Eşyaları </a:t>
            </a:r>
            <a:r>
              <a:rPr lang="tr-TR" sz="2200" b="1" dirty="0" smtClean="0">
                <a:solidFill>
                  <a:srgbClr val="002060"/>
                </a:solidFill>
              </a:rPr>
              <a:t>İmalatı Sektörünün Gelişimi              </a:t>
            </a:r>
            <a:endParaRPr lang="tr-TR" sz="2200" b="1" dirty="0">
              <a:solidFill>
                <a:srgbClr val="002060"/>
              </a:solidFill>
            </a:endParaRPr>
          </a:p>
        </p:txBody>
      </p:sp>
      <p:sp>
        <p:nvSpPr>
          <p:cNvPr id="6" name="Metin kutusu 5"/>
          <p:cNvSpPr txBox="1"/>
          <p:nvPr/>
        </p:nvSpPr>
        <p:spPr>
          <a:xfrm>
            <a:off x="5896946" y="2254741"/>
            <a:ext cx="5449077" cy="424731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lgn="just">
              <a:buFont typeface="Wingdings" panose="05000000000000000000" pitchFamily="2" charset="2"/>
              <a:buChar char="q"/>
            </a:pPr>
            <a:r>
              <a:rPr lang="tr-TR" dirty="0" smtClean="0"/>
              <a:t>2012 yılında yürürlüğe giren Yatırım Teşvik Sistemi’nin de etkisiyle giyim </a:t>
            </a:r>
            <a:r>
              <a:rPr lang="tr-TR" dirty="0"/>
              <a:t>eşyaları imalatı sektörü </a:t>
            </a:r>
            <a:r>
              <a:rPr lang="tr-TR" dirty="0" smtClean="0"/>
              <a:t>ile Ordu ilinde  </a:t>
            </a:r>
            <a:r>
              <a:rPr lang="tr-TR" dirty="0"/>
              <a:t>imalat sanayi alanında en fazla istihdamın sağlandığı sektör </a:t>
            </a:r>
            <a:r>
              <a:rPr lang="tr-TR" dirty="0" smtClean="0"/>
              <a:t>konumuna ulaşmıştır.  </a:t>
            </a:r>
            <a:r>
              <a:rPr lang="tr-TR" dirty="0" smtClean="0"/>
              <a:t>2013 </a:t>
            </a:r>
            <a:r>
              <a:rPr lang="tr-TR" dirty="0" smtClean="0"/>
              <a:t>yılında 3746 olan istihdam rakamı  2022 yılı sonu itibariyle yaklaşık 11 Bin kişiye ulaşmıştır.</a:t>
            </a:r>
          </a:p>
          <a:p>
            <a:pPr marL="285750" indent="-285750" algn="just">
              <a:buFont typeface="Wingdings" panose="05000000000000000000" pitchFamily="2" charset="2"/>
              <a:buChar char="q"/>
            </a:pPr>
            <a:r>
              <a:rPr lang="tr-TR" dirty="0" smtClean="0"/>
              <a:t>Yatırım Teşvik Belgesi alan sektörler de incelendiğinde 2013-2023 yılları arasında  en fazla yatırım teşvik belgesi alınan sektör 54 belge ile giyim eşyaları imalatı sektörü olmuştur.</a:t>
            </a:r>
          </a:p>
          <a:p>
            <a:pPr marL="285750" indent="-285750" algn="just">
              <a:buFont typeface="Wingdings" panose="05000000000000000000" pitchFamily="2" charset="2"/>
              <a:buChar char="q"/>
            </a:pPr>
            <a:r>
              <a:rPr lang="tr-TR" dirty="0"/>
              <a:t>Yatırım Teşvik </a:t>
            </a:r>
            <a:r>
              <a:rPr lang="tr-TR" dirty="0" smtClean="0"/>
              <a:t>Sistemi kapsamında sağlanan desteklerin yanı sıra sektörün talep ettiği nitelikli iş gücünün sağlanabilmesi amacıyla 1 adet Fatsa’da ve 1 adet de Altınordu ilçesinde uygulamalı eğitim merkezleri kurulmuş durumdadır.</a:t>
            </a:r>
          </a:p>
        </p:txBody>
      </p:sp>
    </p:spTree>
    <p:extLst>
      <p:ext uri="{BB962C8B-B14F-4D97-AF65-F5344CB8AC3E}">
        <p14:creationId xmlns:p14="http://schemas.microsoft.com/office/powerpoint/2010/main" val="28950943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50751" y="917129"/>
            <a:ext cx="8724780" cy="796057"/>
          </a:xfrm>
        </p:spPr>
        <p:txBody>
          <a:bodyPr>
            <a:noAutofit/>
          </a:bodyPr>
          <a:lstStyle/>
          <a:p>
            <a:pPr lvl="0"/>
            <a:r>
              <a:rPr lang="tr-TR" sz="2800" b="1" dirty="0">
                <a:solidFill>
                  <a:schemeClr val="bg1"/>
                </a:solidFill>
                <a:latin typeface="+mn-lt"/>
              </a:rPr>
              <a:t>ÖNE ÇIKAN SEKTÖRLER VE YATIRIM FIRSATLARI</a:t>
            </a:r>
          </a:p>
        </p:txBody>
      </p:sp>
      <p:sp>
        <p:nvSpPr>
          <p:cNvPr id="4" name="Metin kutusu 3"/>
          <p:cNvSpPr txBox="1"/>
          <p:nvPr/>
        </p:nvSpPr>
        <p:spPr>
          <a:xfrm>
            <a:off x="501162" y="1541713"/>
            <a:ext cx="2851638" cy="461665"/>
          </a:xfrm>
          <a:prstGeom prst="rect">
            <a:avLst/>
          </a:prstGeom>
          <a:noFill/>
        </p:spPr>
        <p:txBody>
          <a:bodyPr wrap="square" rtlCol="0">
            <a:spAutoFit/>
          </a:bodyPr>
          <a:lstStyle/>
          <a:p>
            <a:r>
              <a:rPr lang="tr-TR" sz="2400" b="1" dirty="0" smtClean="0">
                <a:solidFill>
                  <a:srgbClr val="002060"/>
                </a:solidFill>
              </a:rPr>
              <a:t>RÜZGAR ENERJİSİ</a:t>
            </a:r>
            <a:endParaRPr lang="tr-TR" sz="2400" b="1" dirty="0">
              <a:solidFill>
                <a:srgbClr val="002060"/>
              </a:solidFill>
            </a:endParaRPr>
          </a:p>
        </p:txBody>
      </p:sp>
      <p:graphicFrame>
        <p:nvGraphicFramePr>
          <p:cNvPr id="5" name="Tablo 4"/>
          <p:cNvGraphicFramePr>
            <a:graphicFrameLocks noGrp="1"/>
          </p:cNvGraphicFramePr>
          <p:nvPr>
            <p:extLst>
              <p:ext uri="{D42A27DB-BD31-4B8C-83A1-F6EECF244321}">
                <p14:modId xmlns:p14="http://schemas.microsoft.com/office/powerpoint/2010/main" val="2966355714"/>
              </p:ext>
            </p:extLst>
          </p:nvPr>
        </p:nvGraphicFramePr>
        <p:xfrm>
          <a:off x="683241" y="2627963"/>
          <a:ext cx="6062792" cy="3545631"/>
        </p:xfrm>
        <a:graphic>
          <a:graphicData uri="http://schemas.openxmlformats.org/drawingml/2006/table">
            <a:tbl>
              <a:tblPr firstRow="1" bandRow="1">
                <a:tableStyleId>{5FD0F851-EC5A-4D38-B0AD-8093EC10F338}</a:tableStyleId>
              </a:tblPr>
              <a:tblGrid>
                <a:gridCol w="1584248">
                  <a:extLst>
                    <a:ext uri="{9D8B030D-6E8A-4147-A177-3AD203B41FA5}">
                      <a16:colId xmlns:a16="http://schemas.microsoft.com/office/drawing/2014/main" val="20000"/>
                    </a:ext>
                  </a:extLst>
                </a:gridCol>
                <a:gridCol w="1953603">
                  <a:extLst>
                    <a:ext uri="{9D8B030D-6E8A-4147-A177-3AD203B41FA5}">
                      <a16:colId xmlns:a16="http://schemas.microsoft.com/office/drawing/2014/main" val="20001"/>
                    </a:ext>
                  </a:extLst>
                </a:gridCol>
                <a:gridCol w="2524941">
                  <a:extLst>
                    <a:ext uri="{9D8B030D-6E8A-4147-A177-3AD203B41FA5}">
                      <a16:colId xmlns:a16="http://schemas.microsoft.com/office/drawing/2014/main" val="20002"/>
                    </a:ext>
                  </a:extLst>
                </a:gridCol>
              </a:tblGrid>
              <a:tr h="1105713">
                <a:tc>
                  <a:txBody>
                    <a:bodyPr/>
                    <a:lstStyle/>
                    <a:p>
                      <a:pPr algn="ctr">
                        <a:lnSpc>
                          <a:spcPct val="115000"/>
                        </a:lnSpc>
                        <a:spcAft>
                          <a:spcPts val="0"/>
                        </a:spcAft>
                      </a:pPr>
                      <a:r>
                        <a:rPr lang="tr-TR" sz="1600" dirty="0" smtClean="0">
                          <a:effectLst/>
                        </a:rPr>
                        <a:t> Şehirler</a:t>
                      </a:r>
                      <a:endParaRPr lang="tr-TR"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tr-TR" sz="1600" dirty="0" smtClean="0">
                          <a:effectLst/>
                        </a:rPr>
                        <a:t>Kullanılabilir toplam alan (km</a:t>
                      </a:r>
                      <a:r>
                        <a:rPr lang="tr-TR" sz="1600" baseline="30000" dirty="0" smtClean="0">
                          <a:effectLst/>
                        </a:rPr>
                        <a:t>2</a:t>
                      </a:r>
                      <a:r>
                        <a:rPr lang="tr-TR" sz="1600" dirty="0">
                          <a:effectLst/>
                        </a:rPr>
                        <a:t>)</a:t>
                      </a:r>
                      <a:endParaRPr lang="tr-TR"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tr-TR" sz="1600" dirty="0" smtClean="0">
                          <a:effectLst/>
                        </a:rPr>
                        <a:t>Kullanılabilir</a:t>
                      </a:r>
                      <a:r>
                        <a:rPr lang="tr-TR" sz="1600" baseline="0" dirty="0" smtClean="0">
                          <a:effectLst/>
                        </a:rPr>
                        <a:t> </a:t>
                      </a:r>
                      <a:r>
                        <a:rPr lang="tr-TR" sz="1600" dirty="0" smtClean="0">
                          <a:effectLst/>
                        </a:rPr>
                        <a:t>toplam</a:t>
                      </a:r>
                      <a:r>
                        <a:rPr lang="tr-TR" sz="1600" baseline="0" dirty="0" smtClean="0">
                          <a:effectLst/>
                        </a:rPr>
                        <a:t> kurulu güç </a:t>
                      </a:r>
                      <a:r>
                        <a:rPr lang="tr-TR" sz="1600" dirty="0" smtClean="0">
                          <a:effectLst/>
                        </a:rPr>
                        <a:t>(MW</a:t>
                      </a:r>
                      <a:r>
                        <a:rPr lang="tr-TR" sz="1600" dirty="0">
                          <a:effectLst/>
                        </a:rPr>
                        <a:t>)</a:t>
                      </a:r>
                      <a:endParaRPr lang="tr-TR"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507927">
                <a:tc>
                  <a:txBody>
                    <a:bodyPr/>
                    <a:lstStyle/>
                    <a:p>
                      <a:pPr algn="ctr">
                        <a:lnSpc>
                          <a:spcPct val="115000"/>
                        </a:lnSpc>
                        <a:spcAft>
                          <a:spcPts val="0"/>
                        </a:spcAft>
                      </a:pPr>
                      <a:r>
                        <a:rPr lang="tr-TR" sz="1600" dirty="0">
                          <a:effectLst/>
                        </a:rPr>
                        <a:t>Artvin</a:t>
                      </a:r>
                      <a:endParaRPr lang="tr-TR" sz="1600" dirty="0">
                        <a:solidFill>
                          <a:srgbClr val="5F497A"/>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753745" indent="-296545" algn="ctr">
                        <a:spcAft>
                          <a:spcPts val="0"/>
                        </a:spcAft>
                      </a:pPr>
                      <a:r>
                        <a:rPr lang="tr-TR" sz="1600" dirty="0">
                          <a:effectLst/>
                        </a:rPr>
                        <a:t>1,96</a:t>
                      </a:r>
                      <a:endParaRPr lang="tr-TR" sz="1600" dirty="0">
                        <a:solidFill>
                          <a:srgbClr val="5F497A"/>
                        </a:solidFill>
                        <a:effectLst/>
                        <a:latin typeface="Arial" panose="020B0604020202020204" pitchFamily="34" charset="0"/>
                        <a:cs typeface="Arial" panose="020B0604020202020204" pitchFamily="34" charset="0"/>
                      </a:endParaRPr>
                    </a:p>
                  </a:txBody>
                  <a:tcPr marL="68580" marR="68580" marT="0" marB="0"/>
                </a:tc>
                <a:tc>
                  <a:txBody>
                    <a:bodyPr/>
                    <a:lstStyle/>
                    <a:p>
                      <a:pPr marL="457200" algn="ctr">
                        <a:spcAft>
                          <a:spcPts val="0"/>
                        </a:spcAft>
                      </a:pPr>
                      <a:r>
                        <a:rPr lang="tr-TR" sz="1600" dirty="0">
                          <a:effectLst/>
                        </a:rPr>
                        <a:t>9,76</a:t>
                      </a:r>
                      <a:endParaRPr lang="tr-TR" sz="1600" dirty="0">
                        <a:solidFill>
                          <a:srgbClr val="5F497A"/>
                        </a:solidFill>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507721">
                <a:tc>
                  <a:txBody>
                    <a:bodyPr/>
                    <a:lstStyle/>
                    <a:p>
                      <a:pPr algn="ctr">
                        <a:lnSpc>
                          <a:spcPct val="115000"/>
                        </a:lnSpc>
                        <a:spcAft>
                          <a:spcPts val="0"/>
                        </a:spcAft>
                      </a:pPr>
                      <a:r>
                        <a:rPr lang="tr-TR" sz="1600" dirty="0">
                          <a:effectLst/>
                        </a:rPr>
                        <a:t>Giresun</a:t>
                      </a:r>
                      <a:endParaRPr lang="tr-TR" sz="1600" dirty="0">
                        <a:solidFill>
                          <a:srgbClr val="5F497A"/>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spcAft>
                          <a:spcPts val="0"/>
                        </a:spcAft>
                      </a:pPr>
                      <a:r>
                        <a:rPr lang="tr-TR" sz="1600" dirty="0" smtClean="0">
                          <a:effectLst/>
                        </a:rPr>
                        <a:t>32</a:t>
                      </a:r>
                      <a:endParaRPr lang="tr-TR" sz="1600" dirty="0">
                        <a:solidFill>
                          <a:srgbClr val="5F497A"/>
                        </a:solidFill>
                        <a:effectLst/>
                        <a:latin typeface="Arial" panose="020B0604020202020204" pitchFamily="34" charset="0"/>
                        <a:cs typeface="Arial" panose="020B0604020202020204" pitchFamily="34" charset="0"/>
                      </a:endParaRPr>
                    </a:p>
                  </a:txBody>
                  <a:tcPr marL="68580" marR="68580" marT="0" marB="0"/>
                </a:tc>
                <a:tc>
                  <a:txBody>
                    <a:bodyPr/>
                    <a:lstStyle/>
                    <a:p>
                      <a:pPr marL="457200" algn="ctr">
                        <a:spcAft>
                          <a:spcPts val="0"/>
                        </a:spcAft>
                      </a:pPr>
                      <a:r>
                        <a:rPr lang="tr-TR" sz="1600" dirty="0" smtClean="0">
                          <a:effectLst/>
                        </a:rPr>
                        <a:t>160</a:t>
                      </a:r>
                      <a:endParaRPr lang="tr-TR" sz="1600" dirty="0">
                        <a:solidFill>
                          <a:srgbClr val="5F497A"/>
                        </a:solidFill>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481652">
                <a:tc>
                  <a:txBody>
                    <a:bodyPr/>
                    <a:lstStyle/>
                    <a:p>
                      <a:pPr algn="ctr">
                        <a:lnSpc>
                          <a:spcPct val="115000"/>
                        </a:lnSpc>
                        <a:spcAft>
                          <a:spcPts val="0"/>
                        </a:spcAft>
                      </a:pPr>
                      <a:r>
                        <a:rPr lang="tr-TR" sz="1600" dirty="0">
                          <a:effectLst/>
                        </a:rPr>
                        <a:t>Gümüşhane</a:t>
                      </a:r>
                      <a:endParaRPr lang="tr-TR" sz="1600" dirty="0">
                        <a:solidFill>
                          <a:srgbClr val="5F497A"/>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spcAft>
                          <a:spcPts val="0"/>
                        </a:spcAft>
                      </a:pPr>
                      <a:r>
                        <a:rPr lang="tr-TR" sz="1600" dirty="0">
                          <a:effectLst/>
                        </a:rPr>
                        <a:t>0,21</a:t>
                      </a:r>
                      <a:endParaRPr lang="tr-TR" sz="1600" dirty="0">
                        <a:solidFill>
                          <a:srgbClr val="5F497A"/>
                        </a:solidFill>
                        <a:effectLst/>
                        <a:latin typeface="Arial" panose="020B0604020202020204" pitchFamily="34" charset="0"/>
                        <a:cs typeface="Arial" panose="020B0604020202020204" pitchFamily="34" charset="0"/>
                      </a:endParaRPr>
                    </a:p>
                  </a:txBody>
                  <a:tcPr marL="68580" marR="68580" marT="0" marB="0"/>
                </a:tc>
                <a:tc>
                  <a:txBody>
                    <a:bodyPr/>
                    <a:lstStyle/>
                    <a:p>
                      <a:pPr marL="457200" algn="ctr">
                        <a:spcAft>
                          <a:spcPts val="0"/>
                        </a:spcAft>
                      </a:pPr>
                      <a:r>
                        <a:rPr lang="tr-TR" sz="1600" dirty="0">
                          <a:effectLst/>
                        </a:rPr>
                        <a:t>1,04</a:t>
                      </a:r>
                      <a:endParaRPr lang="tr-TR" sz="1600" dirty="0">
                        <a:solidFill>
                          <a:srgbClr val="5F497A"/>
                        </a:solidFill>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474204">
                <a:tc>
                  <a:txBody>
                    <a:bodyPr/>
                    <a:lstStyle/>
                    <a:p>
                      <a:pPr algn="ctr">
                        <a:lnSpc>
                          <a:spcPct val="115000"/>
                        </a:lnSpc>
                        <a:spcAft>
                          <a:spcPts val="0"/>
                        </a:spcAft>
                      </a:pPr>
                      <a:r>
                        <a:rPr lang="tr-TR" sz="1600" b="1" i="1" dirty="0">
                          <a:effectLst/>
                        </a:rPr>
                        <a:t>Ordu</a:t>
                      </a:r>
                      <a:endParaRPr lang="tr-TR" sz="1600" b="1" i="1" dirty="0">
                        <a:solidFill>
                          <a:srgbClr val="5F497A"/>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spcAft>
                          <a:spcPts val="0"/>
                        </a:spcAft>
                      </a:pPr>
                      <a:r>
                        <a:rPr lang="tr-TR" sz="1600" b="1" i="1" dirty="0" smtClean="0">
                          <a:effectLst/>
                        </a:rPr>
                        <a:t>455</a:t>
                      </a:r>
                      <a:endParaRPr lang="tr-TR" sz="1600" b="1" i="1" dirty="0">
                        <a:solidFill>
                          <a:srgbClr val="5F497A"/>
                        </a:solidFill>
                        <a:effectLst/>
                        <a:latin typeface="Arial" panose="020B0604020202020204" pitchFamily="34" charset="0"/>
                        <a:cs typeface="Arial" panose="020B0604020202020204" pitchFamily="34" charset="0"/>
                      </a:endParaRPr>
                    </a:p>
                  </a:txBody>
                  <a:tcPr marL="68580" marR="68580" marT="0" marB="0"/>
                </a:tc>
                <a:tc>
                  <a:txBody>
                    <a:bodyPr/>
                    <a:lstStyle/>
                    <a:p>
                      <a:pPr marL="457200" algn="ctr">
                        <a:spcAft>
                          <a:spcPts val="0"/>
                        </a:spcAft>
                      </a:pPr>
                      <a:r>
                        <a:rPr lang="tr-TR" sz="1600" b="1" i="1" dirty="0" smtClean="0">
                          <a:effectLst/>
                        </a:rPr>
                        <a:t>2.275</a:t>
                      </a:r>
                      <a:endParaRPr lang="tr-TR" sz="1600" b="1" i="1" dirty="0">
                        <a:solidFill>
                          <a:srgbClr val="5F497A"/>
                        </a:solidFill>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r h="468414">
                <a:tc>
                  <a:txBody>
                    <a:bodyPr/>
                    <a:lstStyle/>
                    <a:p>
                      <a:pPr algn="ctr">
                        <a:lnSpc>
                          <a:spcPct val="115000"/>
                        </a:lnSpc>
                        <a:spcAft>
                          <a:spcPts val="0"/>
                        </a:spcAft>
                      </a:pPr>
                      <a:r>
                        <a:rPr lang="tr-TR" sz="1600" dirty="0">
                          <a:effectLst/>
                        </a:rPr>
                        <a:t>Trabzon</a:t>
                      </a:r>
                      <a:endParaRPr lang="tr-TR" sz="1600" dirty="0">
                        <a:solidFill>
                          <a:srgbClr val="5F497A"/>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spcAft>
                          <a:spcPts val="0"/>
                        </a:spcAft>
                      </a:pPr>
                      <a:r>
                        <a:rPr lang="tr-TR" sz="1600" dirty="0">
                          <a:effectLst/>
                        </a:rPr>
                        <a:t>3,38</a:t>
                      </a:r>
                      <a:endParaRPr lang="tr-TR" sz="1600" dirty="0">
                        <a:solidFill>
                          <a:srgbClr val="5F497A"/>
                        </a:solidFill>
                        <a:effectLst/>
                        <a:latin typeface="Arial" panose="020B0604020202020204" pitchFamily="34" charset="0"/>
                        <a:cs typeface="Arial" panose="020B0604020202020204" pitchFamily="34" charset="0"/>
                      </a:endParaRPr>
                    </a:p>
                  </a:txBody>
                  <a:tcPr marL="68580" marR="68580" marT="0" marB="0"/>
                </a:tc>
                <a:tc>
                  <a:txBody>
                    <a:bodyPr/>
                    <a:lstStyle/>
                    <a:p>
                      <a:pPr marL="457200" algn="ctr">
                        <a:spcAft>
                          <a:spcPts val="0"/>
                        </a:spcAft>
                      </a:pPr>
                      <a:r>
                        <a:rPr lang="tr-TR" sz="1600" dirty="0">
                          <a:effectLst/>
                        </a:rPr>
                        <a:t>16,88</a:t>
                      </a:r>
                      <a:endParaRPr lang="tr-TR" sz="1600" dirty="0">
                        <a:solidFill>
                          <a:srgbClr val="5F497A"/>
                        </a:solidFill>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6"/>
                  </a:ext>
                </a:extLst>
              </a:tr>
            </a:tbl>
          </a:graphicData>
        </a:graphic>
      </p:graphicFrame>
      <p:sp>
        <p:nvSpPr>
          <p:cNvPr id="3" name="Metin kutusu 2"/>
          <p:cNvSpPr txBox="1"/>
          <p:nvPr/>
        </p:nvSpPr>
        <p:spPr>
          <a:xfrm>
            <a:off x="7352521" y="2627963"/>
            <a:ext cx="3909527" cy="34163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tr-TR" dirty="0" smtClean="0"/>
              <a:t>Ordu ili rüzgar enerjisi potansiyeli açısından bölgenin en önemli merkezi konumundadır. EPDK verilerine göre 12 MW kurulu güce sahip 1 adet  RES Akkuş ilçesinde faaliyette ve Mesudiye ilçesi sınırlarında toplam kurulu gücü 60 </a:t>
            </a:r>
            <a:r>
              <a:rPr lang="tr-TR" dirty="0"/>
              <a:t>MW </a:t>
            </a:r>
            <a:r>
              <a:rPr lang="tr-TR" dirty="0" smtClean="0"/>
              <a:t>olan 2 adet RES de lisansı alınmış ve proje aşamasındadır. Özellikle Akkuş, Aybastı, Gölköy, Perşembe ve Mesudiye ilçeleri rüzgar enerjisi bakımından potansiyel barındıran ilçeler olarak dikkat çekmektedir.</a:t>
            </a:r>
            <a:endParaRPr lang="tr-TR" dirty="0"/>
          </a:p>
        </p:txBody>
      </p:sp>
      <p:sp>
        <p:nvSpPr>
          <p:cNvPr id="6" name="Metin kutusu 5"/>
          <p:cNvSpPr txBox="1"/>
          <p:nvPr/>
        </p:nvSpPr>
        <p:spPr>
          <a:xfrm>
            <a:off x="501162" y="2117318"/>
            <a:ext cx="6939869" cy="707886"/>
          </a:xfrm>
          <a:prstGeom prst="rect">
            <a:avLst/>
          </a:prstGeom>
          <a:noFill/>
        </p:spPr>
        <p:txBody>
          <a:bodyPr wrap="square" rtlCol="0">
            <a:spAutoFit/>
          </a:bodyPr>
          <a:lstStyle/>
          <a:p>
            <a:pPr fontAlgn="b"/>
            <a:r>
              <a:rPr lang="tr-TR" sz="2200" b="1" dirty="0">
                <a:solidFill>
                  <a:srgbClr val="002060"/>
                </a:solidFill>
              </a:rPr>
              <a:t>TR-90 Bölgesinde İllere Göre Rüzgar Enerjisi Potansiyelleri</a:t>
            </a:r>
          </a:p>
          <a:p>
            <a:r>
              <a:rPr lang="tr-TR" b="1" dirty="0"/>
              <a:t> </a:t>
            </a:r>
          </a:p>
        </p:txBody>
      </p:sp>
    </p:spTree>
    <p:extLst>
      <p:ext uri="{BB962C8B-B14F-4D97-AF65-F5344CB8AC3E}">
        <p14:creationId xmlns:p14="http://schemas.microsoft.com/office/powerpoint/2010/main" val="5522676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Metin kutusu 1"/>
          <p:cNvSpPr txBox="1"/>
          <p:nvPr/>
        </p:nvSpPr>
        <p:spPr>
          <a:xfrm>
            <a:off x="1125020" y="3117724"/>
            <a:ext cx="5538539" cy="1569660"/>
          </a:xfrm>
          <a:prstGeom prst="rect">
            <a:avLst/>
          </a:prstGeom>
          <a:noFill/>
        </p:spPr>
        <p:txBody>
          <a:bodyPr wrap="square" rtlCol="0">
            <a:spAutoFit/>
          </a:bodyPr>
          <a:lstStyle/>
          <a:p>
            <a:pPr lvl="0"/>
            <a:r>
              <a:rPr lang="tr-TR" sz="3200" b="1" dirty="0" smtClean="0">
                <a:solidFill>
                  <a:prstClr val="white"/>
                </a:solidFill>
                <a:latin typeface="Montserrat" pitchFamily="2" charset="-94"/>
              </a:rPr>
              <a:t>UYGUN </a:t>
            </a:r>
            <a:r>
              <a:rPr lang="tr-TR" sz="3200" b="1" dirty="0">
                <a:solidFill>
                  <a:prstClr val="white"/>
                </a:solidFill>
                <a:latin typeface="Montserrat" pitchFamily="2" charset="-94"/>
              </a:rPr>
              <a:t>YATIRIM ALANLARI VE DEVLET DESTEKLERİ</a:t>
            </a:r>
          </a:p>
          <a:p>
            <a:pPr lvl="0"/>
            <a:endParaRPr kumimoji="0" lang="tr-TR" sz="3200" b="1" i="0" u="none" strike="noStrike" kern="1200" cap="none" spc="0" normalizeH="0" baseline="0" noProof="0" dirty="0" smtClean="0">
              <a:ln>
                <a:noFill/>
              </a:ln>
              <a:solidFill>
                <a:prstClr val="white"/>
              </a:solidFill>
              <a:effectLst/>
              <a:uLnTx/>
              <a:uFillTx/>
              <a:latin typeface="Montserrat" pitchFamily="2" charset="-94"/>
              <a:ea typeface="+mn-ea"/>
              <a:cs typeface="+mn-cs"/>
            </a:endParaRPr>
          </a:p>
        </p:txBody>
      </p:sp>
    </p:spTree>
    <p:extLst>
      <p:ext uri="{BB962C8B-B14F-4D97-AF65-F5344CB8AC3E}">
        <p14:creationId xmlns:p14="http://schemas.microsoft.com/office/powerpoint/2010/main" val="23063907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Metin kutusu 3"/>
          <p:cNvSpPr txBox="1"/>
          <p:nvPr/>
        </p:nvSpPr>
        <p:spPr>
          <a:xfrm>
            <a:off x="501161" y="1541713"/>
            <a:ext cx="62689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srgbClr val="002060"/>
                </a:solidFill>
                <a:effectLst/>
                <a:uLnTx/>
                <a:uFillTx/>
                <a:latin typeface="Calibri" panose="020F0502020204030204"/>
                <a:ea typeface="+mn-ea"/>
                <a:cs typeface="+mn-cs"/>
              </a:rPr>
              <a:t>ORGANİZE SANAYİ BÖLGELERİ- SERBEST BÖLGE</a:t>
            </a:r>
            <a:endParaRPr kumimoji="0" lang="tr-TR"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Unvan 1"/>
          <p:cNvSpPr>
            <a:spLocks noGrp="1"/>
          </p:cNvSpPr>
          <p:nvPr>
            <p:ph type="title"/>
          </p:nvPr>
        </p:nvSpPr>
        <p:spPr>
          <a:xfrm>
            <a:off x="408710" y="1169377"/>
            <a:ext cx="7642214" cy="389259"/>
          </a:xfrm>
        </p:spPr>
        <p:txBody>
          <a:bodyPr>
            <a:noAutofit/>
          </a:bodyPr>
          <a:lstStyle/>
          <a:p>
            <a:r>
              <a:rPr lang="tr-TR" sz="2800" b="1" dirty="0" smtClean="0">
                <a:solidFill>
                  <a:schemeClr val="bg1"/>
                </a:solidFill>
                <a:latin typeface="+mn-lt"/>
              </a:rPr>
              <a:t>UYGUN YATIRIM ALANLARI VE DEVLET DESTEKLERİ</a:t>
            </a:r>
            <a:endParaRPr lang="tr-TR" sz="2800" b="1" dirty="0">
              <a:solidFill>
                <a:schemeClr val="bg1"/>
              </a:solidFill>
              <a:latin typeface="+mn-lt"/>
            </a:endParaRP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90101" y="3732245"/>
            <a:ext cx="5764046" cy="3057771"/>
          </a:xfrm>
          <a:prstGeom prst="rect">
            <a:avLst/>
          </a:prstGeom>
          <a:ln>
            <a:noFill/>
          </a:ln>
          <a:effectLst>
            <a:outerShdw blurRad="292100" dist="139700" dir="2700000" algn="tl" rotWithShape="0">
              <a:srgbClr val="333333">
                <a:alpha val="65000"/>
              </a:srgbClr>
            </a:outerShdw>
          </a:effectLst>
        </p:spPr>
      </p:pic>
      <p:sp>
        <p:nvSpPr>
          <p:cNvPr id="2" name="Dikdörtgen 1"/>
          <p:cNvSpPr/>
          <p:nvPr/>
        </p:nvSpPr>
        <p:spPr>
          <a:xfrm>
            <a:off x="590101" y="2408999"/>
            <a:ext cx="5764046" cy="116955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just"/>
            <a:r>
              <a:rPr lang="tr-TR" sz="1400" dirty="0" smtClean="0">
                <a:solidFill>
                  <a:srgbClr val="000000"/>
                </a:solidFill>
              </a:rPr>
              <a:t>Toplam alanı 877 dönüm olup iki etaptan oluşmaktadır.</a:t>
            </a:r>
            <a:r>
              <a:rPr lang="tr-TR" sz="1400" dirty="0" smtClean="0"/>
              <a:t> </a:t>
            </a:r>
            <a:r>
              <a:rPr lang="tr-TR" sz="1400" dirty="0" smtClean="0">
                <a:solidFill>
                  <a:schemeClr val="dk1"/>
                </a:solidFill>
              </a:rPr>
              <a:t>Birinci etapta, 460,6 dönüm alanda 46 sanayi parselinin yatırımcılara tahsis edilmesi hedeflenmektedir. 416,5 dönüm olan ikinci etapta ise 40 parsel bulunmaktadır.</a:t>
            </a:r>
            <a:r>
              <a:rPr lang="tr-TR" sz="1400" dirty="0" smtClean="0"/>
              <a:t> </a:t>
            </a:r>
            <a:r>
              <a:rPr lang="tr-TR" sz="1400" dirty="0">
                <a:solidFill>
                  <a:srgbClr val="000000"/>
                </a:solidFill>
              </a:rPr>
              <a:t>Altyapı proje çalışmaları devam etmekle birlikte yatırımcılara ön tahsis süreci başlamıştır. </a:t>
            </a:r>
          </a:p>
        </p:txBody>
      </p:sp>
      <p:sp>
        <p:nvSpPr>
          <p:cNvPr id="7" name="Metin kutusu 6"/>
          <p:cNvSpPr txBox="1"/>
          <p:nvPr/>
        </p:nvSpPr>
        <p:spPr>
          <a:xfrm>
            <a:off x="500742" y="2021771"/>
            <a:ext cx="4121858" cy="707886"/>
          </a:xfrm>
          <a:prstGeom prst="rect">
            <a:avLst/>
          </a:prstGeom>
          <a:noFill/>
        </p:spPr>
        <p:txBody>
          <a:bodyPr wrap="square" rtlCol="0">
            <a:spAutoFit/>
          </a:bodyPr>
          <a:lstStyle/>
          <a:p>
            <a:pPr fontAlgn="b"/>
            <a:r>
              <a:rPr lang="tr-TR" sz="2200" b="1" dirty="0" smtClean="0">
                <a:solidFill>
                  <a:srgbClr val="002060"/>
                </a:solidFill>
              </a:rPr>
              <a:t>Yapımı Devam Eden Ordu 2. OSB</a:t>
            </a:r>
            <a:endParaRPr lang="tr-TR" sz="2200" b="1" dirty="0">
              <a:solidFill>
                <a:srgbClr val="002060"/>
              </a:solidFill>
            </a:endParaRPr>
          </a:p>
          <a:p>
            <a:r>
              <a:rPr lang="tr-TR" b="1" dirty="0"/>
              <a:t> </a:t>
            </a:r>
          </a:p>
        </p:txBody>
      </p:sp>
      <p:sp>
        <p:nvSpPr>
          <p:cNvPr id="8" name="Metin kutusu 7"/>
          <p:cNvSpPr txBox="1"/>
          <p:nvPr/>
        </p:nvSpPr>
        <p:spPr>
          <a:xfrm>
            <a:off x="6443506" y="2003378"/>
            <a:ext cx="4121858" cy="707886"/>
          </a:xfrm>
          <a:prstGeom prst="rect">
            <a:avLst/>
          </a:prstGeom>
          <a:noFill/>
        </p:spPr>
        <p:txBody>
          <a:bodyPr wrap="square" rtlCol="0">
            <a:spAutoFit/>
          </a:bodyPr>
          <a:lstStyle/>
          <a:p>
            <a:pPr fontAlgn="b"/>
            <a:r>
              <a:rPr lang="tr-TR" sz="2200" b="1" dirty="0" smtClean="0">
                <a:solidFill>
                  <a:srgbClr val="002060"/>
                </a:solidFill>
              </a:rPr>
              <a:t>Ordu Serbest Bölgesi</a:t>
            </a:r>
            <a:endParaRPr lang="tr-TR" sz="2200" b="1" dirty="0">
              <a:solidFill>
                <a:srgbClr val="002060"/>
              </a:solidFill>
            </a:endParaRPr>
          </a:p>
          <a:p>
            <a:r>
              <a:rPr lang="tr-TR" b="1" dirty="0"/>
              <a:t> </a:t>
            </a:r>
          </a:p>
        </p:txBody>
      </p:sp>
      <p:sp>
        <p:nvSpPr>
          <p:cNvPr id="3" name="Dikdörtgen 2"/>
          <p:cNvSpPr/>
          <p:nvPr/>
        </p:nvSpPr>
        <p:spPr>
          <a:xfrm>
            <a:off x="6512766" y="2408999"/>
            <a:ext cx="5010539" cy="10618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171450" lvl="0" indent="0" algn="just" defTabSz="755650">
              <a:lnSpc>
                <a:spcPct val="90000"/>
              </a:lnSpc>
              <a:spcBef>
                <a:spcPct val="0"/>
              </a:spcBef>
              <a:spcAft>
                <a:spcPct val="15000"/>
              </a:spcAft>
              <a:buNone/>
            </a:pPr>
            <a:r>
              <a:rPr lang="tr-TR" sz="1400" dirty="0">
                <a:solidFill>
                  <a:srgbClr val="000000"/>
                </a:solidFill>
              </a:rPr>
              <a:t>13 Mayıs 2023 tarihinde yayımlanan Cumhurbaşkanlığı Kararı ile Ordu ili Ünye ilçesi </a:t>
            </a:r>
            <a:r>
              <a:rPr lang="tr-TR" sz="1400" dirty="0" err="1">
                <a:solidFill>
                  <a:srgbClr val="000000"/>
                </a:solidFill>
              </a:rPr>
              <a:t>Cevizdere</a:t>
            </a:r>
            <a:r>
              <a:rPr lang="tr-TR" sz="1400" dirty="0">
                <a:solidFill>
                  <a:srgbClr val="000000"/>
                </a:solidFill>
              </a:rPr>
              <a:t> Mahallesi'ndeki 147 bin 442,92 metrekare alan "Ordu Serbest Bölgesi" olarak ilanı edilmiştir. 147 dönümlük alanın bir bölümünde dolgu çalışmaları devam etmektedir. </a:t>
            </a:r>
          </a:p>
        </p:txBody>
      </p:sp>
      <p:pic>
        <p:nvPicPr>
          <p:cNvPr id="9" name="Resim 8"/>
          <p:cNvPicPr>
            <a:picLocks noChangeAspect="1"/>
          </p:cNvPicPr>
          <p:nvPr/>
        </p:nvPicPr>
        <p:blipFill rotWithShape="1">
          <a:blip r:embed="rId4">
            <a:extLst>
              <a:ext uri="{28A0092B-C50C-407E-A947-70E740481C1C}">
                <a14:useLocalDpi xmlns:a14="http://schemas.microsoft.com/office/drawing/2010/main" val="0"/>
              </a:ext>
            </a:extLst>
          </a:blip>
          <a:srcRect r="1965" b="3241"/>
          <a:stretch/>
        </p:blipFill>
        <p:spPr bwMode="auto">
          <a:xfrm>
            <a:off x="7389845" y="3732245"/>
            <a:ext cx="3349689" cy="30577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57536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Metin kutusu 3"/>
          <p:cNvSpPr txBox="1"/>
          <p:nvPr/>
        </p:nvSpPr>
        <p:spPr>
          <a:xfrm>
            <a:off x="501161" y="1541713"/>
            <a:ext cx="4217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srgbClr val="002060"/>
                </a:solidFill>
                <a:effectLst/>
                <a:uLnTx/>
                <a:uFillTx/>
                <a:latin typeface="Calibri" panose="020F0502020204030204"/>
                <a:ea typeface="+mn-ea"/>
                <a:cs typeface="+mn-cs"/>
              </a:rPr>
              <a:t>TURİZM MERKEZLERİ</a:t>
            </a:r>
            <a:endParaRPr kumimoji="0" lang="tr-TR"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Unvan 1"/>
          <p:cNvSpPr>
            <a:spLocks noGrp="1"/>
          </p:cNvSpPr>
          <p:nvPr>
            <p:ph type="title"/>
          </p:nvPr>
        </p:nvSpPr>
        <p:spPr>
          <a:xfrm>
            <a:off x="408710" y="1169377"/>
            <a:ext cx="7642214" cy="389259"/>
          </a:xfrm>
        </p:spPr>
        <p:txBody>
          <a:bodyPr>
            <a:noAutofit/>
          </a:bodyPr>
          <a:lstStyle/>
          <a:p>
            <a:r>
              <a:rPr lang="tr-TR" sz="2800" b="1" dirty="0" smtClean="0">
                <a:solidFill>
                  <a:schemeClr val="bg1"/>
                </a:solidFill>
                <a:latin typeface="+mn-lt"/>
              </a:rPr>
              <a:t>UYGUN YATIRIM ALANLARI VE DEVLET DESTEKLERİ</a:t>
            </a:r>
            <a:endParaRPr lang="tr-TR" sz="2800" b="1" dirty="0">
              <a:solidFill>
                <a:schemeClr val="bg1"/>
              </a:solidFill>
              <a:latin typeface="+mn-lt"/>
            </a:endParaRPr>
          </a:p>
        </p:txBody>
      </p:sp>
      <p:graphicFrame>
        <p:nvGraphicFramePr>
          <p:cNvPr id="3" name="Diyagram 2"/>
          <p:cNvGraphicFramePr/>
          <p:nvPr>
            <p:extLst>
              <p:ext uri="{D42A27DB-BD31-4B8C-83A1-F6EECF244321}">
                <p14:modId xmlns:p14="http://schemas.microsoft.com/office/powerpoint/2010/main" val="2924452450"/>
              </p:ext>
            </p:extLst>
          </p:nvPr>
        </p:nvGraphicFramePr>
        <p:xfrm>
          <a:off x="578069" y="2300379"/>
          <a:ext cx="6753329" cy="438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etin kutusu 5"/>
          <p:cNvSpPr txBox="1"/>
          <p:nvPr/>
        </p:nvSpPr>
        <p:spPr>
          <a:xfrm>
            <a:off x="7672551" y="2300379"/>
            <a:ext cx="3615559" cy="345929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lgn="just">
              <a:buFont typeface="Wingdings" panose="05000000000000000000" pitchFamily="2" charset="2"/>
              <a:buChar char="q"/>
            </a:pPr>
            <a:r>
              <a:rPr lang="tr-TR" dirty="0" smtClean="0"/>
              <a:t>Ordu ilinde 6 adet Turizm </a:t>
            </a:r>
            <a:r>
              <a:rPr lang="tr-TR" dirty="0"/>
              <a:t>M</a:t>
            </a:r>
            <a:r>
              <a:rPr lang="tr-TR" dirty="0" smtClean="0"/>
              <a:t>erkezi ve 1 adet </a:t>
            </a:r>
            <a:r>
              <a:rPr lang="tr-TR" dirty="0"/>
              <a:t>Kültür ve Turizm Koruma ve Gelişim </a:t>
            </a:r>
            <a:r>
              <a:rPr lang="tr-TR" dirty="0" smtClean="0"/>
              <a:t>Bölgesi bulunmaktadır.</a:t>
            </a:r>
          </a:p>
          <a:p>
            <a:pPr marL="285750" indent="-285750" algn="just">
              <a:buFont typeface="Wingdings" panose="05000000000000000000" pitchFamily="2" charset="2"/>
              <a:buChar char="q"/>
            </a:pPr>
            <a:r>
              <a:rPr lang="tr-TR" dirty="0" smtClean="0"/>
              <a:t>İmar planlarının hazırlanması aşamalarında önemli yol kat eden Çambaşı ve Perşembe Yaylarında hem ilgili belediyeler tarafından hem de  Kültür ve Turizm Bakanlığı tarafından kamu taşınmazları tahsisleri yapılmaktadır.</a:t>
            </a:r>
            <a:endParaRPr lang="tr-TR" dirty="0"/>
          </a:p>
        </p:txBody>
      </p:sp>
    </p:spTree>
    <p:extLst>
      <p:ext uri="{BB962C8B-B14F-4D97-AF65-F5344CB8AC3E}">
        <p14:creationId xmlns:p14="http://schemas.microsoft.com/office/powerpoint/2010/main" val="6458359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Metin kutusu 3"/>
          <p:cNvSpPr txBox="1"/>
          <p:nvPr/>
        </p:nvSpPr>
        <p:spPr>
          <a:xfrm>
            <a:off x="501161" y="1541713"/>
            <a:ext cx="95179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002060"/>
                </a:solidFill>
                <a:latin typeface="Calibri" panose="020F0502020204030204"/>
              </a:rPr>
              <a:t>YATIRIM TEŞVİK SİSTEMİ - Hedef</a:t>
            </a:r>
            <a:r>
              <a:rPr kumimoji="0" lang="tr-TR" sz="2400" b="1" i="0" u="none" strike="noStrike" kern="1200" cap="none" spc="0" normalizeH="0" baseline="0" noProof="0" dirty="0" smtClean="0">
                <a:ln>
                  <a:noFill/>
                </a:ln>
                <a:solidFill>
                  <a:srgbClr val="002060"/>
                </a:solidFill>
                <a:effectLst/>
                <a:uLnTx/>
                <a:uFillTx/>
                <a:latin typeface="Calibri" panose="020F0502020204030204"/>
                <a:ea typeface="+mn-ea"/>
                <a:cs typeface="+mn-cs"/>
              </a:rPr>
              <a:t> Yatırımlar</a:t>
            </a:r>
            <a:endParaRPr kumimoji="0" lang="tr-TR"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Unvan 1"/>
          <p:cNvSpPr>
            <a:spLocks noGrp="1"/>
          </p:cNvSpPr>
          <p:nvPr>
            <p:ph type="title"/>
          </p:nvPr>
        </p:nvSpPr>
        <p:spPr>
          <a:xfrm>
            <a:off x="408710" y="1169377"/>
            <a:ext cx="7642214" cy="389259"/>
          </a:xfrm>
        </p:spPr>
        <p:txBody>
          <a:bodyPr>
            <a:noAutofit/>
          </a:bodyPr>
          <a:lstStyle/>
          <a:p>
            <a:r>
              <a:rPr lang="tr-TR" sz="2800" b="1" dirty="0" smtClean="0">
                <a:solidFill>
                  <a:schemeClr val="bg1"/>
                </a:solidFill>
                <a:latin typeface="+mn-lt"/>
              </a:rPr>
              <a:t>UYGUN YATIRIM ALANLARI VE DEVLET DESTEKLERİ</a:t>
            </a:r>
            <a:endParaRPr lang="tr-TR" sz="2800" b="1" dirty="0">
              <a:solidFill>
                <a:schemeClr val="bg1"/>
              </a:solidFill>
              <a:latin typeface="+mn-lt"/>
            </a:endParaRPr>
          </a:p>
        </p:txBody>
      </p:sp>
      <p:graphicFrame>
        <p:nvGraphicFramePr>
          <p:cNvPr id="6" name="Tablo 5"/>
          <p:cNvGraphicFramePr>
            <a:graphicFrameLocks noGrp="1"/>
          </p:cNvGraphicFramePr>
          <p:nvPr>
            <p:extLst>
              <p:ext uri="{D42A27DB-BD31-4B8C-83A1-F6EECF244321}">
                <p14:modId xmlns:p14="http://schemas.microsoft.com/office/powerpoint/2010/main" val="3010615139"/>
              </p:ext>
            </p:extLst>
          </p:nvPr>
        </p:nvGraphicFramePr>
        <p:xfrm>
          <a:off x="659524" y="2137814"/>
          <a:ext cx="10681137" cy="4368090"/>
        </p:xfrm>
        <a:graphic>
          <a:graphicData uri="http://schemas.openxmlformats.org/drawingml/2006/table">
            <a:tbl>
              <a:tblPr firstRow="1" firstCol="1" bandRow="1">
                <a:tableStyleId>{3B4B98B0-60AC-42C2-AFA5-B58CD77FA1E5}</a:tableStyleId>
              </a:tblPr>
              <a:tblGrid>
                <a:gridCol w="2494617">
                  <a:extLst>
                    <a:ext uri="{9D8B030D-6E8A-4147-A177-3AD203B41FA5}">
                      <a16:colId xmlns:a16="http://schemas.microsoft.com/office/drawing/2014/main" val="1199744702"/>
                    </a:ext>
                  </a:extLst>
                </a:gridCol>
                <a:gridCol w="4092458">
                  <a:extLst>
                    <a:ext uri="{9D8B030D-6E8A-4147-A177-3AD203B41FA5}">
                      <a16:colId xmlns:a16="http://schemas.microsoft.com/office/drawing/2014/main" val="2402070372"/>
                    </a:ext>
                  </a:extLst>
                </a:gridCol>
                <a:gridCol w="4094062">
                  <a:extLst>
                    <a:ext uri="{9D8B030D-6E8A-4147-A177-3AD203B41FA5}">
                      <a16:colId xmlns:a16="http://schemas.microsoft.com/office/drawing/2014/main" val="3510936042"/>
                    </a:ext>
                  </a:extLst>
                </a:gridCol>
              </a:tblGrid>
              <a:tr h="976187">
                <a:tc>
                  <a:txBody>
                    <a:bodyPr/>
                    <a:lstStyle/>
                    <a:p>
                      <a:pPr algn="ctr">
                        <a:lnSpc>
                          <a:spcPct val="106000"/>
                        </a:lnSpc>
                        <a:spcAft>
                          <a:spcPts val="0"/>
                        </a:spcAft>
                      </a:pPr>
                      <a:r>
                        <a:rPr lang="tr-TR" sz="2000" dirty="0" smtClean="0">
                          <a:effectLst/>
                        </a:rPr>
                        <a:t>Destek </a:t>
                      </a:r>
                    </a:p>
                    <a:p>
                      <a:pPr algn="ctr">
                        <a:lnSpc>
                          <a:spcPct val="106000"/>
                        </a:lnSpc>
                        <a:spcAft>
                          <a:spcPts val="0"/>
                        </a:spcAft>
                      </a:pPr>
                      <a:r>
                        <a:rPr lang="tr-TR" sz="2000" dirty="0" smtClean="0">
                          <a:effectLst/>
                        </a:rPr>
                        <a:t>Unsurları</a:t>
                      </a:r>
                      <a:endParaRPr lang="tr-TR" sz="2000" dirty="0">
                        <a:effectLst/>
                      </a:endParaRPr>
                    </a:p>
                  </a:txBody>
                  <a:tcPr marL="56561" marR="56561" marT="0" marB="0" anchor="ctr"/>
                </a:tc>
                <a:tc>
                  <a:txBody>
                    <a:bodyPr/>
                    <a:lstStyle/>
                    <a:p>
                      <a:pPr algn="ctr">
                        <a:lnSpc>
                          <a:spcPct val="106000"/>
                        </a:lnSpc>
                        <a:spcAft>
                          <a:spcPts val="0"/>
                        </a:spcAft>
                      </a:pPr>
                      <a:r>
                        <a:rPr lang="tr-TR" sz="2000" dirty="0">
                          <a:effectLst/>
                        </a:rPr>
                        <a:t>Ordu OSB Dışı</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tc>
                  <a:txBody>
                    <a:bodyPr/>
                    <a:lstStyle/>
                    <a:p>
                      <a:pPr algn="ctr">
                        <a:lnSpc>
                          <a:spcPct val="106000"/>
                        </a:lnSpc>
                        <a:spcAft>
                          <a:spcPts val="0"/>
                        </a:spcAft>
                      </a:pPr>
                      <a:r>
                        <a:rPr lang="tr-TR" sz="2000" dirty="0">
                          <a:effectLst/>
                        </a:rPr>
                        <a:t>Ordu OSB </a:t>
                      </a:r>
                      <a:r>
                        <a:rPr lang="tr-TR" sz="2000" dirty="0" smtClean="0">
                          <a:effectLst/>
                        </a:rPr>
                        <a:t>İçi </a:t>
                      </a:r>
                      <a:r>
                        <a:rPr lang="tr-TR" sz="2000" b="0" dirty="0" smtClean="0">
                          <a:effectLst/>
                        </a:rPr>
                        <a:t>ve</a:t>
                      </a:r>
                    </a:p>
                    <a:p>
                      <a:pPr marL="0" algn="ctr" defTabSz="914400" rtl="0" eaLnBrk="1" latinLnBrk="0" hangingPunct="1">
                        <a:lnSpc>
                          <a:spcPct val="106000"/>
                        </a:lnSpc>
                        <a:spcAft>
                          <a:spcPts val="0"/>
                        </a:spcAft>
                      </a:pPr>
                      <a:r>
                        <a:rPr lang="tr-TR" sz="2000" b="1" kern="1200" dirty="0" smtClean="0">
                          <a:solidFill>
                            <a:schemeClr val="tx1"/>
                          </a:solidFill>
                          <a:effectLst/>
                          <a:latin typeface="+mn-lt"/>
                          <a:ea typeface="+mn-ea"/>
                          <a:cs typeface="+mn-cs"/>
                        </a:rPr>
                        <a:t>Akkuş, Çatalpınar, Çaybaşı, </a:t>
                      </a:r>
                    </a:p>
                    <a:p>
                      <a:pPr marL="0" algn="ctr" defTabSz="914400" rtl="0" eaLnBrk="1" latinLnBrk="0" hangingPunct="1">
                        <a:lnSpc>
                          <a:spcPct val="106000"/>
                        </a:lnSpc>
                        <a:spcAft>
                          <a:spcPts val="0"/>
                        </a:spcAft>
                      </a:pPr>
                      <a:r>
                        <a:rPr lang="tr-TR" sz="2000" b="1" kern="1200" dirty="0" smtClean="0">
                          <a:solidFill>
                            <a:schemeClr val="tx1"/>
                          </a:solidFill>
                          <a:effectLst/>
                          <a:latin typeface="+mn-lt"/>
                          <a:ea typeface="+mn-ea"/>
                          <a:cs typeface="+mn-cs"/>
                        </a:rPr>
                        <a:t>Gürgentepe, İkizce,</a:t>
                      </a:r>
                      <a:r>
                        <a:rPr lang="tr-TR" sz="2000" b="1" kern="1200" baseline="0" dirty="0" smtClean="0">
                          <a:solidFill>
                            <a:schemeClr val="tx1"/>
                          </a:solidFill>
                          <a:effectLst/>
                          <a:latin typeface="+mn-lt"/>
                          <a:ea typeface="+mn-ea"/>
                          <a:cs typeface="+mn-cs"/>
                        </a:rPr>
                        <a:t> </a:t>
                      </a:r>
                      <a:r>
                        <a:rPr lang="tr-TR" sz="2000" b="1" kern="1200" dirty="0" smtClean="0">
                          <a:solidFill>
                            <a:schemeClr val="tx1"/>
                          </a:solidFill>
                          <a:effectLst/>
                          <a:latin typeface="+mn-lt"/>
                          <a:ea typeface="+mn-ea"/>
                          <a:cs typeface="+mn-cs"/>
                        </a:rPr>
                        <a:t>Mesudiye </a:t>
                      </a:r>
                      <a:endParaRPr lang="tr-TR" sz="2000" b="1" kern="1200" dirty="0">
                        <a:solidFill>
                          <a:schemeClr val="tx1"/>
                        </a:solidFill>
                        <a:effectLst/>
                        <a:latin typeface="+mn-lt"/>
                        <a:ea typeface="+mn-ea"/>
                        <a:cs typeface="+mn-cs"/>
                      </a:endParaRPr>
                    </a:p>
                  </a:txBody>
                  <a:tcPr marL="56561" marR="56561" marT="0" marB="0" anchor="ctr"/>
                </a:tc>
                <a:extLst>
                  <a:ext uri="{0D108BD9-81ED-4DB2-BD59-A6C34878D82A}">
                    <a16:rowId xmlns:a16="http://schemas.microsoft.com/office/drawing/2014/main" val="2986285052"/>
                  </a:ext>
                </a:extLst>
              </a:tr>
              <a:tr h="367159">
                <a:tc>
                  <a:txBody>
                    <a:bodyPr/>
                    <a:lstStyle/>
                    <a:p>
                      <a:pPr algn="ctr">
                        <a:lnSpc>
                          <a:spcPct val="106000"/>
                        </a:lnSpc>
                        <a:spcAft>
                          <a:spcPts val="0"/>
                        </a:spcAft>
                      </a:pPr>
                      <a:r>
                        <a:rPr lang="tr-TR" sz="2000" dirty="0">
                          <a:effectLst/>
                        </a:rPr>
                        <a:t>KDV İstisnası</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tc>
                  <a:txBody>
                    <a:bodyPr/>
                    <a:lstStyle/>
                    <a:p>
                      <a:pPr algn="ctr">
                        <a:lnSpc>
                          <a:spcPct val="106000"/>
                        </a:lnSpc>
                        <a:spcAft>
                          <a:spcPts val="0"/>
                        </a:spcAft>
                      </a:pPr>
                      <a:r>
                        <a:rPr lang="tr-TR" sz="2000" dirty="0">
                          <a:effectLst/>
                        </a:rPr>
                        <a:t>Var</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tc>
                  <a:txBody>
                    <a:bodyPr/>
                    <a:lstStyle/>
                    <a:p>
                      <a:pPr algn="ctr">
                        <a:lnSpc>
                          <a:spcPct val="106000"/>
                        </a:lnSpc>
                        <a:spcAft>
                          <a:spcPts val="0"/>
                        </a:spcAft>
                      </a:pPr>
                      <a:r>
                        <a:rPr lang="tr-TR" sz="2000" dirty="0">
                          <a:effectLst/>
                        </a:rPr>
                        <a:t>Var</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extLst>
                  <a:ext uri="{0D108BD9-81ED-4DB2-BD59-A6C34878D82A}">
                    <a16:rowId xmlns:a16="http://schemas.microsoft.com/office/drawing/2014/main" val="1500913170"/>
                  </a:ext>
                </a:extLst>
              </a:tr>
              <a:tr h="650792">
                <a:tc>
                  <a:txBody>
                    <a:bodyPr/>
                    <a:lstStyle/>
                    <a:p>
                      <a:pPr algn="ctr">
                        <a:lnSpc>
                          <a:spcPct val="106000"/>
                        </a:lnSpc>
                        <a:spcAft>
                          <a:spcPts val="0"/>
                        </a:spcAft>
                      </a:pPr>
                      <a:r>
                        <a:rPr lang="tr-TR" sz="2000" dirty="0">
                          <a:effectLst/>
                        </a:rPr>
                        <a:t>Gümrük Vergisi Muafiyeti</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tc>
                  <a:txBody>
                    <a:bodyPr/>
                    <a:lstStyle/>
                    <a:p>
                      <a:pPr algn="ctr">
                        <a:lnSpc>
                          <a:spcPct val="106000"/>
                        </a:lnSpc>
                        <a:spcAft>
                          <a:spcPts val="0"/>
                        </a:spcAft>
                      </a:pPr>
                      <a:r>
                        <a:rPr lang="tr-TR" sz="2000">
                          <a:effectLst/>
                        </a:rPr>
                        <a:t>Var</a:t>
                      </a:r>
                      <a:endParaRPr lang="tr-TR" sz="20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tc>
                  <a:txBody>
                    <a:bodyPr/>
                    <a:lstStyle/>
                    <a:p>
                      <a:pPr algn="ctr">
                        <a:lnSpc>
                          <a:spcPct val="106000"/>
                        </a:lnSpc>
                        <a:spcAft>
                          <a:spcPts val="0"/>
                        </a:spcAft>
                      </a:pPr>
                      <a:r>
                        <a:rPr lang="tr-TR" sz="2000" dirty="0">
                          <a:effectLst/>
                        </a:rPr>
                        <a:t>Var</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extLst>
                  <a:ext uri="{0D108BD9-81ED-4DB2-BD59-A6C34878D82A}">
                    <a16:rowId xmlns:a16="http://schemas.microsoft.com/office/drawing/2014/main" val="1741566259"/>
                  </a:ext>
                </a:extLst>
              </a:tr>
              <a:tr h="605416">
                <a:tc>
                  <a:txBody>
                    <a:bodyPr/>
                    <a:lstStyle/>
                    <a:p>
                      <a:pPr algn="ctr">
                        <a:lnSpc>
                          <a:spcPct val="106000"/>
                        </a:lnSpc>
                        <a:spcAft>
                          <a:spcPts val="0"/>
                        </a:spcAft>
                      </a:pPr>
                      <a:r>
                        <a:rPr lang="tr-TR" sz="2000" dirty="0">
                          <a:effectLst/>
                        </a:rPr>
                        <a:t>Vergi İndirimi</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tc>
                  <a:txBody>
                    <a:bodyPr/>
                    <a:lstStyle/>
                    <a:p>
                      <a:pPr algn="ctr">
                        <a:lnSpc>
                          <a:spcPct val="106000"/>
                        </a:lnSpc>
                        <a:spcAft>
                          <a:spcPts val="0"/>
                        </a:spcAft>
                      </a:pPr>
                      <a:r>
                        <a:rPr lang="tr-TR" sz="2000" dirty="0" smtClean="0">
                          <a:effectLst/>
                        </a:rPr>
                        <a:t>Yatırıma </a:t>
                      </a:r>
                      <a:r>
                        <a:rPr lang="tr-TR" sz="2000" dirty="0">
                          <a:effectLst/>
                        </a:rPr>
                        <a:t>Katkı Oranı </a:t>
                      </a:r>
                      <a:r>
                        <a:rPr lang="tr-TR" sz="2000" dirty="0" smtClean="0">
                          <a:effectLst/>
                        </a:rPr>
                        <a:t>%20</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tc>
                  <a:txBody>
                    <a:bodyPr/>
                    <a:lstStyle/>
                    <a:p>
                      <a:pPr algn="ctr">
                        <a:lnSpc>
                          <a:spcPct val="106000"/>
                        </a:lnSpc>
                        <a:spcAft>
                          <a:spcPts val="0"/>
                        </a:spcAft>
                      </a:pPr>
                      <a:r>
                        <a:rPr lang="tr-TR" sz="2000" dirty="0" smtClean="0">
                          <a:effectLst/>
                        </a:rPr>
                        <a:t>Yatırıma </a:t>
                      </a:r>
                      <a:r>
                        <a:rPr lang="tr-TR" sz="2000" dirty="0">
                          <a:effectLst/>
                        </a:rPr>
                        <a:t>Katkı Oranı </a:t>
                      </a:r>
                      <a:r>
                        <a:rPr lang="tr-TR" sz="2000" dirty="0" smtClean="0">
                          <a:effectLst/>
                        </a:rPr>
                        <a:t>%20</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extLst>
                  <a:ext uri="{0D108BD9-81ED-4DB2-BD59-A6C34878D82A}">
                    <a16:rowId xmlns:a16="http://schemas.microsoft.com/office/drawing/2014/main" val="762717805"/>
                  </a:ext>
                </a:extLst>
              </a:tr>
              <a:tr h="650792">
                <a:tc>
                  <a:txBody>
                    <a:bodyPr/>
                    <a:lstStyle/>
                    <a:p>
                      <a:pPr algn="ctr">
                        <a:lnSpc>
                          <a:spcPct val="106000"/>
                        </a:lnSpc>
                        <a:spcAft>
                          <a:spcPts val="0"/>
                        </a:spcAft>
                      </a:pPr>
                      <a:r>
                        <a:rPr lang="tr-TR" sz="2000" dirty="0">
                          <a:effectLst/>
                        </a:rPr>
                        <a:t>SGK İşveren Prim Hissesi Desteği</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tc>
                  <a:txBody>
                    <a:bodyPr/>
                    <a:lstStyle/>
                    <a:p>
                      <a:pPr algn="ctr">
                        <a:lnSpc>
                          <a:spcPct val="106000"/>
                        </a:lnSpc>
                        <a:spcAft>
                          <a:spcPts val="0"/>
                        </a:spcAft>
                      </a:pPr>
                      <a:r>
                        <a:rPr lang="tr-TR" sz="2000" dirty="0" smtClean="0">
                          <a:effectLst/>
                        </a:rPr>
                        <a:t>8</a:t>
                      </a:r>
                      <a:r>
                        <a:rPr lang="tr-TR" sz="2000" baseline="0" dirty="0" smtClean="0">
                          <a:effectLst/>
                        </a:rPr>
                        <a:t> </a:t>
                      </a:r>
                      <a:r>
                        <a:rPr lang="tr-TR" sz="2000" dirty="0" smtClean="0">
                          <a:effectLst/>
                        </a:rPr>
                        <a:t>yıl</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tc>
                  <a:txBody>
                    <a:bodyPr/>
                    <a:lstStyle/>
                    <a:p>
                      <a:pPr algn="ctr">
                        <a:lnSpc>
                          <a:spcPct val="106000"/>
                        </a:lnSpc>
                        <a:spcAft>
                          <a:spcPts val="0"/>
                        </a:spcAft>
                      </a:pPr>
                      <a:r>
                        <a:rPr lang="tr-TR" sz="2000" dirty="0" smtClean="0">
                          <a:effectLst/>
                        </a:rPr>
                        <a:t>12 yıl (+10 yıl Sigorta Primi İşçi Desteği)</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extLst>
                  <a:ext uri="{0D108BD9-81ED-4DB2-BD59-A6C34878D82A}">
                    <a16:rowId xmlns:a16="http://schemas.microsoft.com/office/drawing/2014/main" val="102625611"/>
                  </a:ext>
                </a:extLst>
              </a:tr>
              <a:tr h="650792">
                <a:tc>
                  <a:txBody>
                    <a:bodyPr/>
                    <a:lstStyle/>
                    <a:p>
                      <a:pPr algn="ctr">
                        <a:lnSpc>
                          <a:spcPct val="106000"/>
                        </a:lnSpc>
                        <a:spcAft>
                          <a:spcPts val="0"/>
                        </a:spcAft>
                      </a:pPr>
                      <a:r>
                        <a:rPr lang="tr-TR" sz="2000" dirty="0">
                          <a:effectLst/>
                        </a:rPr>
                        <a:t>Faiz Desteği</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tc>
                  <a:txBody>
                    <a:bodyPr/>
                    <a:lstStyle/>
                    <a:p>
                      <a:pPr algn="ctr">
                        <a:lnSpc>
                          <a:spcPct val="106000"/>
                        </a:lnSpc>
                        <a:spcAft>
                          <a:spcPts val="0"/>
                        </a:spcAft>
                      </a:pPr>
                      <a:r>
                        <a:rPr lang="tr-TR" sz="2000" dirty="0" smtClean="0">
                          <a:effectLst/>
                        </a:rPr>
                        <a:t>%25 destek oranı, 12 Milyon TL ve Yatırımın</a:t>
                      </a:r>
                      <a:r>
                        <a:rPr lang="tr-TR" sz="2000" baseline="0" dirty="0" smtClean="0">
                          <a:effectLst/>
                        </a:rPr>
                        <a:t> %10’unu </a:t>
                      </a:r>
                      <a:r>
                        <a:rPr lang="tr-TR" sz="2000" dirty="0" smtClean="0">
                          <a:effectLst/>
                        </a:rPr>
                        <a:t>geçemez</a:t>
                      </a:r>
                      <a:r>
                        <a:rPr lang="tr-TR" sz="2000" dirty="0">
                          <a:effectLst/>
                        </a:rPr>
                        <a:t>.</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tc>
                  <a:txBody>
                    <a:bodyPr/>
                    <a:lstStyle/>
                    <a:p>
                      <a:pPr algn="ctr">
                        <a:lnSpc>
                          <a:spcPct val="106000"/>
                        </a:lnSpc>
                        <a:spcAft>
                          <a:spcPts val="0"/>
                        </a:spcAft>
                      </a:pPr>
                      <a:r>
                        <a:rPr lang="tr-TR" sz="2000" dirty="0" smtClean="0">
                          <a:effectLst/>
                        </a:rPr>
                        <a:t>%25 destek oranı, 12 Milyon TL ve Yatırımın</a:t>
                      </a:r>
                      <a:r>
                        <a:rPr lang="tr-TR" sz="2000" baseline="0" dirty="0" smtClean="0">
                          <a:effectLst/>
                        </a:rPr>
                        <a:t> %10’unu </a:t>
                      </a:r>
                      <a:r>
                        <a:rPr lang="tr-TR" sz="2000" dirty="0" smtClean="0">
                          <a:effectLst/>
                        </a:rPr>
                        <a:t>geçemez.</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extLst>
                  <a:ext uri="{0D108BD9-81ED-4DB2-BD59-A6C34878D82A}">
                    <a16:rowId xmlns:a16="http://schemas.microsoft.com/office/drawing/2014/main" val="3310385727"/>
                  </a:ext>
                </a:extLst>
              </a:tr>
              <a:tr h="466952">
                <a:tc>
                  <a:txBody>
                    <a:bodyPr/>
                    <a:lstStyle/>
                    <a:p>
                      <a:pPr algn="ctr">
                        <a:lnSpc>
                          <a:spcPct val="106000"/>
                        </a:lnSpc>
                        <a:spcAft>
                          <a:spcPts val="0"/>
                        </a:spcAft>
                      </a:pPr>
                      <a:r>
                        <a:rPr lang="tr-TR" sz="2000" dirty="0" smtClean="0">
                          <a:solidFill>
                            <a:schemeClr val="tx1"/>
                          </a:solidFill>
                          <a:effectLst/>
                          <a:latin typeface="+mn-lt"/>
                          <a:ea typeface="+mn-ea"/>
                          <a:cs typeface="+mn-cs"/>
                        </a:rPr>
                        <a:t>Yatırım</a:t>
                      </a:r>
                      <a:r>
                        <a:rPr lang="tr-TR" sz="2000" baseline="0" dirty="0" smtClean="0">
                          <a:solidFill>
                            <a:schemeClr val="tx1"/>
                          </a:solidFill>
                          <a:effectLst/>
                          <a:latin typeface="+mn-lt"/>
                          <a:ea typeface="+mn-ea"/>
                          <a:cs typeface="+mn-cs"/>
                        </a:rPr>
                        <a:t> Yeri Tahsisi</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tc>
                  <a:txBody>
                    <a:bodyPr/>
                    <a:lstStyle/>
                    <a:p>
                      <a:pPr algn="ctr">
                        <a:lnSpc>
                          <a:spcPct val="106000"/>
                        </a:lnSpc>
                        <a:spcAft>
                          <a:spcPts val="0"/>
                        </a:spcAft>
                      </a:pPr>
                      <a:r>
                        <a:rPr lang="tr-TR" sz="2000" dirty="0" smtClean="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Uygulanmaktadır.</a:t>
                      </a:r>
                      <a:endParaRPr lang="tr-TR"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61" marR="56561" marT="0" marB="0" anchor="ctr"/>
                </a:tc>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lang="tr-TR" sz="2000" dirty="0" smtClean="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Uygulanmaktadır.</a:t>
                      </a:r>
                    </a:p>
                  </a:txBody>
                  <a:tcPr marL="56561" marR="56561" marT="0" marB="0" anchor="ctr"/>
                </a:tc>
                <a:extLst>
                  <a:ext uri="{0D108BD9-81ED-4DB2-BD59-A6C34878D82A}">
                    <a16:rowId xmlns:a16="http://schemas.microsoft.com/office/drawing/2014/main" val="591076586"/>
                  </a:ext>
                </a:extLst>
              </a:tr>
            </a:tbl>
          </a:graphicData>
        </a:graphic>
      </p:graphicFrame>
    </p:spTree>
    <p:extLst>
      <p:ext uri="{BB962C8B-B14F-4D97-AF65-F5344CB8AC3E}">
        <p14:creationId xmlns:p14="http://schemas.microsoft.com/office/powerpoint/2010/main" val="773312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0" y="1169377"/>
            <a:ext cx="6449290" cy="389259"/>
          </a:xfrm>
        </p:spPr>
        <p:txBody>
          <a:bodyPr>
            <a:noAutofit/>
          </a:bodyPr>
          <a:lstStyle/>
          <a:p>
            <a:r>
              <a:rPr lang="tr-TR" sz="2800" b="1" dirty="0" smtClean="0">
                <a:solidFill>
                  <a:schemeClr val="bg1"/>
                </a:solidFill>
                <a:latin typeface="+mn-lt"/>
              </a:rPr>
              <a:t>DOKA – ORDU YATIRIM DESTEK OFİSİ</a:t>
            </a:r>
            <a:endParaRPr lang="tr-TR" sz="2800" b="1" dirty="0">
              <a:solidFill>
                <a:schemeClr val="bg1"/>
              </a:solidFill>
              <a:latin typeface="+mn-lt"/>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2168" y="3617405"/>
            <a:ext cx="7486173" cy="2998177"/>
          </a:xfrm>
          <a:prstGeom prst="rect">
            <a:avLst/>
          </a:prstGeom>
        </p:spPr>
      </p:pic>
      <p:sp>
        <p:nvSpPr>
          <p:cNvPr id="5" name="Metin kutusu 4"/>
          <p:cNvSpPr txBox="1"/>
          <p:nvPr/>
        </p:nvSpPr>
        <p:spPr>
          <a:xfrm>
            <a:off x="709217" y="1675838"/>
            <a:ext cx="6588920" cy="2031325"/>
          </a:xfrm>
          <a:prstGeom prst="rect">
            <a:avLst/>
          </a:prstGeom>
          <a:noFill/>
        </p:spPr>
        <p:txBody>
          <a:bodyPr wrap="square" rtlCol="0">
            <a:spAutoFit/>
          </a:bodyPr>
          <a:lstStyle/>
          <a:p>
            <a:r>
              <a:rPr lang="tr-TR" sz="1400" b="1" dirty="0" smtClean="0">
                <a:solidFill>
                  <a:schemeClr val="accent1">
                    <a:lumMod val="50000"/>
                  </a:schemeClr>
                </a:solidFill>
              </a:rPr>
              <a:t>Doğu Karadeniz Kalkınma Ajansı (DOKA)</a:t>
            </a:r>
          </a:p>
          <a:p>
            <a:r>
              <a:rPr lang="tr-TR" sz="1400" dirty="0" smtClean="0"/>
              <a:t>TR90 </a:t>
            </a:r>
            <a:r>
              <a:rPr lang="tr-TR" sz="1400" dirty="0"/>
              <a:t>Bölgesi (Artvin, Giresun, Gümüşhane, Ordu, Rize ve Trabzon) illerinde </a:t>
            </a:r>
          </a:p>
          <a:p>
            <a:r>
              <a:rPr lang="tr-TR" sz="1400" dirty="0"/>
              <a:t>faaliyet göstermektedir.</a:t>
            </a:r>
          </a:p>
          <a:p>
            <a:r>
              <a:rPr lang="tr-TR" sz="1400" dirty="0"/>
              <a:t>Merkezi Trabzon’da olup diğer illerde Yatırım Destek Ofisleri yer </a:t>
            </a:r>
            <a:r>
              <a:rPr lang="tr-TR" sz="1400" dirty="0" smtClean="0"/>
              <a:t>almaktadır.</a:t>
            </a:r>
            <a:endParaRPr lang="tr-TR" sz="1400" dirty="0"/>
          </a:p>
          <a:p>
            <a:pPr marL="285750" indent="-285750">
              <a:buFont typeface="Wingdings" panose="05000000000000000000" pitchFamily="2" charset="2"/>
              <a:buChar char="ü"/>
            </a:pPr>
            <a:r>
              <a:rPr lang="tr-TR" sz="1400" dirty="0" smtClean="0"/>
              <a:t>Bölgenin kırsal ve yerel kalkınma kapasitesini, iş ve yatırım imkanlarını geliştirir.</a:t>
            </a:r>
          </a:p>
          <a:p>
            <a:pPr marL="285750" indent="-285750">
              <a:buFont typeface="Wingdings" panose="05000000000000000000" pitchFamily="2" charset="2"/>
              <a:buChar char="ü"/>
            </a:pPr>
            <a:r>
              <a:rPr lang="tr-TR" sz="1400" dirty="0" smtClean="0"/>
              <a:t>Kamu ve özel sektör arasındaki işbirliğini geliştirir.</a:t>
            </a:r>
          </a:p>
          <a:p>
            <a:pPr marL="285750" indent="-285750">
              <a:buFont typeface="Wingdings" panose="05000000000000000000" pitchFamily="2" charset="2"/>
              <a:buChar char="ü"/>
            </a:pPr>
            <a:r>
              <a:rPr lang="tr-TR" sz="1400" dirty="0" smtClean="0"/>
              <a:t>İç ve dış kaynaklı fonları, bölgenin plan ve programlarına uygun olarak kullanır.</a:t>
            </a:r>
          </a:p>
          <a:p>
            <a:pPr marL="285750" indent="-285750">
              <a:buFont typeface="Wingdings" panose="05000000000000000000" pitchFamily="2" charset="2"/>
              <a:buChar char="ü"/>
            </a:pPr>
            <a:r>
              <a:rPr lang="tr-TR" sz="1400" dirty="0" smtClean="0"/>
              <a:t>Ekonomik ve sosyal gelişmeyi hızlandırır, rekabet gücünü artırır.</a:t>
            </a:r>
          </a:p>
          <a:p>
            <a:pPr marL="285750" indent="-285750">
              <a:buFont typeface="Wingdings" panose="05000000000000000000" pitchFamily="2" charset="2"/>
              <a:buChar char="ü"/>
            </a:pPr>
            <a:r>
              <a:rPr lang="tr-TR" sz="1400" dirty="0" smtClean="0"/>
              <a:t>Ulusal ve uluslararası düzeylerde bölgeyi tanıtır.</a:t>
            </a:r>
          </a:p>
        </p:txBody>
      </p:sp>
    </p:spTree>
    <p:extLst>
      <p:ext uri="{BB962C8B-B14F-4D97-AF65-F5344CB8AC3E}">
        <p14:creationId xmlns:p14="http://schemas.microsoft.com/office/powerpoint/2010/main" val="40982066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Metin kutusu 3"/>
          <p:cNvSpPr txBox="1"/>
          <p:nvPr/>
        </p:nvSpPr>
        <p:spPr>
          <a:xfrm>
            <a:off x="501161" y="1541713"/>
            <a:ext cx="66458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srgbClr val="002060"/>
                </a:solidFill>
                <a:effectLst/>
                <a:uLnTx/>
                <a:uFillTx/>
                <a:latin typeface="Calibri" panose="020F0502020204030204"/>
                <a:ea typeface="+mn-ea"/>
                <a:cs typeface="+mn-cs"/>
              </a:rPr>
              <a:t>YATIRIM TEŞVİK SİSTEMİ-DESTEKLENEN</a:t>
            </a:r>
            <a:r>
              <a:rPr kumimoji="0" lang="tr-TR" sz="2400" b="1" i="0" u="none" strike="noStrike" kern="1200" cap="none" spc="0" normalizeH="0" noProof="0" dirty="0" smtClean="0">
                <a:ln>
                  <a:noFill/>
                </a:ln>
                <a:solidFill>
                  <a:srgbClr val="002060"/>
                </a:solidFill>
                <a:effectLst/>
                <a:uLnTx/>
                <a:uFillTx/>
                <a:latin typeface="Calibri" panose="020F0502020204030204"/>
                <a:ea typeface="+mn-ea"/>
                <a:cs typeface="+mn-cs"/>
              </a:rPr>
              <a:t> SEKTÖRLER</a:t>
            </a:r>
            <a:endParaRPr kumimoji="0" lang="tr-TR"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Unvan 1"/>
          <p:cNvSpPr>
            <a:spLocks noGrp="1"/>
          </p:cNvSpPr>
          <p:nvPr>
            <p:ph type="title"/>
          </p:nvPr>
        </p:nvSpPr>
        <p:spPr>
          <a:xfrm>
            <a:off x="408710" y="1169377"/>
            <a:ext cx="7642214" cy="389259"/>
          </a:xfrm>
        </p:spPr>
        <p:txBody>
          <a:bodyPr>
            <a:noAutofit/>
          </a:bodyPr>
          <a:lstStyle/>
          <a:p>
            <a:r>
              <a:rPr lang="tr-TR" sz="2800" b="1" dirty="0" smtClean="0">
                <a:solidFill>
                  <a:schemeClr val="bg1"/>
                </a:solidFill>
                <a:latin typeface="+mn-lt"/>
              </a:rPr>
              <a:t>UYGUN YATIRIM ALANLARI VE DEVLET DESTEKLERİ</a:t>
            </a:r>
            <a:endParaRPr lang="tr-TR" sz="2800" b="1" dirty="0">
              <a:solidFill>
                <a:schemeClr val="bg1"/>
              </a:solidFill>
              <a:latin typeface="+mn-lt"/>
            </a:endParaRPr>
          </a:p>
        </p:txBody>
      </p:sp>
      <p:graphicFrame>
        <p:nvGraphicFramePr>
          <p:cNvPr id="6" name="Tablo 5"/>
          <p:cNvGraphicFramePr>
            <a:graphicFrameLocks noGrp="1"/>
          </p:cNvGraphicFramePr>
          <p:nvPr>
            <p:extLst>
              <p:ext uri="{D42A27DB-BD31-4B8C-83A1-F6EECF244321}">
                <p14:modId xmlns:p14="http://schemas.microsoft.com/office/powerpoint/2010/main" val="3360685627"/>
              </p:ext>
            </p:extLst>
          </p:nvPr>
        </p:nvGraphicFramePr>
        <p:xfrm>
          <a:off x="797472" y="2132849"/>
          <a:ext cx="5487713" cy="4355500"/>
        </p:xfrm>
        <a:graphic>
          <a:graphicData uri="http://schemas.openxmlformats.org/drawingml/2006/table">
            <a:tbl>
              <a:tblPr bandRow="1">
                <a:tableStyleId>{3B4B98B0-60AC-42C2-AFA5-B58CD77FA1E5}</a:tableStyleId>
              </a:tblPr>
              <a:tblGrid>
                <a:gridCol w="5487713">
                  <a:extLst>
                    <a:ext uri="{9D8B030D-6E8A-4147-A177-3AD203B41FA5}">
                      <a16:colId xmlns:a16="http://schemas.microsoft.com/office/drawing/2014/main" val="3059858380"/>
                    </a:ext>
                  </a:extLst>
                </a:gridCol>
              </a:tblGrid>
              <a:tr h="398974">
                <a:tc>
                  <a:txBody>
                    <a:bodyPr/>
                    <a:lstStyle/>
                    <a:p>
                      <a:pPr algn="ctr"/>
                      <a:r>
                        <a:rPr lang="tr-TR" sz="1800" dirty="0" smtClean="0"/>
                        <a:t>ENTEGRE</a:t>
                      </a:r>
                      <a:r>
                        <a:rPr lang="tr-TR" sz="1800" baseline="0" dirty="0" smtClean="0"/>
                        <a:t> HAYVANCILIK</a:t>
                      </a:r>
                      <a:endParaRPr lang="tr-TR" sz="180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00097504"/>
                  </a:ext>
                </a:extLst>
              </a:tr>
              <a:tr h="398974">
                <a:tc>
                  <a:txBody>
                    <a:bodyPr/>
                    <a:lstStyle/>
                    <a:p>
                      <a:pPr algn="ctr"/>
                      <a:r>
                        <a:rPr lang="tr-TR" sz="1800" dirty="0" smtClean="0"/>
                        <a:t>SU</a:t>
                      </a:r>
                      <a:r>
                        <a:rPr lang="tr-TR" sz="1800" baseline="0" dirty="0" smtClean="0"/>
                        <a:t> ÜRÜNLERİ YETİŞTİRİCLİĞİ</a:t>
                      </a:r>
                      <a:endParaRPr lang="tr-TR"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50598726"/>
                  </a:ext>
                </a:extLst>
              </a:tr>
              <a:tr h="3989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dirty="0" smtClean="0"/>
                        <a:t>OTELLER (en az 3 yıldızlı)</a:t>
                      </a:r>
                      <a:endParaRPr lang="tr-TR" sz="180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72373450"/>
                  </a:ext>
                </a:extLst>
              </a:tr>
              <a:tr h="3989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dirty="0" smtClean="0"/>
                        <a:t>HASTANE YATIRIMLARI</a:t>
                      </a:r>
                      <a:endParaRPr lang="tr-TR" sz="180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5237135"/>
                  </a:ext>
                </a:extLst>
              </a:tr>
              <a:tr h="398974">
                <a:tc>
                  <a:txBody>
                    <a:bodyPr/>
                    <a:lstStyle/>
                    <a:p>
                      <a:pPr algn="ctr"/>
                      <a:r>
                        <a:rPr lang="tr-TR" sz="1800" dirty="0" smtClean="0"/>
                        <a:t>HUZUREVİ/ÖĞRENCİ YURTLARI (en az 100 kişilik)</a:t>
                      </a:r>
                      <a:endParaRPr lang="tr-TR"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92207050"/>
                  </a:ext>
                </a:extLst>
              </a:tr>
              <a:tr h="398974">
                <a:tc>
                  <a:txBody>
                    <a:bodyPr/>
                    <a:lstStyle/>
                    <a:p>
                      <a:pPr algn="ctr"/>
                      <a:r>
                        <a:rPr lang="tr-TR" sz="1800" dirty="0" smtClean="0"/>
                        <a:t>SOĞUK HAVA DEPOLARI ( en az 500 m2)</a:t>
                      </a:r>
                      <a:endParaRPr lang="tr-TR"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62043212"/>
                  </a:ext>
                </a:extLst>
              </a:tr>
              <a:tr h="3606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kern="1200" dirty="0" smtClean="0"/>
                        <a:t>EĞİTİM HİZMETLERİ</a:t>
                      </a:r>
                    </a:p>
                  </a:txBody>
                  <a:tcPr/>
                </a:tc>
                <a:extLst>
                  <a:ext uri="{0D108BD9-81ED-4DB2-BD59-A6C34878D82A}">
                    <a16:rowId xmlns:a16="http://schemas.microsoft.com/office/drawing/2014/main" val="3042612920"/>
                  </a:ext>
                </a:extLst>
              </a:tr>
              <a:tr h="3989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dirty="0" smtClean="0"/>
                        <a:t>ATIK GERİ KAZANIM veya BERTARAF TESİSLERİ</a:t>
                      </a:r>
                      <a:endParaRPr lang="tr-TR" sz="180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92189288"/>
                  </a:ext>
                </a:extLst>
              </a:tr>
              <a:tr h="398974">
                <a:tc>
                  <a:txBody>
                    <a:bodyPr/>
                    <a:lstStyle/>
                    <a:p>
                      <a:pPr algn="ctr"/>
                      <a:r>
                        <a:rPr lang="tr-TR" sz="1800" dirty="0" smtClean="0"/>
                        <a:t>SERACILIK (en az 10 dekar)</a:t>
                      </a:r>
                      <a:endParaRPr lang="tr-TR"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48244587"/>
                  </a:ext>
                </a:extLst>
              </a:tr>
              <a:tr h="3989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dirty="0" smtClean="0"/>
                        <a:t>LİSANSLI DEPOCULUK</a:t>
                      </a:r>
                      <a:endParaRPr lang="tr-TR" sz="180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95926823"/>
                  </a:ext>
                </a:extLst>
              </a:tr>
              <a:tr h="3989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kern="1200" dirty="0" smtClean="0">
                          <a:solidFill>
                            <a:schemeClr val="tx1"/>
                          </a:solidFill>
                          <a:latin typeface="+mn-lt"/>
                          <a:ea typeface="+mn-ea"/>
                          <a:cs typeface="+mn-cs"/>
                        </a:rPr>
                        <a:t>GÜNEŞ ENERJİ SANTRALLERİ</a:t>
                      </a:r>
                    </a:p>
                  </a:txBody>
                  <a:tcPr/>
                </a:tc>
                <a:extLst>
                  <a:ext uri="{0D108BD9-81ED-4DB2-BD59-A6C34878D82A}">
                    <a16:rowId xmlns:a16="http://schemas.microsoft.com/office/drawing/2014/main" val="4140486280"/>
                  </a:ext>
                </a:extLst>
              </a:tr>
            </a:tbl>
          </a:graphicData>
        </a:graphic>
      </p:graphicFrame>
      <p:graphicFrame>
        <p:nvGraphicFramePr>
          <p:cNvPr id="7" name="Tablo 6"/>
          <p:cNvGraphicFramePr>
            <a:graphicFrameLocks noGrp="1"/>
          </p:cNvGraphicFramePr>
          <p:nvPr>
            <p:extLst>
              <p:ext uri="{D42A27DB-BD31-4B8C-83A1-F6EECF244321}">
                <p14:modId xmlns:p14="http://schemas.microsoft.com/office/powerpoint/2010/main" val="711893116"/>
              </p:ext>
            </p:extLst>
          </p:nvPr>
        </p:nvGraphicFramePr>
        <p:xfrm>
          <a:off x="6600058" y="2132849"/>
          <a:ext cx="4761624" cy="4355500"/>
        </p:xfrm>
        <a:graphic>
          <a:graphicData uri="http://schemas.openxmlformats.org/drawingml/2006/table">
            <a:tbl>
              <a:tblPr bandRow="1">
                <a:tableStyleId>{3B4B98B0-60AC-42C2-AFA5-B58CD77FA1E5}</a:tableStyleId>
              </a:tblPr>
              <a:tblGrid>
                <a:gridCol w="4761624">
                  <a:extLst>
                    <a:ext uri="{9D8B030D-6E8A-4147-A177-3AD203B41FA5}">
                      <a16:colId xmlns:a16="http://schemas.microsoft.com/office/drawing/2014/main" val="3059858380"/>
                    </a:ext>
                  </a:extLst>
                </a:gridCol>
              </a:tblGrid>
              <a:tr h="401119">
                <a:tc>
                  <a:txBody>
                    <a:bodyPr/>
                    <a:lstStyle/>
                    <a:p>
                      <a:pPr algn="ctr"/>
                      <a:r>
                        <a:rPr lang="tr-TR" sz="1800" dirty="0" smtClean="0"/>
                        <a:t>GIDA VE İÇECEK İMALATI</a:t>
                      </a:r>
                      <a:endParaRPr lang="tr-TR" sz="180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00097504"/>
                  </a:ext>
                </a:extLst>
              </a:tr>
              <a:tr h="4011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dirty="0" smtClean="0"/>
                        <a:t>HAZIR GİYİM/TEKSTİL</a:t>
                      </a:r>
                      <a:endParaRPr lang="tr-TR" sz="180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62384456"/>
                  </a:ext>
                </a:extLst>
              </a:tr>
              <a:tr h="418509">
                <a:tc>
                  <a:txBody>
                    <a:bodyPr/>
                    <a:lstStyle/>
                    <a:p>
                      <a:pPr algn="ctr"/>
                      <a:r>
                        <a:rPr lang="tr-TR" sz="1800" dirty="0" smtClean="0"/>
                        <a:t>AĞAÇ</a:t>
                      </a:r>
                      <a:r>
                        <a:rPr lang="tr-TR" sz="1800" baseline="0" dirty="0" smtClean="0"/>
                        <a:t> ve MANTAR ÜRÜNLERİ İMALATI</a:t>
                      </a:r>
                    </a:p>
                  </a:txBody>
                  <a:tcPr/>
                </a:tc>
                <a:extLst>
                  <a:ext uri="{0D108BD9-81ED-4DB2-BD59-A6C34878D82A}">
                    <a16:rowId xmlns:a16="http://schemas.microsoft.com/office/drawing/2014/main" val="1314286023"/>
                  </a:ext>
                </a:extLst>
              </a:tr>
              <a:tr h="401119">
                <a:tc>
                  <a:txBody>
                    <a:bodyPr/>
                    <a:lstStyle/>
                    <a:p>
                      <a:pPr algn="ctr"/>
                      <a:r>
                        <a:rPr lang="tr-TR" sz="1800" dirty="0" smtClean="0"/>
                        <a:t>METALİK</a:t>
                      </a:r>
                      <a:r>
                        <a:rPr lang="tr-TR" sz="1800" baseline="0" dirty="0" smtClean="0"/>
                        <a:t> OLMAYAN MİNERAL ÜR. İMALATI</a:t>
                      </a:r>
                      <a:endParaRPr lang="tr-TR"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1467597"/>
                  </a:ext>
                </a:extLst>
              </a:tr>
              <a:tr h="401119">
                <a:tc>
                  <a:txBody>
                    <a:bodyPr/>
                    <a:lstStyle/>
                    <a:p>
                      <a:pPr algn="ctr"/>
                      <a:r>
                        <a:rPr lang="tr-TR" sz="1800" dirty="0" smtClean="0"/>
                        <a:t>DEMİR-ÇELİK DIŞINDAKİ ANA METAL SANAYİ</a:t>
                      </a:r>
                      <a:endParaRPr lang="tr-TR"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26786558"/>
                  </a:ext>
                </a:extLst>
              </a:tr>
              <a:tr h="401119">
                <a:tc>
                  <a:txBody>
                    <a:bodyPr/>
                    <a:lstStyle/>
                    <a:p>
                      <a:pPr algn="ctr"/>
                      <a:r>
                        <a:rPr lang="tr-TR" sz="1800" dirty="0" smtClean="0"/>
                        <a:t>METAL EŞYA İMALATI</a:t>
                      </a:r>
                      <a:endParaRPr lang="tr-TR"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46001642"/>
                  </a:ext>
                </a:extLst>
              </a:tr>
              <a:tr h="401119">
                <a:tc>
                  <a:txBody>
                    <a:bodyPr/>
                    <a:lstStyle/>
                    <a:p>
                      <a:pPr algn="ctr"/>
                      <a:r>
                        <a:rPr lang="tr-TR" sz="1800" dirty="0" smtClean="0"/>
                        <a:t>MAKİNE ve</a:t>
                      </a:r>
                      <a:r>
                        <a:rPr lang="tr-TR" sz="1800" baseline="0" dirty="0" smtClean="0"/>
                        <a:t> TEÇHİZAT İMALATI</a:t>
                      </a:r>
                      <a:endParaRPr lang="tr-TR"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95403345"/>
                  </a:ext>
                </a:extLst>
              </a:tr>
              <a:tr h="401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dirty="0" smtClean="0"/>
                        <a:t>MOBİLYA</a:t>
                      </a:r>
                      <a:r>
                        <a:rPr lang="tr-TR" sz="1800" baseline="0" dirty="0" smtClean="0"/>
                        <a:t> İMALATI </a:t>
                      </a:r>
                    </a:p>
                  </a:txBody>
                  <a:tcPr/>
                </a:tc>
                <a:extLst>
                  <a:ext uri="{0D108BD9-81ED-4DB2-BD59-A6C34878D82A}">
                    <a16:rowId xmlns:a16="http://schemas.microsoft.com/office/drawing/2014/main" val="289873966"/>
                  </a:ext>
                </a:extLst>
              </a:tr>
              <a:tr h="401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aseline="0" dirty="0" smtClean="0"/>
                        <a:t>MADENCİLİK ÜRÜNLERİ</a:t>
                      </a:r>
                    </a:p>
                  </a:txBody>
                  <a:tcPr/>
                </a:tc>
                <a:extLst>
                  <a:ext uri="{0D108BD9-81ED-4DB2-BD59-A6C34878D82A}">
                    <a16:rowId xmlns:a16="http://schemas.microsoft.com/office/drawing/2014/main" val="2961451348"/>
                  </a:ext>
                </a:extLst>
              </a:tr>
              <a:tr h="728039">
                <a:tc>
                  <a:txBody>
                    <a:bodyPr/>
                    <a:lstStyle/>
                    <a:p>
                      <a:pPr algn="ctr"/>
                      <a:r>
                        <a:rPr lang="tr-TR" sz="1800" dirty="0" smtClean="0"/>
                        <a:t>TIBBI ALETLER, BÜRO ve HABERLEŞME </a:t>
                      </a:r>
                    </a:p>
                    <a:p>
                      <a:pPr algn="ctr"/>
                      <a:r>
                        <a:rPr lang="tr-TR" sz="1800" dirty="0" smtClean="0"/>
                        <a:t>MAKİNELERİ</a:t>
                      </a:r>
                      <a:r>
                        <a:rPr lang="tr-TR" sz="1800" baseline="0" dirty="0" smtClean="0"/>
                        <a:t> İMALATI</a:t>
                      </a:r>
                      <a:endParaRPr lang="tr-TR" sz="180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19905104"/>
                  </a:ext>
                </a:extLst>
              </a:tr>
            </a:tbl>
          </a:graphicData>
        </a:graphic>
      </p:graphicFrame>
    </p:spTree>
    <p:extLst>
      <p:ext uri="{BB962C8B-B14F-4D97-AF65-F5344CB8AC3E}">
        <p14:creationId xmlns:p14="http://schemas.microsoft.com/office/powerpoint/2010/main" val="6327166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Metin kutusu 3"/>
          <p:cNvSpPr txBox="1"/>
          <p:nvPr/>
        </p:nvSpPr>
        <p:spPr>
          <a:xfrm>
            <a:off x="491329" y="1439149"/>
            <a:ext cx="95179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002060"/>
                </a:solidFill>
                <a:latin typeface="Calibri" panose="020F0502020204030204"/>
              </a:rPr>
              <a:t>YATIRIM TEŞVİK SİSTEMİ – Yerel Kalkınma Hamlesi</a:t>
            </a:r>
            <a:endParaRPr kumimoji="0" lang="tr-TR"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Unvan 1"/>
          <p:cNvSpPr>
            <a:spLocks noGrp="1"/>
          </p:cNvSpPr>
          <p:nvPr>
            <p:ph type="title"/>
          </p:nvPr>
        </p:nvSpPr>
        <p:spPr>
          <a:xfrm>
            <a:off x="408710" y="1169377"/>
            <a:ext cx="7642214" cy="389259"/>
          </a:xfrm>
        </p:spPr>
        <p:txBody>
          <a:bodyPr>
            <a:noAutofit/>
          </a:bodyPr>
          <a:lstStyle/>
          <a:p>
            <a:r>
              <a:rPr lang="tr-TR" sz="2800" b="1" dirty="0" smtClean="0">
                <a:solidFill>
                  <a:schemeClr val="bg1"/>
                </a:solidFill>
                <a:latin typeface="+mn-lt"/>
              </a:rPr>
              <a:t>UYGUN YATIRIM ALANLARI VE DEVLET DESTEKLERİ</a:t>
            </a:r>
            <a:endParaRPr lang="tr-TR" sz="2800" b="1" dirty="0">
              <a:solidFill>
                <a:schemeClr val="bg1"/>
              </a:solidFill>
              <a:latin typeface="+mn-lt"/>
            </a:endParaRPr>
          </a:p>
        </p:txBody>
      </p:sp>
      <p:graphicFrame>
        <p:nvGraphicFramePr>
          <p:cNvPr id="7" name="object 26"/>
          <p:cNvGraphicFramePr>
            <a:graphicFrameLocks noGrp="1"/>
          </p:cNvGraphicFramePr>
          <p:nvPr>
            <p:extLst>
              <p:ext uri="{D42A27DB-BD31-4B8C-83A1-F6EECF244321}">
                <p14:modId xmlns:p14="http://schemas.microsoft.com/office/powerpoint/2010/main" val="1686012918"/>
              </p:ext>
            </p:extLst>
          </p:nvPr>
        </p:nvGraphicFramePr>
        <p:xfrm>
          <a:off x="570270" y="1828408"/>
          <a:ext cx="9783098" cy="4887025"/>
        </p:xfrm>
        <a:graphic>
          <a:graphicData uri="http://schemas.openxmlformats.org/drawingml/2006/table">
            <a:tbl>
              <a:tblPr firstRow="1" bandRow="1"/>
              <a:tblGrid>
                <a:gridCol w="1792868">
                  <a:extLst>
                    <a:ext uri="{9D8B030D-6E8A-4147-A177-3AD203B41FA5}">
                      <a16:colId xmlns:a16="http://schemas.microsoft.com/office/drawing/2014/main" val="20000"/>
                    </a:ext>
                  </a:extLst>
                </a:gridCol>
                <a:gridCol w="799259">
                  <a:extLst>
                    <a:ext uri="{9D8B030D-6E8A-4147-A177-3AD203B41FA5}">
                      <a16:colId xmlns:a16="http://schemas.microsoft.com/office/drawing/2014/main" val="20001"/>
                    </a:ext>
                  </a:extLst>
                </a:gridCol>
                <a:gridCol w="262791">
                  <a:extLst>
                    <a:ext uri="{9D8B030D-6E8A-4147-A177-3AD203B41FA5}">
                      <a16:colId xmlns:a16="http://schemas.microsoft.com/office/drawing/2014/main" val="20002"/>
                    </a:ext>
                  </a:extLst>
                </a:gridCol>
                <a:gridCol w="3743738">
                  <a:extLst>
                    <a:ext uri="{9D8B030D-6E8A-4147-A177-3AD203B41FA5}">
                      <a16:colId xmlns:a16="http://schemas.microsoft.com/office/drawing/2014/main" val="246738810"/>
                    </a:ext>
                  </a:extLst>
                </a:gridCol>
                <a:gridCol w="3184442">
                  <a:extLst>
                    <a:ext uri="{9D8B030D-6E8A-4147-A177-3AD203B41FA5}">
                      <a16:colId xmlns:a16="http://schemas.microsoft.com/office/drawing/2014/main" val="20004"/>
                    </a:ext>
                  </a:extLst>
                </a:gridCol>
              </a:tblGrid>
              <a:tr h="401868">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1120"/>
                        </a:spcBef>
                      </a:pPr>
                      <a:r>
                        <a:rPr sz="1400" b="1" spc="-10" dirty="0">
                          <a:solidFill>
                            <a:schemeClr val="tx1"/>
                          </a:solidFill>
                          <a:latin typeface="+mn-lt"/>
                          <a:cs typeface="Times New Roman"/>
                        </a:rPr>
                        <a:t>DESTEKLER</a:t>
                      </a:r>
                      <a:endParaRPr sz="1400" dirty="0">
                        <a:solidFill>
                          <a:schemeClr val="tx1"/>
                        </a:solidFill>
                        <a:latin typeface="+mn-lt"/>
                        <a:cs typeface="Times New Roman"/>
                      </a:endParaRPr>
                    </a:p>
                  </a:txBody>
                  <a:tcPr marL="0" marR="0" marT="94827"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0" marR="0" marT="0" marB="0"/>
                </a:tc>
                <a:tc hMerge="1">
                  <a:txBody>
                    <a:bodyPr/>
                    <a:lstStyle/>
                    <a:p>
                      <a:endParaRPr/>
                    </a:p>
                  </a:txBody>
                  <a:tcPr marL="0" marR="0" marT="0" marB="0"/>
                </a:tc>
                <a:tc hMerge="1">
                  <a:txBody>
                    <a:bodyPr/>
                    <a:lstStyle/>
                    <a:p>
                      <a:endParaRPr lang="tr-T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160"/>
                        </a:spcBef>
                      </a:pPr>
                      <a:r>
                        <a:rPr lang="tr-TR" sz="1400" b="1" dirty="0">
                          <a:solidFill>
                            <a:schemeClr val="tx1"/>
                          </a:solidFill>
                          <a:latin typeface="+mn-lt"/>
                          <a:cs typeface="Times New Roman"/>
                        </a:rPr>
                        <a:t>SÜRE/ORAN/ÜST LİMİTLER</a:t>
                      </a:r>
                      <a:endParaRPr sz="1400" dirty="0">
                        <a:solidFill>
                          <a:schemeClr val="tx1"/>
                        </a:solidFill>
                        <a:latin typeface="+mn-lt"/>
                        <a:cs typeface="Times New Roman"/>
                      </a:endParaRPr>
                    </a:p>
                  </a:txBody>
                  <a:tcPr marL="0" marR="0" marT="13547"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9721">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2069">
                        <a:lnSpc>
                          <a:spcPct val="100000"/>
                        </a:lnSpc>
                        <a:spcBef>
                          <a:spcPts val="220"/>
                        </a:spcBef>
                      </a:pPr>
                      <a:r>
                        <a:rPr sz="1400" b="1" dirty="0">
                          <a:latin typeface="+mn-lt"/>
                          <a:cs typeface="Times New Roman"/>
                        </a:rPr>
                        <a:t>KDV</a:t>
                      </a:r>
                      <a:r>
                        <a:rPr sz="1400" b="1" spc="-50" dirty="0">
                          <a:latin typeface="+mn-lt"/>
                          <a:cs typeface="Times New Roman"/>
                        </a:rPr>
                        <a:t> </a:t>
                      </a:r>
                      <a:r>
                        <a:rPr sz="1400" b="1" spc="-10" dirty="0">
                          <a:latin typeface="+mn-lt"/>
                          <a:cs typeface="Times New Roman"/>
                        </a:rPr>
                        <a:t>İstisnası</a:t>
                      </a:r>
                      <a:endParaRPr sz="1400" b="1" dirty="0">
                        <a:latin typeface="+mn-lt"/>
                        <a:cs typeface="Times New Roman"/>
                      </a:endParaRPr>
                    </a:p>
                  </a:txBody>
                  <a:tcPr marL="0" marR="0" marT="18627"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0" marR="0" marT="0" marB="0"/>
                </a:tc>
                <a:tc hMerge="1">
                  <a:txBody>
                    <a:bodyPr/>
                    <a:lstStyle/>
                    <a:p>
                      <a:endParaRPr/>
                    </a:p>
                  </a:txBody>
                  <a:tcPr marL="0" marR="0" marT="0" marB="0"/>
                </a:tc>
                <a:tc hMerge="1">
                  <a:txBody>
                    <a:bodyPr/>
                    <a:lstStyle/>
                    <a:p>
                      <a:endParaRPr lang="tr-T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540" algn="ctr">
                        <a:lnSpc>
                          <a:spcPct val="100000"/>
                        </a:lnSpc>
                        <a:spcBef>
                          <a:spcPts val="195"/>
                        </a:spcBef>
                      </a:pPr>
                      <a:r>
                        <a:rPr lang="tr-TR" sz="1400" spc="-50" dirty="0" smtClean="0">
                          <a:latin typeface="+mn-lt"/>
                          <a:cs typeface="Wingdings"/>
                        </a:rPr>
                        <a:t>var</a:t>
                      </a:r>
                      <a:endParaRPr sz="1400" dirty="0">
                        <a:latin typeface="+mn-lt"/>
                        <a:cs typeface="Wingdings"/>
                      </a:endParaRPr>
                    </a:p>
                  </a:txBody>
                  <a:tcPr marL="0" marR="0" marT="1651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7398">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2069">
                        <a:lnSpc>
                          <a:spcPct val="100000"/>
                        </a:lnSpc>
                        <a:spcBef>
                          <a:spcPts val="90"/>
                        </a:spcBef>
                      </a:pPr>
                      <a:r>
                        <a:rPr sz="1400" b="1" dirty="0">
                          <a:latin typeface="+mn-lt"/>
                          <a:cs typeface="Times New Roman"/>
                        </a:rPr>
                        <a:t>Gümrük</a:t>
                      </a:r>
                      <a:r>
                        <a:rPr sz="1400" b="1" spc="-60" dirty="0">
                          <a:latin typeface="+mn-lt"/>
                          <a:cs typeface="Times New Roman"/>
                        </a:rPr>
                        <a:t> </a:t>
                      </a:r>
                      <a:r>
                        <a:rPr sz="1400" b="1" spc="-20" dirty="0">
                          <a:latin typeface="+mn-lt"/>
                          <a:cs typeface="Times New Roman"/>
                        </a:rPr>
                        <a:t>Vergisi</a:t>
                      </a:r>
                      <a:r>
                        <a:rPr sz="1400" b="1" spc="-65" dirty="0">
                          <a:latin typeface="+mn-lt"/>
                          <a:cs typeface="Times New Roman"/>
                        </a:rPr>
                        <a:t> </a:t>
                      </a:r>
                      <a:r>
                        <a:rPr sz="1400" b="1" spc="-10" dirty="0">
                          <a:latin typeface="+mn-lt"/>
                          <a:cs typeface="Times New Roman"/>
                        </a:rPr>
                        <a:t>Muafiyeti</a:t>
                      </a:r>
                      <a:endParaRPr sz="1400" b="1" dirty="0">
                        <a:latin typeface="+mn-lt"/>
                        <a:cs typeface="Times New Roman"/>
                      </a:endParaRPr>
                    </a:p>
                  </a:txBody>
                  <a:tcPr marL="0" marR="0" marT="762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0" marR="0" marT="0" marB="0"/>
                </a:tc>
                <a:tc hMerge="1">
                  <a:txBody>
                    <a:bodyPr/>
                    <a:lstStyle/>
                    <a:p>
                      <a:endParaRPr/>
                    </a:p>
                  </a:txBody>
                  <a:tcPr marL="0" marR="0" marT="0" marB="0"/>
                </a:tc>
                <a:tc hMerge="1">
                  <a:txBody>
                    <a:bodyPr/>
                    <a:lstStyle/>
                    <a:p>
                      <a:endParaRPr lang="tr-T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540" algn="ctr">
                        <a:lnSpc>
                          <a:spcPct val="100000"/>
                        </a:lnSpc>
                        <a:spcBef>
                          <a:spcPts val="70"/>
                        </a:spcBef>
                      </a:pPr>
                      <a:r>
                        <a:rPr lang="tr-TR" sz="1400" spc="-50" dirty="0" smtClean="0">
                          <a:latin typeface="+mn-lt"/>
                          <a:cs typeface="Wingdings"/>
                        </a:rPr>
                        <a:t>var</a:t>
                      </a:r>
                      <a:endParaRPr sz="1400" dirty="0">
                        <a:latin typeface="+mn-lt"/>
                        <a:cs typeface="Wingdings"/>
                      </a:endParaRPr>
                    </a:p>
                  </a:txBody>
                  <a:tcPr marL="0" marR="0" marT="5927"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90526">
                <a:tc rowSpan="2"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spcBef>
                          <a:spcPts val="345"/>
                        </a:spcBef>
                      </a:pPr>
                      <a:endParaRPr sz="1400" b="0" dirty="0">
                        <a:latin typeface="+mj-lt"/>
                        <a:cs typeface="Times New Roman"/>
                      </a:endParaRPr>
                    </a:p>
                    <a:p>
                      <a:pPr marL="52069">
                        <a:lnSpc>
                          <a:spcPct val="100000"/>
                        </a:lnSpc>
                      </a:pPr>
                      <a:r>
                        <a:rPr sz="1400" b="1" spc="-20" dirty="0">
                          <a:latin typeface="+mj-lt"/>
                          <a:cs typeface="Times New Roman"/>
                        </a:rPr>
                        <a:t>Vergi</a:t>
                      </a:r>
                      <a:r>
                        <a:rPr sz="1400" b="1" spc="-65" dirty="0">
                          <a:latin typeface="+mj-lt"/>
                          <a:cs typeface="Times New Roman"/>
                        </a:rPr>
                        <a:t> </a:t>
                      </a:r>
                      <a:r>
                        <a:rPr sz="1400" b="1" spc="-10" dirty="0">
                          <a:latin typeface="+mj-lt"/>
                          <a:cs typeface="Times New Roman"/>
                        </a:rPr>
                        <a:t>İndirimi</a:t>
                      </a:r>
                      <a:endParaRPr sz="1400" b="1" dirty="0">
                        <a:latin typeface="+mj-lt"/>
                        <a:cs typeface="Times New Roman"/>
                      </a:endParaRPr>
                    </a:p>
                  </a:txBody>
                  <a:tcPr marL="0" marR="0" marT="2921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a:p>
                  </a:txBody>
                  <a:tcPr marL="0" marR="0" marT="0" marB="0"/>
                </a:tc>
                <a:tc rowSpan="2" hMerge="1">
                  <a:txBody>
                    <a:bodyPr/>
                    <a:lstStyle/>
                    <a:p>
                      <a:endParaRPr/>
                    </a:p>
                  </a:txBody>
                  <a:tcPr marL="0" marR="0" marT="0" marB="0"/>
                </a:tc>
                <a:tc>
                  <a:txBody>
                    <a:bodyPr/>
                    <a:lstStyle/>
                    <a:p>
                      <a:pPr marL="46990" algn="ctr">
                        <a:lnSpc>
                          <a:spcPct val="100000"/>
                        </a:lnSpc>
                        <a:spcBef>
                          <a:spcPts val="545"/>
                        </a:spcBef>
                      </a:pPr>
                      <a:r>
                        <a:rPr sz="1400" b="0" spc="-25" dirty="0">
                          <a:latin typeface="+mn-lt"/>
                          <a:cs typeface="Times New Roman"/>
                        </a:rPr>
                        <a:t>Yatırıma</a:t>
                      </a:r>
                      <a:r>
                        <a:rPr sz="1400" b="0" spc="-20" dirty="0">
                          <a:latin typeface="+mn-lt"/>
                          <a:cs typeface="Times New Roman"/>
                        </a:rPr>
                        <a:t> </a:t>
                      </a:r>
                      <a:r>
                        <a:rPr sz="1400" b="0" dirty="0">
                          <a:latin typeface="+mn-lt"/>
                          <a:cs typeface="Times New Roman"/>
                        </a:rPr>
                        <a:t>Katkı</a:t>
                      </a:r>
                      <a:r>
                        <a:rPr sz="1400" b="0" spc="-25" dirty="0">
                          <a:latin typeface="+mn-lt"/>
                          <a:cs typeface="Times New Roman"/>
                        </a:rPr>
                        <a:t> </a:t>
                      </a:r>
                      <a:r>
                        <a:rPr sz="1400" b="0" dirty="0">
                          <a:latin typeface="+mn-lt"/>
                          <a:cs typeface="Times New Roman"/>
                        </a:rPr>
                        <a:t>Oranı</a:t>
                      </a:r>
                      <a:r>
                        <a:rPr sz="1400" b="0" spc="-45" dirty="0">
                          <a:latin typeface="+mn-lt"/>
                          <a:cs typeface="Times New Roman"/>
                        </a:rPr>
                        <a:t> </a:t>
                      </a:r>
                      <a:r>
                        <a:rPr sz="1400" b="0" spc="-25" dirty="0">
                          <a:latin typeface="+mn-lt"/>
                          <a:cs typeface="Times New Roman"/>
                        </a:rPr>
                        <a:t>(%)</a:t>
                      </a:r>
                      <a:endParaRPr sz="1400" b="0" dirty="0">
                        <a:latin typeface="+mn-lt"/>
                        <a:cs typeface="Times New Roman"/>
                      </a:endParaRPr>
                    </a:p>
                  </a:txBody>
                  <a:tcPr marL="0" marR="0" marT="46143"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905" algn="ctr">
                        <a:lnSpc>
                          <a:spcPct val="100000"/>
                        </a:lnSpc>
                        <a:spcBef>
                          <a:spcPts val="525"/>
                        </a:spcBef>
                      </a:pPr>
                      <a:r>
                        <a:rPr sz="1400" b="1" spc="-25" dirty="0">
                          <a:latin typeface="+mn-lt"/>
                          <a:cs typeface="Poppins" panose="00000500000000000000" pitchFamily="2" charset="-94"/>
                        </a:rPr>
                        <a:t>50</a:t>
                      </a:r>
                      <a:endParaRPr sz="1400" b="1" dirty="0">
                        <a:latin typeface="+mn-lt"/>
                        <a:cs typeface="Poppins" panose="00000500000000000000" pitchFamily="2" charset="-94"/>
                      </a:endParaRPr>
                    </a:p>
                  </a:txBody>
                  <a:tcPr marL="0" marR="0" marT="4445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09056">
                <a:tc gridSpan="3" vMerge="1">
                  <a:txBody>
                    <a:bodyPr/>
                    <a:lstStyle/>
                    <a:p>
                      <a:endParaRPr/>
                    </a:p>
                  </a:txBody>
                  <a:tcPr marL="0" marR="0" marT="438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vMerge="1">
                  <a:txBody>
                    <a:bodyPr/>
                    <a:lstStyle/>
                    <a:p>
                      <a:endParaRPr/>
                    </a:p>
                  </a:txBody>
                  <a:tcPr marL="0" marR="0" marT="0" marB="0"/>
                </a:tc>
                <a:tc hMerge="1" vMerge="1">
                  <a:txBody>
                    <a:bodyPr/>
                    <a:lstStyle/>
                    <a:p>
                      <a:endParaRPr/>
                    </a:p>
                  </a:txBody>
                  <a:tcPr marL="0" marR="0" marT="0" marB="0"/>
                </a:tc>
                <a:tc>
                  <a:txBody>
                    <a:bodyPr/>
                    <a:lstStyle/>
                    <a:p>
                      <a:pPr marL="47625" algn="ctr">
                        <a:lnSpc>
                          <a:spcPct val="100000"/>
                        </a:lnSpc>
                        <a:spcBef>
                          <a:spcPts val="655"/>
                        </a:spcBef>
                      </a:pPr>
                      <a:r>
                        <a:rPr sz="1400" b="0" spc="-20" dirty="0">
                          <a:latin typeface="+mn-lt"/>
                          <a:cs typeface="Times New Roman"/>
                        </a:rPr>
                        <a:t>Vergi</a:t>
                      </a:r>
                      <a:r>
                        <a:rPr sz="1400" b="0" spc="-50" dirty="0">
                          <a:latin typeface="+mn-lt"/>
                          <a:cs typeface="Times New Roman"/>
                        </a:rPr>
                        <a:t> </a:t>
                      </a:r>
                      <a:r>
                        <a:rPr sz="1400" b="0" dirty="0">
                          <a:latin typeface="+mn-lt"/>
                          <a:cs typeface="Times New Roman"/>
                        </a:rPr>
                        <a:t>İndirim</a:t>
                      </a:r>
                      <a:r>
                        <a:rPr sz="1400" b="0" spc="-40" dirty="0">
                          <a:latin typeface="+mn-lt"/>
                          <a:cs typeface="Times New Roman"/>
                        </a:rPr>
                        <a:t> </a:t>
                      </a:r>
                      <a:r>
                        <a:rPr sz="1400" b="0" dirty="0">
                          <a:latin typeface="+mn-lt"/>
                          <a:cs typeface="Times New Roman"/>
                        </a:rPr>
                        <a:t>Oranı</a:t>
                      </a:r>
                      <a:r>
                        <a:rPr sz="1400" b="0" spc="-40" dirty="0">
                          <a:latin typeface="+mn-lt"/>
                          <a:cs typeface="Times New Roman"/>
                        </a:rPr>
                        <a:t> </a:t>
                      </a:r>
                      <a:r>
                        <a:rPr sz="1400" b="0" spc="-25" dirty="0">
                          <a:latin typeface="+mn-lt"/>
                          <a:cs typeface="Times New Roman"/>
                        </a:rPr>
                        <a:t>(%)</a:t>
                      </a:r>
                      <a:endParaRPr sz="1400" b="0" dirty="0">
                        <a:latin typeface="+mn-lt"/>
                        <a:cs typeface="Times New Roman"/>
                      </a:endParaRPr>
                    </a:p>
                  </a:txBody>
                  <a:tcPr marL="0" marR="0" marT="55457"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905" algn="ctr">
                        <a:lnSpc>
                          <a:spcPct val="100000"/>
                        </a:lnSpc>
                        <a:spcBef>
                          <a:spcPts val="635"/>
                        </a:spcBef>
                      </a:pPr>
                      <a:r>
                        <a:rPr sz="1400" b="1" spc="-25" dirty="0">
                          <a:latin typeface="+mn-lt"/>
                          <a:cs typeface="Poppins" panose="00000500000000000000" pitchFamily="2" charset="-94"/>
                        </a:rPr>
                        <a:t>60</a:t>
                      </a:r>
                      <a:endParaRPr sz="1400" b="1" dirty="0">
                        <a:latin typeface="+mn-lt"/>
                        <a:cs typeface="Poppins" panose="00000500000000000000" pitchFamily="2" charset="-94"/>
                      </a:endParaRPr>
                    </a:p>
                  </a:txBody>
                  <a:tcPr marL="0" marR="0" marT="53763"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3374">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2069">
                        <a:lnSpc>
                          <a:spcPct val="100000"/>
                        </a:lnSpc>
                        <a:spcBef>
                          <a:spcPts val="1150"/>
                        </a:spcBef>
                      </a:pPr>
                      <a:r>
                        <a:rPr sz="1400" b="1" dirty="0">
                          <a:latin typeface="+mn-lt"/>
                          <a:cs typeface="Times New Roman"/>
                        </a:rPr>
                        <a:t>Sigorta</a:t>
                      </a:r>
                      <a:r>
                        <a:rPr sz="1400" b="1" spc="-65" dirty="0">
                          <a:latin typeface="+mn-lt"/>
                          <a:cs typeface="Times New Roman"/>
                        </a:rPr>
                        <a:t> </a:t>
                      </a:r>
                      <a:r>
                        <a:rPr sz="1400" b="1" dirty="0">
                          <a:latin typeface="+mn-lt"/>
                          <a:cs typeface="Times New Roman"/>
                        </a:rPr>
                        <a:t>Primi</a:t>
                      </a:r>
                      <a:r>
                        <a:rPr sz="1400" b="1" spc="-35" dirty="0">
                          <a:latin typeface="+mn-lt"/>
                          <a:cs typeface="Times New Roman"/>
                        </a:rPr>
                        <a:t> </a:t>
                      </a:r>
                      <a:r>
                        <a:rPr sz="1400" b="1" dirty="0">
                          <a:latin typeface="+mn-lt"/>
                          <a:cs typeface="Times New Roman"/>
                        </a:rPr>
                        <a:t>İşveren</a:t>
                      </a:r>
                      <a:r>
                        <a:rPr sz="1400" b="1" spc="-60" dirty="0">
                          <a:latin typeface="+mn-lt"/>
                          <a:cs typeface="Times New Roman"/>
                        </a:rPr>
                        <a:t> </a:t>
                      </a:r>
                      <a:r>
                        <a:rPr sz="1400" b="1" dirty="0">
                          <a:latin typeface="+mn-lt"/>
                          <a:cs typeface="Times New Roman"/>
                        </a:rPr>
                        <a:t>Hissesi</a:t>
                      </a:r>
                      <a:r>
                        <a:rPr sz="1400" b="1" spc="-45" dirty="0">
                          <a:latin typeface="+mn-lt"/>
                          <a:cs typeface="Times New Roman"/>
                        </a:rPr>
                        <a:t> </a:t>
                      </a:r>
                      <a:r>
                        <a:rPr sz="1400" b="1" spc="-10" dirty="0">
                          <a:latin typeface="+mn-lt"/>
                          <a:cs typeface="Times New Roman"/>
                        </a:rPr>
                        <a:t>Desteği</a:t>
                      </a:r>
                      <a:endParaRPr sz="1400" b="1" dirty="0">
                        <a:latin typeface="+mn-lt"/>
                        <a:cs typeface="Times New Roman"/>
                      </a:endParaRPr>
                    </a:p>
                  </a:txBody>
                  <a:tcPr marL="0" marR="0" marT="97367"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0" marR="0" marT="0" marB="0"/>
                </a:tc>
                <a:tc hMerge="1">
                  <a:txBody>
                    <a:bodyPr/>
                    <a:lstStyle/>
                    <a:p>
                      <a:endParaRPr/>
                    </a:p>
                  </a:txBody>
                  <a:tcPr marL="0" marR="0" marT="0" marB="0"/>
                </a:tc>
                <a:tc hMerge="1">
                  <a:txBody>
                    <a:bodyPr/>
                    <a:lstStyle/>
                    <a:p>
                      <a:endParaRPr lang="tr-T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165"/>
                        </a:spcBef>
                      </a:pPr>
                      <a:r>
                        <a:rPr sz="1400" b="1" dirty="0">
                          <a:latin typeface="+mn-lt"/>
                          <a:cs typeface="Poppins" panose="00000500000000000000" pitchFamily="2" charset="-94"/>
                        </a:rPr>
                        <a:t>8</a:t>
                      </a:r>
                      <a:r>
                        <a:rPr sz="1400" b="1" spc="-70" dirty="0">
                          <a:latin typeface="+mn-lt"/>
                          <a:cs typeface="Poppins" panose="00000500000000000000" pitchFamily="2" charset="-94"/>
                        </a:rPr>
                        <a:t> </a:t>
                      </a:r>
                      <a:r>
                        <a:rPr sz="1400" b="1" spc="-25" dirty="0">
                          <a:latin typeface="+mn-lt"/>
                          <a:cs typeface="Poppins" panose="00000500000000000000" pitchFamily="2" charset="-94"/>
                        </a:rPr>
                        <a:t>Yıl</a:t>
                      </a:r>
                      <a:endParaRPr sz="1400" b="1" dirty="0">
                        <a:latin typeface="+mn-lt"/>
                        <a:cs typeface="Poppins" panose="00000500000000000000" pitchFamily="2" charset="-94"/>
                      </a:endParaRPr>
                    </a:p>
                    <a:p>
                      <a:pPr algn="ctr">
                        <a:lnSpc>
                          <a:spcPct val="100000"/>
                        </a:lnSpc>
                      </a:pPr>
                      <a:r>
                        <a:rPr sz="1400" b="1" dirty="0">
                          <a:latin typeface="+mn-lt"/>
                          <a:cs typeface="Poppins" panose="00000500000000000000" pitchFamily="2" charset="-94"/>
                        </a:rPr>
                        <a:t>(6.</a:t>
                      </a:r>
                      <a:r>
                        <a:rPr sz="1400" b="1" spc="-20" dirty="0">
                          <a:latin typeface="+mn-lt"/>
                          <a:cs typeface="Poppins" panose="00000500000000000000" pitchFamily="2" charset="-94"/>
                        </a:rPr>
                        <a:t> </a:t>
                      </a:r>
                      <a:r>
                        <a:rPr sz="1400" b="1" dirty="0">
                          <a:latin typeface="+mn-lt"/>
                          <a:cs typeface="Poppins" panose="00000500000000000000" pitchFamily="2" charset="-94"/>
                        </a:rPr>
                        <a:t>Bölgede</a:t>
                      </a:r>
                      <a:r>
                        <a:rPr sz="1400" b="1" spc="-20" dirty="0">
                          <a:latin typeface="+mn-lt"/>
                          <a:cs typeface="Poppins" panose="00000500000000000000" pitchFamily="2" charset="-94"/>
                        </a:rPr>
                        <a:t> </a:t>
                      </a:r>
                      <a:r>
                        <a:rPr sz="1400" b="1" dirty="0">
                          <a:latin typeface="+mn-lt"/>
                          <a:cs typeface="Poppins" panose="00000500000000000000" pitchFamily="2" charset="-94"/>
                        </a:rPr>
                        <a:t>12</a:t>
                      </a:r>
                      <a:r>
                        <a:rPr sz="1400" b="1" spc="-90" dirty="0">
                          <a:latin typeface="+mn-lt"/>
                          <a:cs typeface="Poppins" panose="00000500000000000000" pitchFamily="2" charset="-94"/>
                        </a:rPr>
                        <a:t> </a:t>
                      </a:r>
                      <a:r>
                        <a:rPr sz="1400" b="1" spc="-20" dirty="0">
                          <a:latin typeface="+mn-lt"/>
                          <a:cs typeface="Poppins" panose="00000500000000000000" pitchFamily="2" charset="-94"/>
                        </a:rPr>
                        <a:t>Yıl)</a:t>
                      </a:r>
                      <a:endParaRPr sz="1400" b="1" dirty="0">
                        <a:latin typeface="+mn-lt"/>
                        <a:cs typeface="Poppins" panose="00000500000000000000" pitchFamily="2" charset="-94"/>
                      </a:endParaRPr>
                    </a:p>
                  </a:txBody>
                  <a:tcPr marL="0" marR="0" marT="1397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1868">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2069">
                        <a:lnSpc>
                          <a:spcPct val="100000"/>
                        </a:lnSpc>
                        <a:spcBef>
                          <a:spcPts val="1150"/>
                        </a:spcBef>
                      </a:pPr>
                      <a:r>
                        <a:rPr sz="1400" b="1" dirty="0">
                          <a:latin typeface="+mn-lt"/>
                          <a:cs typeface="Times New Roman"/>
                        </a:rPr>
                        <a:t>Sigorta</a:t>
                      </a:r>
                      <a:r>
                        <a:rPr sz="1400" b="1" spc="-50" dirty="0">
                          <a:latin typeface="+mn-lt"/>
                          <a:cs typeface="Times New Roman"/>
                        </a:rPr>
                        <a:t> </a:t>
                      </a:r>
                      <a:r>
                        <a:rPr sz="1400" b="1" dirty="0">
                          <a:latin typeface="+mn-lt"/>
                          <a:cs typeface="Times New Roman"/>
                        </a:rPr>
                        <a:t>Primi</a:t>
                      </a:r>
                      <a:r>
                        <a:rPr sz="1400" b="1" spc="-20" dirty="0">
                          <a:latin typeface="+mn-lt"/>
                          <a:cs typeface="Times New Roman"/>
                        </a:rPr>
                        <a:t> </a:t>
                      </a:r>
                      <a:r>
                        <a:rPr sz="1400" b="1" dirty="0">
                          <a:latin typeface="+mn-lt"/>
                          <a:cs typeface="Times New Roman"/>
                        </a:rPr>
                        <a:t>İşçi</a:t>
                      </a:r>
                      <a:r>
                        <a:rPr sz="1400" b="1" spc="-35" dirty="0">
                          <a:latin typeface="+mn-lt"/>
                          <a:cs typeface="Times New Roman"/>
                        </a:rPr>
                        <a:t> </a:t>
                      </a:r>
                      <a:r>
                        <a:rPr sz="1400" b="1" dirty="0">
                          <a:latin typeface="+mn-lt"/>
                          <a:cs typeface="Times New Roman"/>
                        </a:rPr>
                        <a:t>Hissesi</a:t>
                      </a:r>
                      <a:r>
                        <a:rPr sz="1400" b="1" spc="-30" dirty="0">
                          <a:latin typeface="+mn-lt"/>
                          <a:cs typeface="Times New Roman"/>
                        </a:rPr>
                        <a:t> </a:t>
                      </a:r>
                      <a:r>
                        <a:rPr sz="1400" b="1" spc="-10" dirty="0">
                          <a:latin typeface="+mn-lt"/>
                          <a:cs typeface="Times New Roman"/>
                        </a:rPr>
                        <a:t>Desteği</a:t>
                      </a:r>
                      <a:endParaRPr sz="1400" b="1" dirty="0">
                        <a:latin typeface="+mn-lt"/>
                        <a:cs typeface="Times New Roman"/>
                      </a:endParaRPr>
                    </a:p>
                  </a:txBody>
                  <a:tcPr marL="0" marR="0" marT="97367"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0" marR="0" marT="0" marB="0"/>
                </a:tc>
                <a:tc hMerge="1">
                  <a:txBody>
                    <a:bodyPr/>
                    <a:lstStyle/>
                    <a:p>
                      <a:endParaRPr/>
                    </a:p>
                  </a:txBody>
                  <a:tcPr marL="0" marR="0" marT="0" marB="0"/>
                </a:tc>
                <a:tc hMerge="1">
                  <a:txBody>
                    <a:bodyPr/>
                    <a:lstStyle/>
                    <a:p>
                      <a:endParaRPr lang="tr-T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1125"/>
                        </a:spcBef>
                      </a:pPr>
                      <a:r>
                        <a:rPr sz="1400" b="1" spc="-25" dirty="0">
                          <a:latin typeface="+mn-lt"/>
                          <a:cs typeface="Poppins" panose="00000500000000000000" pitchFamily="2" charset="-94"/>
                        </a:rPr>
                        <a:t>Yalnızca</a:t>
                      </a:r>
                      <a:r>
                        <a:rPr sz="1400" b="1" spc="-15" dirty="0">
                          <a:latin typeface="+mn-lt"/>
                          <a:cs typeface="Poppins" panose="00000500000000000000" pitchFamily="2" charset="-94"/>
                        </a:rPr>
                        <a:t> </a:t>
                      </a:r>
                      <a:r>
                        <a:rPr sz="1400" b="1" dirty="0">
                          <a:latin typeface="+mn-lt"/>
                          <a:cs typeface="Poppins" panose="00000500000000000000" pitchFamily="2" charset="-94"/>
                        </a:rPr>
                        <a:t>6.</a:t>
                      </a:r>
                      <a:r>
                        <a:rPr sz="1400" b="1" spc="-30" dirty="0">
                          <a:latin typeface="+mn-lt"/>
                          <a:cs typeface="Poppins" panose="00000500000000000000" pitchFamily="2" charset="-94"/>
                        </a:rPr>
                        <a:t> </a:t>
                      </a:r>
                      <a:r>
                        <a:rPr sz="1400" b="1" dirty="0">
                          <a:latin typeface="+mn-lt"/>
                          <a:cs typeface="Poppins" panose="00000500000000000000" pitchFamily="2" charset="-94"/>
                        </a:rPr>
                        <a:t>Bölgede</a:t>
                      </a:r>
                      <a:r>
                        <a:rPr sz="1400" b="1" spc="-35" dirty="0">
                          <a:latin typeface="+mn-lt"/>
                          <a:cs typeface="Poppins" panose="00000500000000000000" pitchFamily="2" charset="-94"/>
                        </a:rPr>
                        <a:t> </a:t>
                      </a:r>
                      <a:r>
                        <a:rPr sz="1400" b="1" dirty="0">
                          <a:latin typeface="+mn-lt"/>
                          <a:cs typeface="Poppins" panose="00000500000000000000" pitchFamily="2" charset="-94"/>
                        </a:rPr>
                        <a:t>geçerli 10</a:t>
                      </a:r>
                      <a:r>
                        <a:rPr sz="1400" b="1" spc="-45" dirty="0">
                          <a:latin typeface="+mn-lt"/>
                          <a:cs typeface="Poppins" panose="00000500000000000000" pitchFamily="2" charset="-94"/>
                        </a:rPr>
                        <a:t> </a:t>
                      </a:r>
                      <a:r>
                        <a:rPr sz="1400" b="1" spc="-25" dirty="0">
                          <a:latin typeface="+mn-lt"/>
                          <a:cs typeface="Poppins" panose="00000500000000000000" pitchFamily="2" charset="-94"/>
                        </a:rPr>
                        <a:t>yıl</a:t>
                      </a:r>
                      <a:endParaRPr sz="1400" b="1" dirty="0">
                        <a:latin typeface="+mn-lt"/>
                        <a:cs typeface="Poppins" panose="00000500000000000000" pitchFamily="2" charset="-94"/>
                      </a:endParaRPr>
                    </a:p>
                  </a:txBody>
                  <a:tcPr marL="0" marR="0" marT="9525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1141">
                <a:tc rowSpan="3"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spcBef>
                          <a:spcPts val="1635"/>
                        </a:spcBef>
                      </a:pPr>
                      <a:endParaRPr sz="1400" b="0" dirty="0">
                        <a:latin typeface="+mj-lt"/>
                        <a:cs typeface="Times New Roman"/>
                      </a:endParaRPr>
                    </a:p>
                    <a:p>
                      <a:pPr marL="52069">
                        <a:lnSpc>
                          <a:spcPct val="100000"/>
                        </a:lnSpc>
                        <a:spcBef>
                          <a:spcPts val="5"/>
                        </a:spcBef>
                      </a:pPr>
                      <a:r>
                        <a:rPr sz="1400" b="1" dirty="0">
                          <a:latin typeface="+mj-lt"/>
                          <a:cs typeface="Times New Roman"/>
                        </a:rPr>
                        <a:t>Faiz</a:t>
                      </a:r>
                      <a:r>
                        <a:rPr sz="1400" b="1" spc="-30" dirty="0">
                          <a:latin typeface="+mj-lt"/>
                          <a:cs typeface="Times New Roman"/>
                        </a:rPr>
                        <a:t> </a:t>
                      </a:r>
                      <a:r>
                        <a:rPr sz="1400" b="1" dirty="0">
                          <a:latin typeface="+mj-lt"/>
                          <a:cs typeface="Times New Roman"/>
                        </a:rPr>
                        <a:t>veya</a:t>
                      </a:r>
                      <a:r>
                        <a:rPr sz="1400" b="1" spc="-35" dirty="0">
                          <a:latin typeface="+mj-lt"/>
                          <a:cs typeface="Times New Roman"/>
                        </a:rPr>
                        <a:t> </a:t>
                      </a:r>
                      <a:r>
                        <a:rPr sz="1400" b="1" dirty="0">
                          <a:latin typeface="+mj-lt"/>
                          <a:cs typeface="Times New Roman"/>
                        </a:rPr>
                        <a:t>Kâr</a:t>
                      </a:r>
                      <a:r>
                        <a:rPr sz="1400" b="1" spc="-50" dirty="0">
                          <a:latin typeface="+mj-lt"/>
                          <a:cs typeface="Times New Roman"/>
                        </a:rPr>
                        <a:t> </a:t>
                      </a:r>
                      <a:r>
                        <a:rPr sz="1400" b="1" dirty="0">
                          <a:latin typeface="+mj-lt"/>
                          <a:cs typeface="Times New Roman"/>
                        </a:rPr>
                        <a:t>Payı</a:t>
                      </a:r>
                      <a:r>
                        <a:rPr sz="1400" b="1" spc="-35" dirty="0">
                          <a:latin typeface="+mj-lt"/>
                          <a:cs typeface="Times New Roman"/>
                        </a:rPr>
                        <a:t> </a:t>
                      </a:r>
                      <a:r>
                        <a:rPr sz="1400" b="1" spc="-10" dirty="0">
                          <a:latin typeface="+mj-lt"/>
                          <a:cs typeface="Times New Roman"/>
                        </a:rPr>
                        <a:t>Desteği</a:t>
                      </a:r>
                      <a:endParaRPr sz="1400" b="1" dirty="0">
                        <a:latin typeface="+mj-lt"/>
                        <a:cs typeface="Times New Roman"/>
                      </a:endParaRPr>
                    </a:p>
                  </a:txBody>
                  <a:tcPr marL="0" marR="0" marT="13843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a:p>
                  </a:txBody>
                  <a:tcPr marL="0" marR="0" marT="0" marB="0"/>
                </a:tc>
                <a:tc rowSpan="3" hMerge="1">
                  <a:txBody>
                    <a:bodyPr/>
                    <a:lstStyle/>
                    <a:p>
                      <a:endParaRPr/>
                    </a:p>
                  </a:txBody>
                  <a:tcPr marL="0" marR="0" marT="0" marB="0"/>
                </a:tc>
                <a:tc>
                  <a:txBody>
                    <a:bodyPr/>
                    <a:lstStyle/>
                    <a:p>
                      <a:pPr marL="46355" algn="ctr">
                        <a:lnSpc>
                          <a:spcPct val="100000"/>
                        </a:lnSpc>
                        <a:spcBef>
                          <a:spcPts val="234"/>
                        </a:spcBef>
                      </a:pPr>
                      <a:r>
                        <a:rPr sz="1400" b="0" dirty="0">
                          <a:latin typeface="+mn-lt"/>
                          <a:cs typeface="Times New Roman"/>
                        </a:rPr>
                        <a:t>Destek</a:t>
                      </a:r>
                      <a:r>
                        <a:rPr sz="1400" b="0" spc="-60" dirty="0">
                          <a:latin typeface="+mn-lt"/>
                          <a:cs typeface="Times New Roman"/>
                        </a:rPr>
                        <a:t> </a:t>
                      </a:r>
                      <a:r>
                        <a:rPr sz="1400" b="0" spc="-10" dirty="0">
                          <a:latin typeface="+mn-lt"/>
                          <a:cs typeface="Times New Roman"/>
                        </a:rPr>
                        <a:t>Oranı*</a:t>
                      </a:r>
                      <a:endParaRPr sz="1400" b="0" dirty="0">
                        <a:latin typeface="+mn-lt"/>
                        <a:cs typeface="Times New Roman"/>
                      </a:endParaRPr>
                    </a:p>
                  </a:txBody>
                  <a:tcPr marL="0" marR="0" marT="19896"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35" algn="ctr">
                        <a:lnSpc>
                          <a:spcPct val="100000"/>
                        </a:lnSpc>
                        <a:spcBef>
                          <a:spcPts val="209"/>
                        </a:spcBef>
                      </a:pPr>
                      <a:r>
                        <a:rPr sz="1400" b="1" spc="-25" dirty="0">
                          <a:latin typeface="+mn-lt"/>
                          <a:cs typeface="Poppins" panose="00000500000000000000" pitchFamily="2" charset="-94"/>
                        </a:rPr>
                        <a:t>%40</a:t>
                      </a:r>
                      <a:endParaRPr sz="1400" b="1" dirty="0">
                        <a:latin typeface="+mn-lt"/>
                        <a:cs typeface="Poppins" panose="00000500000000000000" pitchFamily="2" charset="-94"/>
                      </a:endParaRPr>
                    </a:p>
                  </a:txBody>
                  <a:tcPr marL="0" marR="0" marT="17779"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0257">
                <a:tc gridSpan="3" vMerge="1">
                  <a:txBody>
                    <a:bodyPr/>
                    <a:lstStyle/>
                    <a:p>
                      <a:endParaRPr/>
                    </a:p>
                  </a:txBody>
                  <a:tcPr marL="0" marR="0" marT="207645" marB="0">
                    <a:lnL w="12700">
                      <a:solidFill>
                        <a:srgbClr val="000000"/>
                      </a:solidFill>
                      <a:prstDash val="solid"/>
                    </a:lnL>
                    <a:lnR w="12700">
                      <a:solidFill>
                        <a:srgbClr val="000000"/>
                      </a:solidFill>
                      <a:prstDash val="solid"/>
                    </a:lnR>
                    <a:lnT w="1270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a:txBody>
                    <a:bodyPr/>
                    <a:lstStyle/>
                    <a:p>
                      <a:pPr marL="47625" algn="ctr">
                        <a:lnSpc>
                          <a:spcPct val="100000"/>
                        </a:lnSpc>
                        <a:spcBef>
                          <a:spcPts val="770"/>
                        </a:spcBef>
                      </a:pPr>
                      <a:r>
                        <a:rPr sz="1400" b="0" dirty="0">
                          <a:latin typeface="+mn-lt"/>
                          <a:cs typeface="Times New Roman"/>
                        </a:rPr>
                        <a:t>Azami</a:t>
                      </a:r>
                      <a:r>
                        <a:rPr sz="1400" b="0" spc="-50" dirty="0">
                          <a:latin typeface="+mn-lt"/>
                          <a:cs typeface="Times New Roman"/>
                        </a:rPr>
                        <a:t> </a:t>
                      </a:r>
                      <a:r>
                        <a:rPr sz="1400" b="0" dirty="0">
                          <a:latin typeface="+mn-lt"/>
                          <a:cs typeface="Times New Roman"/>
                        </a:rPr>
                        <a:t>Destek</a:t>
                      </a:r>
                      <a:r>
                        <a:rPr sz="1400" b="0" spc="-90" dirty="0">
                          <a:latin typeface="+mn-lt"/>
                          <a:cs typeface="Times New Roman"/>
                        </a:rPr>
                        <a:t> </a:t>
                      </a:r>
                      <a:r>
                        <a:rPr sz="1400" b="0" spc="-10" dirty="0">
                          <a:latin typeface="+mn-lt"/>
                          <a:cs typeface="Times New Roman"/>
                        </a:rPr>
                        <a:t>Tutarı</a:t>
                      </a:r>
                      <a:endParaRPr sz="1400" b="0" dirty="0">
                        <a:latin typeface="+mn-lt"/>
                        <a:cs typeface="Times New Roman"/>
                      </a:endParaRPr>
                    </a:p>
                  </a:txBody>
                  <a:tcPr marL="0" marR="0" marT="65193"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750"/>
                        </a:spcBef>
                      </a:pPr>
                      <a:r>
                        <a:rPr sz="1400" b="1" dirty="0">
                          <a:latin typeface="+mn-lt"/>
                          <a:cs typeface="Poppins" panose="00000500000000000000" pitchFamily="2" charset="-94"/>
                        </a:rPr>
                        <a:t>240</a:t>
                      </a:r>
                      <a:r>
                        <a:rPr sz="1400" b="1" spc="-35" dirty="0">
                          <a:latin typeface="+mn-lt"/>
                          <a:cs typeface="Poppins" panose="00000500000000000000" pitchFamily="2" charset="-94"/>
                        </a:rPr>
                        <a:t> </a:t>
                      </a:r>
                      <a:r>
                        <a:rPr sz="1400" b="1" dirty="0">
                          <a:latin typeface="+mn-lt"/>
                          <a:cs typeface="Poppins" panose="00000500000000000000" pitchFamily="2" charset="-94"/>
                        </a:rPr>
                        <a:t>m</a:t>
                      </a:r>
                      <a:r>
                        <a:rPr sz="1400" b="1" spc="-35" dirty="0">
                          <a:latin typeface="+mn-lt"/>
                          <a:cs typeface="Poppins" panose="00000500000000000000" pitchFamily="2" charset="-94"/>
                        </a:rPr>
                        <a:t> </a:t>
                      </a:r>
                      <a:r>
                        <a:rPr sz="1400" b="1" spc="-25" dirty="0">
                          <a:latin typeface="+mn-lt"/>
                          <a:cs typeface="Poppins" panose="00000500000000000000" pitchFamily="2" charset="-94"/>
                        </a:rPr>
                        <a:t>TL</a:t>
                      </a:r>
                      <a:endParaRPr sz="1400" b="1" dirty="0">
                        <a:latin typeface="+mn-lt"/>
                        <a:cs typeface="Poppins" panose="00000500000000000000" pitchFamily="2" charset="-94"/>
                      </a:endParaRPr>
                    </a:p>
                  </a:txBody>
                  <a:tcPr marL="0" marR="0" marT="6350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66306">
                <a:tc gridSpan="3" vMerge="1">
                  <a:txBody>
                    <a:bodyPr/>
                    <a:lstStyle/>
                    <a:p>
                      <a:endParaRPr/>
                    </a:p>
                  </a:txBody>
                  <a:tcPr marL="0" marR="0" marT="207645" marB="0">
                    <a:lnL w="12700">
                      <a:solidFill>
                        <a:srgbClr val="000000"/>
                      </a:solidFill>
                      <a:prstDash val="solid"/>
                    </a:lnL>
                    <a:lnR w="12700">
                      <a:solidFill>
                        <a:srgbClr val="000000"/>
                      </a:solidFill>
                      <a:prstDash val="solid"/>
                    </a:lnR>
                    <a:lnT w="1270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rowSpan="2">
                  <a:txBody>
                    <a:bodyPr/>
                    <a:lstStyle/>
                    <a:p>
                      <a:pPr marL="423545">
                        <a:lnSpc>
                          <a:spcPct val="100000"/>
                        </a:lnSpc>
                        <a:spcBef>
                          <a:spcPts val="509"/>
                        </a:spcBef>
                      </a:pPr>
                      <a:r>
                        <a:rPr lang="tr-TR" sz="1400" b="0" dirty="0" smtClean="0">
                          <a:latin typeface="+mn-lt"/>
                          <a:cs typeface="Times New Roman"/>
                        </a:rPr>
                        <a:t>                    </a:t>
                      </a:r>
                      <a:r>
                        <a:rPr sz="1400" b="0" dirty="0" err="1" smtClean="0">
                          <a:latin typeface="+mn-lt"/>
                          <a:cs typeface="Times New Roman"/>
                        </a:rPr>
                        <a:t>Azami</a:t>
                      </a:r>
                      <a:r>
                        <a:rPr sz="1400" b="0" spc="-45" dirty="0" smtClean="0">
                          <a:latin typeface="+mn-lt"/>
                          <a:cs typeface="Times New Roman"/>
                        </a:rPr>
                        <a:t> </a:t>
                      </a:r>
                      <a:r>
                        <a:rPr sz="1400" b="0" dirty="0">
                          <a:latin typeface="+mn-lt"/>
                          <a:cs typeface="Times New Roman"/>
                        </a:rPr>
                        <a:t>Destek</a:t>
                      </a:r>
                      <a:r>
                        <a:rPr sz="1400" b="0" spc="-65" dirty="0">
                          <a:latin typeface="+mn-lt"/>
                          <a:cs typeface="Times New Roman"/>
                        </a:rPr>
                        <a:t> </a:t>
                      </a:r>
                      <a:r>
                        <a:rPr sz="1400" b="0" spc="-10" dirty="0">
                          <a:latin typeface="+mn-lt"/>
                          <a:cs typeface="Times New Roman"/>
                        </a:rPr>
                        <a:t>Oranı</a:t>
                      </a:r>
                      <a:endParaRPr sz="1400" b="0" dirty="0">
                        <a:latin typeface="+mn-lt"/>
                        <a:cs typeface="Times New Roman"/>
                      </a:endParaRPr>
                    </a:p>
                  </a:txBody>
                  <a:tcPr marL="0" marR="0" marT="43179"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130935">
                        <a:lnSpc>
                          <a:spcPct val="100000"/>
                        </a:lnSpc>
                        <a:spcBef>
                          <a:spcPts val="484"/>
                        </a:spcBef>
                      </a:pPr>
                      <a:r>
                        <a:rPr sz="1400" b="1" spc="-20" dirty="0">
                          <a:latin typeface="+mn-lt"/>
                          <a:cs typeface="Poppins" panose="00000500000000000000" pitchFamily="2" charset="-94"/>
                        </a:rPr>
                        <a:t>Yatırımın</a:t>
                      </a:r>
                      <a:r>
                        <a:rPr sz="1400" b="1" spc="-50" dirty="0">
                          <a:latin typeface="+mn-lt"/>
                          <a:cs typeface="Poppins" panose="00000500000000000000" pitchFamily="2" charset="-94"/>
                        </a:rPr>
                        <a:t> </a:t>
                      </a:r>
                      <a:r>
                        <a:rPr sz="1400" b="1" spc="-10" dirty="0">
                          <a:latin typeface="+mn-lt"/>
                          <a:cs typeface="Poppins" panose="00000500000000000000" pitchFamily="2" charset="-94"/>
                        </a:rPr>
                        <a:t>%20’si</a:t>
                      </a:r>
                      <a:endParaRPr sz="1400" b="1" dirty="0">
                        <a:latin typeface="+mn-lt"/>
                        <a:cs typeface="Poppins" panose="00000500000000000000" pitchFamily="2" charset="-94"/>
                      </a:endParaRPr>
                    </a:p>
                  </a:txBody>
                  <a:tcPr marL="0" marR="0" marT="41063"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5630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pPr>
                      <a:endParaRPr sz="1200" b="0" dirty="0">
                        <a:latin typeface="+mj-lt"/>
                        <a:cs typeface="Times New Roman"/>
                      </a:endParaRPr>
                    </a:p>
                  </a:txBody>
                  <a:tcPr marL="0" marR="0" marT="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a:lnSpc>
                          <a:spcPct val="100000"/>
                        </a:lnSpc>
                      </a:pPr>
                      <a:r>
                        <a:rPr sz="1200" b="1" spc="-20" dirty="0">
                          <a:latin typeface="+mj-lt"/>
                          <a:cs typeface="Calibri"/>
                        </a:rPr>
                        <a:t>VEYA</a:t>
                      </a:r>
                      <a:endParaRPr sz="1200" b="1" dirty="0">
                        <a:latin typeface="+mj-lt"/>
                        <a:cs typeface="Calibri"/>
                      </a:endParaRPr>
                    </a:p>
                  </a:txBody>
                  <a:tcPr marL="0" marR="0" marT="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pPr>
                      <a:endParaRPr sz="1400" b="0" dirty="0">
                        <a:latin typeface="+mj-lt"/>
                        <a:cs typeface="Times New Roman"/>
                      </a:endParaRPr>
                    </a:p>
                  </a:txBody>
                  <a:tcPr marL="0" marR="0" marT="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tc vMerge="1">
                  <a:txBody>
                    <a:bodyPr/>
                    <a:lstStyle/>
                    <a:p>
                      <a:endParaRPr/>
                    </a:p>
                  </a:txBody>
                  <a:tcPr marL="0" marR="0" marT="6159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0"/>
                  </a:ext>
                </a:extLst>
              </a:tr>
              <a:tr h="25630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pPr>
                      <a:endParaRPr sz="1200" b="0" dirty="0">
                        <a:latin typeface="+mj-lt"/>
                        <a:cs typeface="Times New Roman"/>
                      </a:endParaRPr>
                    </a:p>
                  </a:txBody>
                  <a:tcPr marL="0" marR="0" marT="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93980">
                        <a:lnSpc>
                          <a:spcPts val="745"/>
                        </a:lnSpc>
                      </a:pPr>
                      <a:endParaRPr sz="1800" b="0" dirty="0">
                        <a:latin typeface="+mj-lt"/>
                        <a:cs typeface="Calibri"/>
                      </a:endParaRPr>
                    </a:p>
                  </a:txBody>
                  <a:tcPr marL="0" marR="0" marT="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pPr>
                      <a:endParaRPr sz="1400" b="0" dirty="0">
                        <a:latin typeface="+mj-lt"/>
                        <a:cs typeface="Times New Roman"/>
                      </a:endParaRPr>
                    </a:p>
                  </a:txBody>
                  <a:tcPr marL="0" marR="0" marT="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731520">
                        <a:lnSpc>
                          <a:spcPct val="100000"/>
                        </a:lnSpc>
                        <a:spcBef>
                          <a:spcPts val="204"/>
                        </a:spcBef>
                      </a:pPr>
                      <a:r>
                        <a:rPr lang="tr-TR" sz="1400" b="0" dirty="0" smtClean="0">
                          <a:latin typeface="+mn-lt"/>
                          <a:cs typeface="Times New Roman"/>
                        </a:rPr>
                        <a:t>                   </a:t>
                      </a:r>
                      <a:r>
                        <a:rPr sz="1400" b="0" dirty="0" err="1" smtClean="0">
                          <a:latin typeface="+mn-lt"/>
                          <a:cs typeface="Times New Roman"/>
                        </a:rPr>
                        <a:t>Destek</a:t>
                      </a:r>
                      <a:r>
                        <a:rPr sz="1400" b="0" spc="-60" dirty="0" smtClean="0">
                          <a:latin typeface="+mn-lt"/>
                          <a:cs typeface="Times New Roman"/>
                        </a:rPr>
                        <a:t> </a:t>
                      </a:r>
                      <a:r>
                        <a:rPr sz="1400" b="0" spc="-10" dirty="0">
                          <a:latin typeface="+mn-lt"/>
                          <a:cs typeface="Times New Roman"/>
                        </a:rPr>
                        <a:t>Oranı</a:t>
                      </a:r>
                      <a:endParaRPr sz="1400" b="0" dirty="0">
                        <a:latin typeface="+mn-lt"/>
                        <a:cs typeface="Times New Roman"/>
                      </a:endParaRPr>
                    </a:p>
                  </a:txBody>
                  <a:tcPr marL="0" marR="0" marT="17356"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35" algn="ctr">
                        <a:lnSpc>
                          <a:spcPct val="100000"/>
                        </a:lnSpc>
                        <a:spcBef>
                          <a:spcPts val="180"/>
                        </a:spcBef>
                      </a:pPr>
                      <a:r>
                        <a:rPr sz="1400" b="1" spc="-25" dirty="0">
                          <a:latin typeface="+mn-lt"/>
                          <a:cs typeface="Poppins" panose="00000500000000000000" pitchFamily="2" charset="-94"/>
                        </a:rPr>
                        <a:t>%25</a:t>
                      </a:r>
                      <a:endParaRPr sz="1400" b="1" dirty="0">
                        <a:latin typeface="+mn-lt"/>
                        <a:cs typeface="Poppins" panose="00000500000000000000" pitchFamily="2" charset="-94"/>
                      </a:endParaRPr>
                    </a:p>
                  </a:txBody>
                  <a:tcPr marL="0" marR="0" marT="1524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86732">
                <a:tc rowSpan="3"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2069">
                        <a:lnSpc>
                          <a:spcPct val="100000"/>
                        </a:lnSpc>
                        <a:spcBef>
                          <a:spcPts val="1670"/>
                        </a:spcBef>
                      </a:pPr>
                      <a:r>
                        <a:rPr sz="1400" b="1" dirty="0">
                          <a:latin typeface="+mj-lt"/>
                          <a:cs typeface="Times New Roman"/>
                        </a:rPr>
                        <a:t>Makine</a:t>
                      </a:r>
                      <a:r>
                        <a:rPr sz="1400" b="1" spc="-45" dirty="0">
                          <a:latin typeface="+mj-lt"/>
                          <a:cs typeface="Times New Roman"/>
                        </a:rPr>
                        <a:t> </a:t>
                      </a:r>
                      <a:r>
                        <a:rPr sz="1400" b="1" spc="-10" dirty="0">
                          <a:latin typeface="+mj-lt"/>
                          <a:cs typeface="Times New Roman"/>
                        </a:rPr>
                        <a:t>Desteği</a:t>
                      </a:r>
                      <a:endParaRPr sz="1400" b="1" dirty="0">
                        <a:latin typeface="+mj-lt"/>
                        <a:cs typeface="Times New Roman"/>
                      </a:endParaRPr>
                    </a:p>
                  </a:txBody>
                  <a:tcPr marL="0" marR="0" marT="141393"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a:p>
                  </a:txBody>
                  <a:tcPr marL="0" marR="0" marT="0" marB="0"/>
                </a:tc>
                <a:tc rowSpan="3" hMerge="1">
                  <a:txBody>
                    <a:bodyPr/>
                    <a:lstStyle/>
                    <a:p>
                      <a:endParaRPr/>
                    </a:p>
                  </a:txBody>
                  <a:tcPr marL="0" marR="0" marT="0" marB="0"/>
                </a:tc>
                <a:tc vMerge="1">
                  <a:txBody>
                    <a:bodyPr/>
                    <a:lstStyle/>
                    <a:p>
                      <a:endParaRPr lang="tr-TR"/>
                    </a:p>
                  </a:txBody>
                  <a:tcPr/>
                </a:tc>
                <a:tc vMerge="1">
                  <a:txBody>
                    <a:bodyPr/>
                    <a:lstStyle/>
                    <a:p>
                      <a:endParaRPr/>
                    </a:p>
                  </a:txBody>
                  <a:tcPr marL="0" marR="0" marT="228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2"/>
                  </a:ext>
                </a:extLst>
              </a:tr>
              <a:tr h="303403">
                <a:tc gridSpan="3" vMerge="1">
                  <a:txBody>
                    <a:bodyPr/>
                    <a:lstStyle/>
                    <a:p>
                      <a:endParaRPr/>
                    </a:p>
                  </a:txBody>
                  <a:tcPr marL="0" marR="0" marT="212090" marB="0">
                    <a:lnL w="12700">
                      <a:solidFill>
                        <a:srgbClr val="000000"/>
                      </a:solidFill>
                      <a:prstDash val="solid"/>
                    </a:lnL>
                    <a:lnR w="12700">
                      <a:solidFill>
                        <a:srgbClr val="000000"/>
                      </a:solidFill>
                      <a:prstDash val="solid"/>
                    </a:lnR>
                    <a:lnB w="12700">
                      <a:solidFill>
                        <a:srgbClr val="000000"/>
                      </a:solidFill>
                      <a:prstDash val="solid"/>
                    </a:lnB>
                  </a:tcPr>
                </a:tc>
                <a:tc hMerge="1" vMerge="1">
                  <a:txBody>
                    <a:bodyPr/>
                    <a:lstStyle/>
                    <a:p>
                      <a:endParaRPr/>
                    </a:p>
                  </a:txBody>
                  <a:tcPr marL="0" marR="0" marT="0" marB="0"/>
                </a:tc>
                <a:tc hMerge="1" vMerge="1">
                  <a:txBody>
                    <a:bodyPr/>
                    <a:lstStyle/>
                    <a:p>
                      <a:endParaRPr/>
                    </a:p>
                  </a:txBody>
                  <a:tcPr marL="0" marR="0" marT="0" marB="0"/>
                </a:tc>
                <a:tc>
                  <a:txBody>
                    <a:bodyPr/>
                    <a:lstStyle/>
                    <a:p>
                      <a:pPr marL="47625" algn="ctr">
                        <a:lnSpc>
                          <a:spcPct val="100000"/>
                        </a:lnSpc>
                        <a:spcBef>
                          <a:spcPts val="630"/>
                        </a:spcBef>
                      </a:pPr>
                      <a:r>
                        <a:rPr sz="1400" b="0" dirty="0">
                          <a:latin typeface="+mn-lt"/>
                          <a:cs typeface="Times New Roman"/>
                        </a:rPr>
                        <a:t>Azami</a:t>
                      </a:r>
                      <a:r>
                        <a:rPr sz="1400" b="0" spc="-50" dirty="0">
                          <a:latin typeface="+mn-lt"/>
                          <a:cs typeface="Times New Roman"/>
                        </a:rPr>
                        <a:t> </a:t>
                      </a:r>
                      <a:r>
                        <a:rPr sz="1400" b="0" dirty="0">
                          <a:latin typeface="+mn-lt"/>
                          <a:cs typeface="Times New Roman"/>
                        </a:rPr>
                        <a:t>Destek</a:t>
                      </a:r>
                      <a:r>
                        <a:rPr sz="1400" b="0" spc="-90" dirty="0">
                          <a:latin typeface="+mn-lt"/>
                          <a:cs typeface="Times New Roman"/>
                        </a:rPr>
                        <a:t> </a:t>
                      </a:r>
                      <a:r>
                        <a:rPr sz="1400" b="0" spc="-10" dirty="0">
                          <a:latin typeface="+mn-lt"/>
                          <a:cs typeface="Times New Roman"/>
                        </a:rPr>
                        <a:t>Tutarı</a:t>
                      </a:r>
                      <a:endParaRPr sz="1400" b="0" dirty="0">
                        <a:latin typeface="+mn-lt"/>
                        <a:cs typeface="Times New Roman"/>
                      </a:endParaRPr>
                    </a:p>
                  </a:txBody>
                  <a:tcPr marL="0" marR="0" marT="5334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605"/>
                        </a:spcBef>
                      </a:pPr>
                      <a:r>
                        <a:rPr sz="1400" b="1" dirty="0">
                          <a:latin typeface="+mn-lt"/>
                          <a:cs typeface="Poppins" panose="00000500000000000000" pitchFamily="2" charset="-94"/>
                        </a:rPr>
                        <a:t>240</a:t>
                      </a:r>
                      <a:r>
                        <a:rPr sz="1400" b="1" spc="-35" dirty="0">
                          <a:latin typeface="+mn-lt"/>
                          <a:cs typeface="Poppins" panose="00000500000000000000" pitchFamily="2" charset="-94"/>
                        </a:rPr>
                        <a:t> </a:t>
                      </a:r>
                      <a:r>
                        <a:rPr sz="1400" b="1" dirty="0">
                          <a:latin typeface="+mn-lt"/>
                          <a:cs typeface="Poppins" panose="00000500000000000000" pitchFamily="2" charset="-94"/>
                        </a:rPr>
                        <a:t>m</a:t>
                      </a:r>
                      <a:r>
                        <a:rPr sz="1400" b="1" spc="-40" dirty="0">
                          <a:latin typeface="+mn-lt"/>
                          <a:cs typeface="Poppins" panose="00000500000000000000" pitchFamily="2" charset="-94"/>
                        </a:rPr>
                        <a:t> </a:t>
                      </a:r>
                      <a:r>
                        <a:rPr sz="1400" b="1" spc="-25" dirty="0">
                          <a:latin typeface="+mn-lt"/>
                          <a:cs typeface="Poppins" panose="00000500000000000000" pitchFamily="2" charset="-94"/>
                        </a:rPr>
                        <a:t>TL</a:t>
                      </a:r>
                      <a:endParaRPr sz="1400" b="1" dirty="0">
                        <a:latin typeface="+mn-lt"/>
                        <a:cs typeface="Poppins" panose="00000500000000000000" pitchFamily="2" charset="-94"/>
                      </a:endParaRPr>
                    </a:p>
                  </a:txBody>
                  <a:tcPr marL="0" marR="0" marT="51223"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46924">
                <a:tc gridSpan="3" vMerge="1">
                  <a:txBody>
                    <a:bodyPr/>
                    <a:lstStyle/>
                    <a:p>
                      <a:endParaRPr/>
                    </a:p>
                  </a:txBody>
                  <a:tcPr marL="0" marR="0" marT="212090" marB="0">
                    <a:lnL w="12700">
                      <a:solidFill>
                        <a:srgbClr val="000000"/>
                      </a:solidFill>
                      <a:prstDash val="solid"/>
                    </a:lnL>
                    <a:lnR w="12700">
                      <a:solidFill>
                        <a:srgbClr val="000000"/>
                      </a:solidFill>
                      <a:prstDash val="solid"/>
                    </a:lnR>
                    <a:lnB w="12700">
                      <a:solidFill>
                        <a:srgbClr val="000000"/>
                      </a:solidFill>
                      <a:prstDash val="solid"/>
                    </a:lnB>
                  </a:tcPr>
                </a:tc>
                <a:tc hMerge="1" vMerge="1">
                  <a:txBody>
                    <a:bodyPr/>
                    <a:lstStyle/>
                    <a:p>
                      <a:endParaRPr/>
                    </a:p>
                  </a:txBody>
                  <a:tcPr marL="0" marR="0" marT="0" marB="0"/>
                </a:tc>
                <a:tc hMerge="1" vMerge="1">
                  <a:txBody>
                    <a:bodyPr/>
                    <a:lstStyle/>
                    <a:p>
                      <a:endParaRPr/>
                    </a:p>
                  </a:txBody>
                  <a:tcPr marL="0" marR="0" marT="0" marB="0"/>
                </a:tc>
                <a:tc>
                  <a:txBody>
                    <a:bodyPr/>
                    <a:lstStyle/>
                    <a:p>
                      <a:pPr marL="45720" algn="ctr">
                        <a:lnSpc>
                          <a:spcPct val="100000"/>
                        </a:lnSpc>
                        <a:spcBef>
                          <a:spcPts val="85"/>
                        </a:spcBef>
                      </a:pPr>
                      <a:r>
                        <a:rPr sz="1400" b="0" dirty="0">
                          <a:latin typeface="+mn-lt"/>
                          <a:cs typeface="Times New Roman"/>
                        </a:rPr>
                        <a:t>Azami</a:t>
                      </a:r>
                      <a:r>
                        <a:rPr sz="1400" b="0" spc="-45" dirty="0">
                          <a:latin typeface="+mn-lt"/>
                          <a:cs typeface="Times New Roman"/>
                        </a:rPr>
                        <a:t> </a:t>
                      </a:r>
                      <a:r>
                        <a:rPr sz="1400" b="0" dirty="0">
                          <a:latin typeface="+mn-lt"/>
                          <a:cs typeface="Times New Roman"/>
                        </a:rPr>
                        <a:t>Destek</a:t>
                      </a:r>
                      <a:r>
                        <a:rPr sz="1400" b="0" spc="-65" dirty="0">
                          <a:latin typeface="+mn-lt"/>
                          <a:cs typeface="Times New Roman"/>
                        </a:rPr>
                        <a:t> </a:t>
                      </a:r>
                      <a:r>
                        <a:rPr sz="1400" b="0" spc="-10" dirty="0">
                          <a:latin typeface="+mn-lt"/>
                          <a:cs typeface="Times New Roman"/>
                        </a:rPr>
                        <a:t>Oranı</a:t>
                      </a:r>
                      <a:endParaRPr sz="1400" b="0" dirty="0">
                        <a:latin typeface="+mn-lt"/>
                        <a:cs typeface="Times New Roman"/>
                      </a:endParaRPr>
                    </a:p>
                  </a:txBody>
                  <a:tcPr marL="0" marR="0" marT="7197"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171575">
                        <a:lnSpc>
                          <a:spcPct val="100000"/>
                        </a:lnSpc>
                        <a:spcBef>
                          <a:spcPts val="60"/>
                        </a:spcBef>
                      </a:pPr>
                      <a:r>
                        <a:rPr sz="1400" b="1" spc="-20" dirty="0">
                          <a:latin typeface="+mn-lt"/>
                          <a:cs typeface="Poppins" panose="00000500000000000000" pitchFamily="2" charset="-94"/>
                        </a:rPr>
                        <a:t>Yatırımın</a:t>
                      </a:r>
                      <a:r>
                        <a:rPr sz="1400" b="1" spc="-55" dirty="0">
                          <a:latin typeface="+mn-lt"/>
                          <a:cs typeface="Poppins" panose="00000500000000000000" pitchFamily="2" charset="-94"/>
                        </a:rPr>
                        <a:t> </a:t>
                      </a:r>
                      <a:r>
                        <a:rPr sz="1400" b="1" spc="-10" dirty="0">
                          <a:latin typeface="+mn-lt"/>
                          <a:cs typeface="Poppins" panose="00000500000000000000" pitchFamily="2" charset="-94"/>
                        </a:rPr>
                        <a:t>%15'i</a:t>
                      </a:r>
                      <a:endParaRPr sz="1400" b="1" dirty="0">
                        <a:latin typeface="+mn-lt"/>
                        <a:cs typeface="Poppins" panose="00000500000000000000" pitchFamily="2" charset="-94"/>
                      </a:endParaRPr>
                    </a:p>
                  </a:txBody>
                  <a:tcPr marL="0" marR="0" marT="508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48346">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2069">
                        <a:lnSpc>
                          <a:spcPct val="100000"/>
                        </a:lnSpc>
                        <a:spcBef>
                          <a:spcPts val="100"/>
                        </a:spcBef>
                      </a:pPr>
                      <a:r>
                        <a:rPr sz="1400" b="1" spc="-30" dirty="0">
                          <a:latin typeface="+mn-lt"/>
                          <a:cs typeface="Times New Roman"/>
                        </a:rPr>
                        <a:t>Yatırım</a:t>
                      </a:r>
                      <a:r>
                        <a:rPr sz="1400" b="1" spc="-45" dirty="0">
                          <a:latin typeface="+mn-lt"/>
                          <a:cs typeface="Times New Roman"/>
                        </a:rPr>
                        <a:t> </a:t>
                      </a:r>
                      <a:r>
                        <a:rPr sz="1400" b="1" spc="-50" dirty="0">
                          <a:latin typeface="+mn-lt"/>
                          <a:cs typeface="Times New Roman"/>
                        </a:rPr>
                        <a:t>Yeri</a:t>
                      </a:r>
                      <a:r>
                        <a:rPr sz="1400" b="1" spc="-30" dirty="0">
                          <a:latin typeface="+mn-lt"/>
                          <a:cs typeface="Times New Roman"/>
                        </a:rPr>
                        <a:t> </a:t>
                      </a:r>
                      <a:r>
                        <a:rPr sz="1400" b="1" spc="-10" dirty="0">
                          <a:latin typeface="+mn-lt"/>
                          <a:cs typeface="Times New Roman"/>
                        </a:rPr>
                        <a:t>Tahsisi</a:t>
                      </a:r>
                      <a:endParaRPr sz="1400" b="1" dirty="0">
                        <a:latin typeface="+mn-lt"/>
                        <a:cs typeface="Times New Roman"/>
                      </a:endParaRPr>
                    </a:p>
                  </a:txBody>
                  <a:tcPr marL="0" marR="0" marT="8467"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0" marR="0" marT="0" marB="0"/>
                </a:tc>
                <a:tc hMerge="1">
                  <a:txBody>
                    <a:bodyPr/>
                    <a:lstStyle/>
                    <a:p>
                      <a:endParaRPr/>
                    </a:p>
                  </a:txBody>
                  <a:tcPr marL="0" marR="0" marT="0" marB="0"/>
                </a:tc>
                <a:tc hMerge="1">
                  <a:txBody>
                    <a:bodyPr/>
                    <a:lstStyle/>
                    <a:p>
                      <a:endParaRPr lang="tr-T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540" algn="ctr" defTabSz="914400" rtl="0" eaLnBrk="1" latinLnBrk="0" hangingPunct="1">
                        <a:lnSpc>
                          <a:spcPct val="100000"/>
                        </a:lnSpc>
                        <a:spcBef>
                          <a:spcPts val="70"/>
                        </a:spcBef>
                      </a:pPr>
                      <a:r>
                        <a:rPr lang="tr-TR" sz="1400" kern="1200" spc="-50" dirty="0" smtClean="0">
                          <a:solidFill>
                            <a:schemeClr val="tx1"/>
                          </a:solidFill>
                          <a:latin typeface="+mn-lt"/>
                          <a:ea typeface="+mn-ea"/>
                          <a:cs typeface="Wingdings"/>
                        </a:rPr>
                        <a:t>Bulunmaktadır.</a:t>
                      </a:r>
                      <a:endParaRPr sz="1400" kern="1200" spc="-50" dirty="0">
                        <a:solidFill>
                          <a:schemeClr val="tx1"/>
                        </a:solidFill>
                        <a:latin typeface="+mn-lt"/>
                        <a:ea typeface="+mn-ea"/>
                        <a:cs typeface="Wingdings"/>
                      </a:endParaRPr>
                    </a:p>
                  </a:txBody>
                  <a:tcPr marL="0" marR="0" marT="635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27493">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ts val="1555"/>
                        </a:lnSpc>
                      </a:pPr>
                      <a:r>
                        <a:rPr sz="1400" b="1" dirty="0">
                          <a:latin typeface="+mn-lt"/>
                          <a:cs typeface="Calibri"/>
                        </a:rPr>
                        <a:t>*</a:t>
                      </a:r>
                      <a:r>
                        <a:rPr sz="1400" b="1" spc="-35" dirty="0">
                          <a:latin typeface="+mn-lt"/>
                          <a:cs typeface="Calibri"/>
                        </a:rPr>
                        <a:t> </a:t>
                      </a:r>
                      <a:r>
                        <a:rPr sz="1400" b="1" dirty="0">
                          <a:latin typeface="+mn-lt"/>
                          <a:cs typeface="Calibri"/>
                        </a:rPr>
                        <a:t>Kredi</a:t>
                      </a:r>
                      <a:r>
                        <a:rPr sz="1400" b="1" spc="-35" dirty="0">
                          <a:latin typeface="+mn-lt"/>
                          <a:cs typeface="Calibri"/>
                        </a:rPr>
                        <a:t> </a:t>
                      </a:r>
                      <a:r>
                        <a:rPr sz="1400" b="1" dirty="0">
                          <a:latin typeface="+mn-lt"/>
                          <a:cs typeface="Calibri"/>
                        </a:rPr>
                        <a:t>kullanım</a:t>
                      </a:r>
                      <a:r>
                        <a:rPr sz="1400" b="1" spc="-35" dirty="0">
                          <a:latin typeface="+mn-lt"/>
                          <a:cs typeface="Calibri"/>
                        </a:rPr>
                        <a:t> </a:t>
                      </a:r>
                      <a:r>
                        <a:rPr sz="1400" b="1" spc="-10" dirty="0">
                          <a:latin typeface="+mn-lt"/>
                          <a:cs typeface="Calibri"/>
                        </a:rPr>
                        <a:t>tarihinde</a:t>
                      </a:r>
                      <a:r>
                        <a:rPr sz="1400" b="1" spc="-60" dirty="0">
                          <a:latin typeface="+mn-lt"/>
                          <a:cs typeface="Calibri"/>
                        </a:rPr>
                        <a:t> </a:t>
                      </a:r>
                      <a:r>
                        <a:rPr sz="1400" b="1" dirty="0">
                          <a:latin typeface="+mn-lt"/>
                          <a:cs typeface="Calibri"/>
                        </a:rPr>
                        <a:t>geçerli</a:t>
                      </a:r>
                      <a:r>
                        <a:rPr sz="1400" b="1" spc="-25" dirty="0">
                          <a:latin typeface="+mn-lt"/>
                          <a:cs typeface="Calibri"/>
                        </a:rPr>
                        <a:t> </a:t>
                      </a:r>
                      <a:r>
                        <a:rPr sz="1400" b="1" dirty="0">
                          <a:latin typeface="+mn-lt"/>
                          <a:cs typeface="Calibri"/>
                        </a:rPr>
                        <a:t>olan</a:t>
                      </a:r>
                      <a:r>
                        <a:rPr sz="1400" b="1" spc="-40" dirty="0">
                          <a:latin typeface="+mn-lt"/>
                          <a:cs typeface="Calibri"/>
                        </a:rPr>
                        <a:t> </a:t>
                      </a:r>
                      <a:r>
                        <a:rPr sz="1400" b="1" spc="-10" dirty="0">
                          <a:latin typeface="+mn-lt"/>
                          <a:cs typeface="Calibri"/>
                        </a:rPr>
                        <a:t>TCMB’nin</a:t>
                      </a:r>
                      <a:r>
                        <a:rPr sz="1400" b="1" spc="-30" dirty="0">
                          <a:latin typeface="+mn-lt"/>
                          <a:cs typeface="Calibri"/>
                        </a:rPr>
                        <a:t> </a:t>
                      </a:r>
                      <a:r>
                        <a:rPr sz="1400" b="1" dirty="0">
                          <a:latin typeface="+mn-lt"/>
                          <a:cs typeface="Calibri"/>
                        </a:rPr>
                        <a:t>bir</a:t>
                      </a:r>
                      <a:r>
                        <a:rPr sz="1400" b="1" spc="-25" dirty="0">
                          <a:latin typeface="+mn-lt"/>
                          <a:cs typeface="Calibri"/>
                        </a:rPr>
                        <a:t> </a:t>
                      </a:r>
                      <a:r>
                        <a:rPr sz="1400" b="1" dirty="0">
                          <a:latin typeface="+mn-lt"/>
                          <a:cs typeface="Calibri"/>
                        </a:rPr>
                        <a:t>hafta</a:t>
                      </a:r>
                      <a:r>
                        <a:rPr sz="1400" b="1" spc="-50" dirty="0">
                          <a:latin typeface="+mn-lt"/>
                          <a:cs typeface="Calibri"/>
                        </a:rPr>
                        <a:t> </a:t>
                      </a:r>
                      <a:r>
                        <a:rPr sz="1400" b="1" dirty="0">
                          <a:latin typeface="+mn-lt"/>
                          <a:cs typeface="Calibri"/>
                        </a:rPr>
                        <a:t>vadeli</a:t>
                      </a:r>
                      <a:r>
                        <a:rPr sz="1400" b="1" spc="-30" dirty="0">
                          <a:latin typeface="+mn-lt"/>
                          <a:cs typeface="Calibri"/>
                        </a:rPr>
                        <a:t> </a:t>
                      </a:r>
                      <a:r>
                        <a:rPr sz="1400" b="1" dirty="0">
                          <a:latin typeface="+mn-lt"/>
                          <a:cs typeface="Calibri"/>
                        </a:rPr>
                        <a:t>repo</a:t>
                      </a:r>
                      <a:r>
                        <a:rPr sz="1400" b="1" spc="-40" dirty="0">
                          <a:latin typeface="+mn-lt"/>
                          <a:cs typeface="Calibri"/>
                        </a:rPr>
                        <a:t> </a:t>
                      </a:r>
                      <a:r>
                        <a:rPr sz="1400" b="1" dirty="0">
                          <a:latin typeface="+mn-lt"/>
                          <a:cs typeface="Calibri"/>
                        </a:rPr>
                        <a:t>ihale</a:t>
                      </a:r>
                      <a:r>
                        <a:rPr sz="1400" b="1" spc="-30" dirty="0">
                          <a:latin typeface="+mn-lt"/>
                          <a:cs typeface="Calibri"/>
                        </a:rPr>
                        <a:t> </a:t>
                      </a:r>
                      <a:r>
                        <a:rPr sz="1400" b="1" dirty="0">
                          <a:latin typeface="+mn-lt"/>
                          <a:cs typeface="Calibri"/>
                        </a:rPr>
                        <a:t>faiz</a:t>
                      </a:r>
                      <a:r>
                        <a:rPr sz="1400" b="1" spc="-30" dirty="0">
                          <a:latin typeface="+mn-lt"/>
                          <a:cs typeface="Calibri"/>
                        </a:rPr>
                        <a:t> </a:t>
                      </a:r>
                      <a:r>
                        <a:rPr sz="1400" b="1" spc="-10" dirty="0">
                          <a:latin typeface="+mn-lt"/>
                          <a:cs typeface="Calibri"/>
                        </a:rPr>
                        <a:t>oranına</a:t>
                      </a:r>
                      <a:r>
                        <a:rPr sz="1400" b="1" spc="-50" dirty="0">
                          <a:latin typeface="+mn-lt"/>
                          <a:cs typeface="Calibri"/>
                        </a:rPr>
                        <a:t> </a:t>
                      </a:r>
                      <a:r>
                        <a:rPr sz="1400" b="1" spc="-10" dirty="0">
                          <a:latin typeface="+mn-lt"/>
                          <a:cs typeface="Calibri"/>
                        </a:rPr>
                        <a:t>uygulanacak</a:t>
                      </a:r>
                      <a:r>
                        <a:rPr sz="1400" b="1" spc="-50" dirty="0">
                          <a:latin typeface="+mn-lt"/>
                          <a:cs typeface="Calibri"/>
                        </a:rPr>
                        <a:t> </a:t>
                      </a:r>
                      <a:r>
                        <a:rPr sz="1400" b="1" dirty="0">
                          <a:latin typeface="+mn-lt"/>
                          <a:cs typeface="Calibri"/>
                        </a:rPr>
                        <a:t>oranı</a:t>
                      </a:r>
                      <a:r>
                        <a:rPr sz="1400" b="1" spc="-25" dirty="0">
                          <a:latin typeface="+mn-lt"/>
                          <a:cs typeface="Calibri"/>
                        </a:rPr>
                        <a:t> </a:t>
                      </a:r>
                      <a:r>
                        <a:rPr sz="1400" b="1" dirty="0">
                          <a:latin typeface="+mn-lt"/>
                          <a:cs typeface="Calibri"/>
                        </a:rPr>
                        <a:t>ifade</a:t>
                      </a:r>
                      <a:r>
                        <a:rPr sz="1400" b="1" spc="-40" dirty="0">
                          <a:latin typeface="+mn-lt"/>
                          <a:cs typeface="Calibri"/>
                        </a:rPr>
                        <a:t> </a:t>
                      </a:r>
                      <a:r>
                        <a:rPr sz="1400" b="1" spc="-10" dirty="0">
                          <a:latin typeface="+mn-lt"/>
                          <a:cs typeface="Calibri"/>
                        </a:rPr>
                        <a:t>eder.</a:t>
                      </a:r>
                      <a:endParaRPr sz="1400" dirty="0">
                        <a:latin typeface="+mn-lt"/>
                        <a:cs typeface="Calibri"/>
                      </a:endParaRPr>
                    </a:p>
                  </a:txBody>
                  <a:tcPr marL="0" marR="0" marT="0" marB="0" anchor="ctr">
                    <a:lnL w="12700" cap="flat" cmpd="sng" algn="ctr">
                      <a:solidFill>
                        <a:srgbClr val="0B54C5"/>
                      </a:solidFill>
                      <a:prstDash val="solid"/>
                      <a:round/>
                      <a:headEnd type="none" w="med" len="med"/>
                      <a:tailEnd type="none" w="med" len="med"/>
                    </a:lnL>
                    <a:lnR w="12700" cap="flat" cmpd="sng" algn="ctr">
                      <a:solidFill>
                        <a:srgbClr val="0B54C5"/>
                      </a:solidFill>
                      <a:prstDash val="solid"/>
                      <a:round/>
                      <a:headEnd type="none" w="med" len="med"/>
                      <a:tailEnd type="none" w="med" len="med"/>
                    </a:lnR>
                    <a:lnT w="12700" cap="flat" cmpd="sng" algn="ctr">
                      <a:solidFill>
                        <a:srgbClr val="0B54C5"/>
                      </a:solidFill>
                      <a:prstDash val="solid"/>
                      <a:round/>
                      <a:headEnd type="none" w="med" len="med"/>
                      <a:tailEnd type="none" w="med" len="med"/>
                    </a:lnT>
                    <a:lnB w="12700" cap="flat" cmpd="sng" algn="ctr">
                      <a:solidFill>
                        <a:srgbClr val="0B54C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0" marR="0" marT="0" marB="0"/>
                </a:tc>
                <a:tc hMerge="1">
                  <a:txBody>
                    <a:bodyPr/>
                    <a:lstStyle/>
                    <a:p>
                      <a:endParaRPr/>
                    </a:p>
                  </a:txBody>
                  <a:tcPr marL="0" marR="0" marT="0" marB="0"/>
                </a:tc>
                <a:tc hMerge="1">
                  <a:txBody>
                    <a:bodyPr/>
                    <a:lstStyle/>
                    <a:p>
                      <a:endParaRPr lang="tr-TR"/>
                    </a:p>
                  </a:txBody>
                  <a:tcPr/>
                </a:tc>
                <a:tc hMerge="1">
                  <a:txBody>
                    <a:bodyPr/>
                    <a:lstStyle/>
                    <a:p>
                      <a:endParaRPr/>
                    </a:p>
                  </a:txBody>
                  <a:tcPr marL="0" marR="0" marT="0" marB="0"/>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870788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Unvan 1"/>
          <p:cNvSpPr txBox="1">
            <a:spLocks/>
          </p:cNvSpPr>
          <p:nvPr/>
        </p:nvSpPr>
        <p:spPr>
          <a:xfrm>
            <a:off x="408710" y="1186294"/>
            <a:ext cx="5992089" cy="372342"/>
          </a:xfrm>
          <a:prstGeom prst="rect">
            <a:avLst/>
          </a:prstGeom>
        </p:spPr>
        <p:txBody>
          <a:bodyPr vert="horz" lIns="91440" tIns="45720" rIns="91440" bIns="45720" rtlCol="0" anchor="ctr">
            <a:noAutofit/>
          </a:bodyPr>
          <a:lstStyle>
            <a:lvl1pPr>
              <a:lnSpc>
                <a:spcPct val="90000"/>
              </a:lnSpc>
              <a:spcBef>
                <a:spcPct val="0"/>
              </a:spcBef>
              <a:buNone/>
              <a:defRPr sz="2000" b="1">
                <a:solidFill>
                  <a:schemeClr val="bg1"/>
                </a:solidFill>
                <a:latin typeface="MarkPro-Bold"/>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mn-lt"/>
                <a:ea typeface="+mj-ea"/>
                <a:cs typeface="+mj-cs"/>
              </a:rPr>
              <a:t>DİĞER DEVLET DESTEKLERİ</a:t>
            </a:r>
          </a:p>
        </p:txBody>
      </p:sp>
      <p:grpSp>
        <p:nvGrpSpPr>
          <p:cNvPr id="4" name="Grup 3"/>
          <p:cNvGrpSpPr/>
          <p:nvPr/>
        </p:nvGrpSpPr>
        <p:grpSpPr>
          <a:xfrm>
            <a:off x="1046480" y="1859280"/>
            <a:ext cx="9855200" cy="4653280"/>
            <a:chOff x="2479040" y="2019688"/>
            <a:chExt cx="7890751" cy="3899877"/>
          </a:xfrm>
        </p:grpSpPr>
        <p:pic>
          <p:nvPicPr>
            <p:cNvPr id="5" name="Resim 4"/>
            <p:cNvPicPr>
              <a:picLocks noChangeAspect="1"/>
            </p:cNvPicPr>
            <p:nvPr/>
          </p:nvPicPr>
          <p:blipFill>
            <a:blip r:embed="rId3"/>
            <a:stretch>
              <a:fillRect/>
            </a:stretch>
          </p:blipFill>
          <p:spPr>
            <a:xfrm>
              <a:off x="2479040" y="2021573"/>
              <a:ext cx="3318355" cy="3617929"/>
            </a:xfrm>
            <a:prstGeom prst="rect">
              <a:avLst/>
            </a:prstGeom>
          </p:spPr>
        </p:pic>
        <p:pic>
          <p:nvPicPr>
            <p:cNvPr id="6" name="Resim 5"/>
            <p:cNvPicPr>
              <a:picLocks noChangeAspect="1"/>
            </p:cNvPicPr>
            <p:nvPr/>
          </p:nvPicPr>
          <p:blipFill>
            <a:blip r:embed="rId4"/>
            <a:stretch>
              <a:fillRect/>
            </a:stretch>
          </p:blipFill>
          <p:spPr>
            <a:xfrm>
              <a:off x="5797395" y="2019688"/>
              <a:ext cx="4572396" cy="3619814"/>
            </a:xfrm>
            <a:prstGeom prst="rect">
              <a:avLst/>
            </a:prstGeom>
          </p:spPr>
        </p:pic>
        <p:pic>
          <p:nvPicPr>
            <p:cNvPr id="7" name="Picture 2" descr="https://www.dokap.gov.tr/Content/logo.pn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3113" y="5451565"/>
              <a:ext cx="1080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KDK - Tarım ve Kırsal Kalkınmayı Destekleme Kurumu Logosu [PDF File]  vector download, TKDK - Tarım ve Kırsal Kalkınmayı Destek… | Danger sign,  Allianz logo, Person"/>
            <p:cNvPicPr>
              <a:picLocks noChangeArrowheads="1"/>
            </p:cNvPicPr>
            <p:nvPr/>
          </p:nvPicPr>
          <p:blipFill rotWithShape="1">
            <a:blip r:embed="rId6" cstate="print">
              <a:extLst>
                <a:ext uri="{28A0092B-C50C-407E-A947-70E740481C1C}">
                  <a14:useLocalDpi xmlns:a14="http://schemas.microsoft.com/office/drawing/2010/main" val="0"/>
                </a:ext>
              </a:extLst>
            </a:blip>
            <a:srcRect t="10900"/>
            <a:stretch/>
          </p:blipFill>
          <p:spPr bwMode="auto">
            <a:xfrm>
              <a:off x="8042953" y="5451565"/>
              <a:ext cx="1080000" cy="46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104241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5" name="Unvan 1"/>
          <p:cNvSpPr>
            <a:spLocks noGrp="1"/>
          </p:cNvSpPr>
          <p:nvPr>
            <p:ph type="title"/>
          </p:nvPr>
        </p:nvSpPr>
        <p:spPr>
          <a:xfrm>
            <a:off x="408711" y="1186294"/>
            <a:ext cx="3920836" cy="372342"/>
          </a:xfrm>
        </p:spPr>
        <p:txBody>
          <a:bodyPr vert="horz" lIns="91440" tIns="45720" rIns="91440" bIns="45720" rtlCol="0" anchor="ctr">
            <a:noAutofit/>
          </a:bodyPr>
          <a:lstStyle/>
          <a:p>
            <a:r>
              <a:rPr lang="tr-TR" sz="2800" b="1" dirty="0">
                <a:solidFill>
                  <a:schemeClr val="bg1"/>
                </a:solidFill>
                <a:latin typeface="+mn-lt"/>
              </a:rPr>
              <a:t>TANITIM</a:t>
            </a:r>
          </a:p>
        </p:txBody>
      </p:sp>
      <p:pic>
        <p:nvPicPr>
          <p:cNvPr id="2" name="Resim 1"/>
          <p:cNvPicPr>
            <a:picLocks noChangeAspect="1"/>
          </p:cNvPicPr>
          <p:nvPr/>
        </p:nvPicPr>
        <p:blipFill>
          <a:blip r:embed="rId3"/>
          <a:stretch>
            <a:fillRect/>
          </a:stretch>
        </p:blipFill>
        <p:spPr>
          <a:xfrm>
            <a:off x="502527" y="1558636"/>
            <a:ext cx="10998593" cy="4999361"/>
          </a:xfrm>
          <a:prstGeom prst="snipRoundRect">
            <a:avLst/>
          </a:prstGeom>
        </p:spPr>
      </p:pic>
    </p:spTree>
    <p:extLst>
      <p:ext uri="{BB962C8B-B14F-4D97-AF65-F5344CB8AC3E}">
        <p14:creationId xmlns:p14="http://schemas.microsoft.com/office/powerpoint/2010/main" val="27299055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Metin kutusu 1"/>
          <p:cNvSpPr txBox="1"/>
          <p:nvPr/>
        </p:nvSpPr>
        <p:spPr>
          <a:xfrm>
            <a:off x="5043589" y="2402796"/>
            <a:ext cx="2765597" cy="584775"/>
          </a:xfrm>
          <a:prstGeom prst="rect">
            <a:avLst/>
          </a:prstGeom>
          <a:noFill/>
        </p:spPr>
        <p:txBody>
          <a:bodyPr wrap="square" rtlCol="0">
            <a:spAutoFit/>
          </a:bodyPr>
          <a:lstStyle/>
          <a:p>
            <a:r>
              <a:rPr lang="tr-TR" sz="3200" b="1" dirty="0" smtClean="0">
                <a:solidFill>
                  <a:schemeClr val="bg1"/>
                </a:solidFill>
                <a:latin typeface="Montserrat" pitchFamily="2" charset="-94"/>
              </a:rPr>
              <a:t>ARZ EDERİM.</a:t>
            </a:r>
            <a:endParaRPr lang="tr-TR" sz="3200" b="1" dirty="0">
              <a:solidFill>
                <a:schemeClr val="bg1"/>
              </a:solidFill>
              <a:latin typeface="Montserrat" pitchFamily="2" charset="-94"/>
            </a:endParaRPr>
          </a:p>
        </p:txBody>
      </p:sp>
    </p:spTree>
    <p:extLst>
      <p:ext uri="{BB962C8B-B14F-4D97-AF65-F5344CB8AC3E}">
        <p14:creationId xmlns:p14="http://schemas.microsoft.com/office/powerpoint/2010/main" val="31996189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0" y="1169377"/>
            <a:ext cx="6449290" cy="389259"/>
          </a:xfrm>
        </p:spPr>
        <p:txBody>
          <a:bodyPr>
            <a:noAutofit/>
          </a:bodyPr>
          <a:lstStyle/>
          <a:p>
            <a:r>
              <a:rPr lang="tr-TR" sz="2800" b="1" dirty="0" smtClean="0">
                <a:solidFill>
                  <a:schemeClr val="bg1"/>
                </a:solidFill>
                <a:latin typeface="+mn-lt"/>
              </a:rPr>
              <a:t>DOKA – ORDU YATIRIM DESTEK OFİSİ</a:t>
            </a:r>
            <a:endParaRPr lang="tr-TR" sz="2800" b="1" dirty="0">
              <a:solidFill>
                <a:schemeClr val="bg1"/>
              </a:solidFill>
              <a:latin typeface="+mn-lt"/>
            </a:endParaRPr>
          </a:p>
        </p:txBody>
      </p:sp>
      <p:pic>
        <p:nvPicPr>
          <p:cNvPr id="3" name="Resim 2"/>
          <p:cNvPicPr>
            <a:picLocks noChangeAspect="1"/>
          </p:cNvPicPr>
          <p:nvPr/>
        </p:nvPicPr>
        <p:blipFill>
          <a:blip r:embed="rId4"/>
          <a:stretch>
            <a:fillRect/>
          </a:stretch>
        </p:blipFill>
        <p:spPr>
          <a:xfrm>
            <a:off x="502017" y="1691449"/>
            <a:ext cx="10725336" cy="5166551"/>
          </a:xfrm>
          <a:prstGeom prst="rect">
            <a:avLst/>
          </a:prstGeom>
        </p:spPr>
      </p:pic>
    </p:spTree>
    <p:extLst>
      <p:ext uri="{BB962C8B-B14F-4D97-AF65-F5344CB8AC3E}">
        <p14:creationId xmlns:p14="http://schemas.microsoft.com/office/powerpoint/2010/main" val="3200689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Metin kutusu 6"/>
          <p:cNvSpPr txBox="1"/>
          <p:nvPr/>
        </p:nvSpPr>
        <p:spPr>
          <a:xfrm>
            <a:off x="1125020" y="3117724"/>
            <a:ext cx="5161479" cy="1569660"/>
          </a:xfrm>
          <a:prstGeom prst="rect">
            <a:avLst/>
          </a:prstGeom>
          <a:noFill/>
        </p:spPr>
        <p:txBody>
          <a:bodyPr wrap="square" rtlCol="0">
            <a:spAutoFit/>
          </a:bodyPr>
          <a:lstStyle/>
          <a:p>
            <a:r>
              <a:rPr lang="tr-TR" sz="3200" b="1" dirty="0" smtClean="0">
                <a:solidFill>
                  <a:schemeClr val="bg1"/>
                </a:solidFill>
                <a:latin typeface="Montserrat" pitchFamily="2" charset="-94"/>
              </a:rPr>
              <a:t>ORDU İLİ</a:t>
            </a:r>
          </a:p>
          <a:p>
            <a:r>
              <a:rPr lang="tr-TR" sz="3200" b="1" dirty="0" smtClean="0">
                <a:solidFill>
                  <a:schemeClr val="bg1"/>
                </a:solidFill>
                <a:latin typeface="Montserrat" pitchFamily="2" charset="-94"/>
              </a:rPr>
              <a:t>SOSYO-EKONOMİK</a:t>
            </a:r>
          </a:p>
          <a:p>
            <a:r>
              <a:rPr lang="tr-TR" sz="3200" b="1" dirty="0" smtClean="0">
                <a:solidFill>
                  <a:schemeClr val="bg1"/>
                </a:solidFill>
                <a:latin typeface="Montserrat" pitchFamily="2" charset="-94"/>
              </a:rPr>
              <a:t>GENEL GÖRÜNÜM</a:t>
            </a:r>
            <a:endParaRPr lang="tr-TR" sz="3200" b="1" dirty="0">
              <a:solidFill>
                <a:schemeClr val="bg1"/>
              </a:solidFill>
              <a:latin typeface="Montserrat" pitchFamily="2" charset="-94"/>
            </a:endParaRPr>
          </a:p>
        </p:txBody>
      </p:sp>
    </p:spTree>
    <p:extLst>
      <p:ext uri="{BB962C8B-B14F-4D97-AF65-F5344CB8AC3E}">
        <p14:creationId xmlns:p14="http://schemas.microsoft.com/office/powerpoint/2010/main" val="18474510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9">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09" y="1169377"/>
            <a:ext cx="7163665" cy="389259"/>
          </a:xfrm>
        </p:spPr>
        <p:txBody>
          <a:bodyPr>
            <a:noAutofit/>
          </a:bodyPr>
          <a:lstStyle/>
          <a:p>
            <a:r>
              <a:rPr lang="tr-TR" sz="2800" b="1" dirty="0" smtClean="0">
                <a:solidFill>
                  <a:schemeClr val="bg1"/>
                </a:solidFill>
                <a:latin typeface="+mn-lt"/>
              </a:rPr>
              <a:t>SOSYO-EKONOMİK GENEL GÖRÜNÜM </a:t>
            </a:r>
            <a:endParaRPr lang="tr-TR" sz="2800" b="1" dirty="0">
              <a:solidFill>
                <a:schemeClr val="bg1"/>
              </a:solidFill>
              <a:latin typeface="+mn-lt"/>
            </a:endParaRPr>
          </a:p>
        </p:txBody>
      </p:sp>
      <p:cxnSp>
        <p:nvCxnSpPr>
          <p:cNvPr id="4" name="Düz Bağlayıcı 3"/>
          <p:cNvCxnSpPr/>
          <p:nvPr/>
        </p:nvCxnSpPr>
        <p:spPr>
          <a:xfrm>
            <a:off x="8075685" y="1428422"/>
            <a:ext cx="25400" cy="513680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Dikdörtgen 9"/>
          <p:cNvSpPr/>
          <p:nvPr/>
        </p:nvSpPr>
        <p:spPr>
          <a:xfrm>
            <a:off x="589851" y="1917767"/>
            <a:ext cx="4021479" cy="4418542"/>
          </a:xfrm>
          <a:prstGeom prst="rect">
            <a:avLst/>
          </a:prstGeom>
          <a:noFill/>
          <a:ln w="25400" cap="flat" cmpd="sng" algn="ctr">
            <a:solidFill>
              <a:srgbClr val="0054C5"/>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tr-TR" sz="1200" b="0" i="0" u="none" strike="noStrike" kern="0" cap="none" spc="0" normalizeH="0" baseline="0" noProof="0" smtClean="0">
              <a:ln>
                <a:noFill/>
              </a:ln>
              <a:solidFill>
                <a:prstClr val="white"/>
              </a:solidFill>
              <a:effectLst/>
              <a:uLnTx/>
              <a:uFillTx/>
              <a:latin typeface="Arial"/>
              <a:ea typeface="+mn-ea"/>
              <a:cs typeface="+mn-cs"/>
            </a:endParaRPr>
          </a:p>
        </p:txBody>
      </p:sp>
      <p:sp>
        <p:nvSpPr>
          <p:cNvPr id="11" name="Dikdörtgen 10"/>
          <p:cNvSpPr/>
          <p:nvPr/>
        </p:nvSpPr>
        <p:spPr>
          <a:xfrm>
            <a:off x="4731575" y="1917767"/>
            <a:ext cx="3250117" cy="4418542"/>
          </a:xfrm>
          <a:prstGeom prst="rect">
            <a:avLst/>
          </a:prstGeom>
          <a:noFill/>
          <a:ln w="25400" cap="flat" cmpd="sng" algn="ctr">
            <a:solidFill>
              <a:srgbClr val="0054C5"/>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tr-TR" sz="1200" b="0" i="0" u="none" strike="noStrike" kern="0" cap="none" spc="0" normalizeH="0" baseline="0" noProof="0" smtClean="0">
              <a:ln>
                <a:noFill/>
              </a:ln>
              <a:solidFill>
                <a:prstClr val="white"/>
              </a:solidFill>
              <a:effectLst/>
              <a:uLnTx/>
              <a:uFillTx/>
              <a:latin typeface="Arial"/>
              <a:ea typeface="+mn-ea"/>
              <a:cs typeface="+mn-cs"/>
            </a:endParaRPr>
          </a:p>
        </p:txBody>
      </p:sp>
      <p:grpSp>
        <p:nvGrpSpPr>
          <p:cNvPr id="12" name="Map3" descr="{&quot;Key&quot;:&quot;POWER_USER_SHAPE_ICON&quot;,&quot;Value&quot;:&quot;POWER_USER_SHAPE_ICON_STYLE_1&quot;}"/>
          <p:cNvGrpSpPr>
            <a:grpSpLocks noChangeAspect="1"/>
          </p:cNvGrpSpPr>
          <p:nvPr>
            <p:custDataLst>
              <p:tags r:id="rId1"/>
            </p:custDataLst>
          </p:nvPr>
        </p:nvGrpSpPr>
        <p:grpSpPr>
          <a:xfrm>
            <a:off x="635650" y="1964718"/>
            <a:ext cx="444376" cy="508000"/>
            <a:chOff x="5716589" y="5786439"/>
            <a:chExt cx="709613" cy="811212"/>
          </a:xfrm>
          <a:solidFill>
            <a:srgbClr val="0054C5"/>
          </a:solidFill>
        </p:grpSpPr>
        <p:sp>
          <p:nvSpPr>
            <p:cNvPr id="13" name="Freeform 20"/>
            <p:cNvSpPr>
              <a:spLocks noEditPoints="1"/>
            </p:cNvSpPr>
            <p:nvPr/>
          </p:nvSpPr>
          <p:spPr bwMode="auto">
            <a:xfrm>
              <a:off x="5716589" y="6280151"/>
              <a:ext cx="709613" cy="317500"/>
            </a:xfrm>
            <a:custGeom>
              <a:avLst/>
              <a:gdLst>
                <a:gd name="T0" fmla="*/ 24 w 1024"/>
                <a:gd name="T1" fmla="*/ 330 h 459"/>
                <a:gd name="T2" fmla="*/ 537 w 1024"/>
                <a:gd name="T3" fmla="*/ 442 h 459"/>
                <a:gd name="T4" fmla="*/ 997 w 1024"/>
                <a:gd name="T5" fmla="*/ 254 h 459"/>
                <a:gd name="T6" fmla="*/ 848 w 1024"/>
                <a:gd name="T7" fmla="*/ 141 h 459"/>
                <a:gd name="T8" fmla="*/ 846 w 1024"/>
                <a:gd name="T9" fmla="*/ 138 h 459"/>
                <a:gd name="T10" fmla="*/ 828 w 1024"/>
                <a:gd name="T11" fmla="*/ 102 h 459"/>
                <a:gd name="T12" fmla="*/ 797 w 1024"/>
                <a:gd name="T13" fmla="*/ 39 h 459"/>
                <a:gd name="T14" fmla="*/ 564 w 1024"/>
                <a:gd name="T15" fmla="*/ 135 h 459"/>
                <a:gd name="T16" fmla="*/ 555 w 1024"/>
                <a:gd name="T17" fmla="*/ 134 h 459"/>
                <a:gd name="T18" fmla="*/ 483 w 1024"/>
                <a:gd name="T19" fmla="*/ 85 h 459"/>
                <a:gd name="T20" fmla="*/ 384 w 1024"/>
                <a:gd name="T21" fmla="*/ 18 h 459"/>
                <a:gd name="T22" fmla="*/ 181 w 1024"/>
                <a:gd name="T23" fmla="*/ 122 h 459"/>
                <a:gd name="T24" fmla="*/ 125 w 1024"/>
                <a:gd name="T25" fmla="*/ 197 h 459"/>
                <a:gd name="T26" fmla="*/ 24 w 1024"/>
                <a:gd name="T27" fmla="*/ 330 h 459"/>
                <a:gd name="T28" fmla="*/ 538 w 1024"/>
                <a:gd name="T29" fmla="*/ 459 h 459"/>
                <a:gd name="T30" fmla="*/ 536 w 1024"/>
                <a:gd name="T31" fmla="*/ 459 h 459"/>
                <a:gd name="T32" fmla="*/ 7 w 1024"/>
                <a:gd name="T33" fmla="*/ 342 h 459"/>
                <a:gd name="T34" fmla="*/ 1 w 1024"/>
                <a:gd name="T35" fmla="*/ 337 h 459"/>
                <a:gd name="T36" fmla="*/ 2 w 1024"/>
                <a:gd name="T37" fmla="*/ 329 h 459"/>
                <a:gd name="T38" fmla="*/ 110 w 1024"/>
                <a:gd name="T39" fmla="*/ 188 h 459"/>
                <a:gd name="T40" fmla="*/ 167 w 1024"/>
                <a:gd name="T41" fmla="*/ 112 h 459"/>
                <a:gd name="T42" fmla="*/ 169 w 1024"/>
                <a:gd name="T43" fmla="*/ 110 h 459"/>
                <a:gd name="T44" fmla="*/ 380 w 1024"/>
                <a:gd name="T45" fmla="*/ 1 h 459"/>
                <a:gd name="T46" fmla="*/ 388 w 1024"/>
                <a:gd name="T47" fmla="*/ 1 h 459"/>
                <a:gd name="T48" fmla="*/ 494 w 1024"/>
                <a:gd name="T49" fmla="*/ 71 h 459"/>
                <a:gd name="T50" fmla="*/ 561 w 1024"/>
                <a:gd name="T51" fmla="*/ 118 h 459"/>
                <a:gd name="T52" fmla="*/ 798 w 1024"/>
                <a:gd name="T53" fmla="*/ 20 h 459"/>
                <a:gd name="T54" fmla="*/ 805 w 1024"/>
                <a:gd name="T55" fmla="*/ 20 h 459"/>
                <a:gd name="T56" fmla="*/ 810 w 1024"/>
                <a:gd name="T57" fmla="*/ 25 h 459"/>
                <a:gd name="T58" fmla="*/ 844 w 1024"/>
                <a:gd name="T59" fmla="*/ 95 h 459"/>
                <a:gd name="T60" fmla="*/ 862 w 1024"/>
                <a:gd name="T61" fmla="*/ 130 h 459"/>
                <a:gd name="T62" fmla="*/ 1020 w 1024"/>
                <a:gd name="T63" fmla="*/ 249 h 459"/>
                <a:gd name="T64" fmla="*/ 1024 w 1024"/>
                <a:gd name="T65" fmla="*/ 257 h 459"/>
                <a:gd name="T66" fmla="*/ 1018 w 1024"/>
                <a:gd name="T67" fmla="*/ 263 h 459"/>
                <a:gd name="T68" fmla="*/ 541 w 1024"/>
                <a:gd name="T69" fmla="*/ 459 h 459"/>
                <a:gd name="T70" fmla="*/ 538 w 1024"/>
                <a:gd name="T71"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4" h="459">
                  <a:moveTo>
                    <a:pt x="24" y="330"/>
                  </a:moveTo>
                  <a:cubicBezTo>
                    <a:pt x="120" y="355"/>
                    <a:pt x="479" y="431"/>
                    <a:pt x="537" y="442"/>
                  </a:cubicBezTo>
                  <a:cubicBezTo>
                    <a:pt x="588" y="424"/>
                    <a:pt x="924" y="284"/>
                    <a:pt x="997" y="254"/>
                  </a:cubicBezTo>
                  <a:cubicBezTo>
                    <a:pt x="960" y="227"/>
                    <a:pt x="868" y="158"/>
                    <a:pt x="848" y="141"/>
                  </a:cubicBezTo>
                  <a:cubicBezTo>
                    <a:pt x="847" y="140"/>
                    <a:pt x="847" y="139"/>
                    <a:pt x="846" y="138"/>
                  </a:cubicBezTo>
                  <a:cubicBezTo>
                    <a:pt x="842" y="131"/>
                    <a:pt x="836" y="117"/>
                    <a:pt x="828" y="102"/>
                  </a:cubicBezTo>
                  <a:cubicBezTo>
                    <a:pt x="818" y="82"/>
                    <a:pt x="806" y="58"/>
                    <a:pt x="797" y="39"/>
                  </a:cubicBezTo>
                  <a:cubicBezTo>
                    <a:pt x="748" y="60"/>
                    <a:pt x="598" y="122"/>
                    <a:pt x="564" y="135"/>
                  </a:cubicBezTo>
                  <a:cubicBezTo>
                    <a:pt x="561" y="136"/>
                    <a:pt x="558" y="136"/>
                    <a:pt x="555" y="134"/>
                  </a:cubicBezTo>
                  <a:cubicBezTo>
                    <a:pt x="541" y="126"/>
                    <a:pt x="513" y="106"/>
                    <a:pt x="483" y="85"/>
                  </a:cubicBezTo>
                  <a:cubicBezTo>
                    <a:pt x="445" y="58"/>
                    <a:pt x="403" y="29"/>
                    <a:pt x="384" y="18"/>
                  </a:cubicBezTo>
                  <a:cubicBezTo>
                    <a:pt x="341" y="38"/>
                    <a:pt x="218" y="99"/>
                    <a:pt x="181" y="122"/>
                  </a:cubicBezTo>
                  <a:cubicBezTo>
                    <a:pt x="166" y="142"/>
                    <a:pt x="146" y="169"/>
                    <a:pt x="125" y="197"/>
                  </a:cubicBezTo>
                  <a:cubicBezTo>
                    <a:pt x="90" y="244"/>
                    <a:pt x="51" y="296"/>
                    <a:pt x="24" y="330"/>
                  </a:cubicBezTo>
                  <a:close/>
                  <a:moveTo>
                    <a:pt x="538" y="459"/>
                  </a:moveTo>
                  <a:cubicBezTo>
                    <a:pt x="537" y="459"/>
                    <a:pt x="537" y="459"/>
                    <a:pt x="536" y="459"/>
                  </a:cubicBezTo>
                  <a:cubicBezTo>
                    <a:pt x="484" y="449"/>
                    <a:pt x="80" y="364"/>
                    <a:pt x="7" y="342"/>
                  </a:cubicBezTo>
                  <a:cubicBezTo>
                    <a:pt x="4" y="342"/>
                    <a:pt x="2" y="340"/>
                    <a:pt x="1" y="337"/>
                  </a:cubicBezTo>
                  <a:cubicBezTo>
                    <a:pt x="0" y="334"/>
                    <a:pt x="0" y="332"/>
                    <a:pt x="2" y="329"/>
                  </a:cubicBezTo>
                  <a:cubicBezTo>
                    <a:pt x="29" y="297"/>
                    <a:pt x="72" y="239"/>
                    <a:pt x="110" y="188"/>
                  </a:cubicBezTo>
                  <a:cubicBezTo>
                    <a:pt x="131" y="159"/>
                    <a:pt x="152" y="131"/>
                    <a:pt x="167" y="112"/>
                  </a:cubicBezTo>
                  <a:cubicBezTo>
                    <a:pt x="168" y="111"/>
                    <a:pt x="168" y="110"/>
                    <a:pt x="169" y="110"/>
                  </a:cubicBezTo>
                  <a:cubicBezTo>
                    <a:pt x="207" y="85"/>
                    <a:pt x="340" y="19"/>
                    <a:pt x="380" y="1"/>
                  </a:cubicBezTo>
                  <a:cubicBezTo>
                    <a:pt x="383" y="0"/>
                    <a:pt x="386" y="0"/>
                    <a:pt x="388" y="1"/>
                  </a:cubicBezTo>
                  <a:cubicBezTo>
                    <a:pt x="406" y="10"/>
                    <a:pt x="450" y="41"/>
                    <a:pt x="494" y="71"/>
                  </a:cubicBezTo>
                  <a:cubicBezTo>
                    <a:pt x="521" y="91"/>
                    <a:pt x="547" y="109"/>
                    <a:pt x="561" y="118"/>
                  </a:cubicBezTo>
                  <a:cubicBezTo>
                    <a:pt x="605" y="100"/>
                    <a:pt x="763" y="35"/>
                    <a:pt x="798" y="20"/>
                  </a:cubicBezTo>
                  <a:cubicBezTo>
                    <a:pt x="800" y="19"/>
                    <a:pt x="803" y="19"/>
                    <a:pt x="805" y="20"/>
                  </a:cubicBezTo>
                  <a:cubicBezTo>
                    <a:pt x="808" y="21"/>
                    <a:pt x="810" y="23"/>
                    <a:pt x="810" y="25"/>
                  </a:cubicBezTo>
                  <a:cubicBezTo>
                    <a:pt x="819" y="45"/>
                    <a:pt x="833" y="72"/>
                    <a:pt x="844" y="95"/>
                  </a:cubicBezTo>
                  <a:cubicBezTo>
                    <a:pt x="852" y="109"/>
                    <a:pt x="858" y="122"/>
                    <a:pt x="862" y="130"/>
                  </a:cubicBezTo>
                  <a:cubicBezTo>
                    <a:pt x="888" y="151"/>
                    <a:pt x="999" y="234"/>
                    <a:pt x="1020" y="249"/>
                  </a:cubicBezTo>
                  <a:cubicBezTo>
                    <a:pt x="1023" y="251"/>
                    <a:pt x="1024" y="254"/>
                    <a:pt x="1024" y="257"/>
                  </a:cubicBezTo>
                  <a:cubicBezTo>
                    <a:pt x="1023" y="260"/>
                    <a:pt x="1021" y="262"/>
                    <a:pt x="1018" y="263"/>
                  </a:cubicBezTo>
                  <a:cubicBezTo>
                    <a:pt x="1001" y="271"/>
                    <a:pt x="587" y="443"/>
                    <a:pt x="541" y="459"/>
                  </a:cubicBezTo>
                  <a:cubicBezTo>
                    <a:pt x="540" y="459"/>
                    <a:pt x="539" y="459"/>
                    <a:pt x="538" y="459"/>
                  </a:cubicBez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14" name="Freeform 21"/>
            <p:cNvSpPr>
              <a:spLocks/>
            </p:cNvSpPr>
            <p:nvPr/>
          </p:nvSpPr>
          <p:spPr bwMode="auto">
            <a:xfrm>
              <a:off x="5972177" y="6451601"/>
              <a:ext cx="109538" cy="106363"/>
            </a:xfrm>
            <a:custGeom>
              <a:avLst/>
              <a:gdLst>
                <a:gd name="T0" fmla="*/ 158 w 160"/>
                <a:gd name="T1" fmla="*/ 27 h 154"/>
                <a:gd name="T2" fmla="*/ 81 w 160"/>
                <a:gd name="T3" fmla="*/ 0 h 154"/>
                <a:gd name="T4" fmla="*/ 0 w 160"/>
                <a:gd name="T5" fmla="*/ 121 h 154"/>
                <a:gd name="T6" fmla="*/ 160 w 160"/>
                <a:gd name="T7" fmla="*/ 154 h 154"/>
                <a:gd name="T8" fmla="*/ 158 w 160"/>
                <a:gd name="T9" fmla="*/ 27 h 154"/>
              </a:gdLst>
              <a:ahLst/>
              <a:cxnLst>
                <a:cxn ang="0">
                  <a:pos x="T0" y="T1"/>
                </a:cxn>
                <a:cxn ang="0">
                  <a:pos x="T2" y="T3"/>
                </a:cxn>
                <a:cxn ang="0">
                  <a:pos x="T4" y="T5"/>
                </a:cxn>
                <a:cxn ang="0">
                  <a:pos x="T6" y="T7"/>
                </a:cxn>
                <a:cxn ang="0">
                  <a:pos x="T8" y="T9"/>
                </a:cxn>
              </a:cxnLst>
              <a:rect l="0" t="0" r="r" b="b"/>
              <a:pathLst>
                <a:path w="160" h="154">
                  <a:moveTo>
                    <a:pt x="158" y="27"/>
                  </a:moveTo>
                  <a:cubicBezTo>
                    <a:pt x="137" y="20"/>
                    <a:pt x="110" y="11"/>
                    <a:pt x="81" y="0"/>
                  </a:cubicBezTo>
                  <a:cubicBezTo>
                    <a:pt x="52" y="44"/>
                    <a:pt x="23" y="87"/>
                    <a:pt x="0" y="121"/>
                  </a:cubicBezTo>
                  <a:cubicBezTo>
                    <a:pt x="67" y="135"/>
                    <a:pt x="127" y="147"/>
                    <a:pt x="160" y="154"/>
                  </a:cubicBezTo>
                  <a:cubicBezTo>
                    <a:pt x="158" y="110"/>
                    <a:pt x="158" y="55"/>
                    <a:pt x="158" y="27"/>
                  </a:cubicBez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15" name="Freeform 22"/>
            <p:cNvSpPr>
              <a:spLocks/>
            </p:cNvSpPr>
            <p:nvPr/>
          </p:nvSpPr>
          <p:spPr bwMode="auto">
            <a:xfrm>
              <a:off x="6178552" y="6326189"/>
              <a:ext cx="103188" cy="80963"/>
            </a:xfrm>
            <a:custGeom>
              <a:avLst/>
              <a:gdLst>
                <a:gd name="T0" fmla="*/ 39 w 151"/>
                <a:gd name="T1" fmla="*/ 116 h 116"/>
                <a:gd name="T2" fmla="*/ 151 w 151"/>
                <a:gd name="T3" fmla="*/ 71 h 116"/>
                <a:gd name="T4" fmla="*/ 119 w 151"/>
                <a:gd name="T5" fmla="*/ 0 h 116"/>
                <a:gd name="T6" fmla="*/ 7 w 151"/>
                <a:gd name="T7" fmla="*/ 46 h 116"/>
                <a:gd name="T8" fmla="*/ 0 w 151"/>
                <a:gd name="T9" fmla="*/ 87 h 116"/>
                <a:gd name="T10" fmla="*/ 39 w 151"/>
                <a:gd name="T11" fmla="*/ 116 h 116"/>
              </a:gdLst>
              <a:ahLst/>
              <a:cxnLst>
                <a:cxn ang="0">
                  <a:pos x="T0" y="T1"/>
                </a:cxn>
                <a:cxn ang="0">
                  <a:pos x="T2" y="T3"/>
                </a:cxn>
                <a:cxn ang="0">
                  <a:pos x="T4" y="T5"/>
                </a:cxn>
                <a:cxn ang="0">
                  <a:pos x="T6" y="T7"/>
                </a:cxn>
                <a:cxn ang="0">
                  <a:pos x="T8" y="T9"/>
                </a:cxn>
                <a:cxn ang="0">
                  <a:pos x="T10" y="T11"/>
                </a:cxn>
              </a:cxnLst>
              <a:rect l="0" t="0" r="r" b="b"/>
              <a:pathLst>
                <a:path w="151" h="116">
                  <a:moveTo>
                    <a:pt x="39" y="116"/>
                  </a:moveTo>
                  <a:cubicBezTo>
                    <a:pt x="78" y="100"/>
                    <a:pt x="118" y="84"/>
                    <a:pt x="151" y="71"/>
                  </a:cubicBezTo>
                  <a:cubicBezTo>
                    <a:pt x="141" y="48"/>
                    <a:pt x="124" y="11"/>
                    <a:pt x="119" y="0"/>
                  </a:cubicBezTo>
                  <a:cubicBezTo>
                    <a:pt x="93" y="11"/>
                    <a:pt x="50" y="29"/>
                    <a:pt x="7" y="46"/>
                  </a:cubicBezTo>
                  <a:cubicBezTo>
                    <a:pt x="5" y="62"/>
                    <a:pt x="2" y="77"/>
                    <a:pt x="0" y="87"/>
                  </a:cubicBezTo>
                  <a:cubicBezTo>
                    <a:pt x="9" y="96"/>
                    <a:pt x="23" y="105"/>
                    <a:pt x="39" y="116"/>
                  </a:cubicBez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16" name="Freeform 23"/>
            <p:cNvSpPr>
              <a:spLocks/>
            </p:cNvSpPr>
            <p:nvPr/>
          </p:nvSpPr>
          <p:spPr bwMode="auto">
            <a:xfrm>
              <a:off x="5913439" y="6421439"/>
              <a:ext cx="95250" cy="109538"/>
            </a:xfrm>
            <a:custGeom>
              <a:avLst/>
              <a:gdLst>
                <a:gd name="T0" fmla="*/ 46 w 137"/>
                <a:gd name="T1" fmla="*/ 0 h 158"/>
                <a:gd name="T2" fmla="*/ 0 w 137"/>
                <a:gd name="T3" fmla="*/ 148 h 158"/>
                <a:gd name="T4" fmla="*/ 49 w 137"/>
                <a:gd name="T5" fmla="*/ 158 h 158"/>
                <a:gd name="T6" fmla="*/ 137 w 137"/>
                <a:gd name="T7" fmla="*/ 34 h 158"/>
                <a:gd name="T8" fmla="*/ 46 w 137"/>
                <a:gd name="T9" fmla="*/ 0 h 158"/>
              </a:gdLst>
              <a:ahLst/>
              <a:cxnLst>
                <a:cxn ang="0">
                  <a:pos x="T0" y="T1"/>
                </a:cxn>
                <a:cxn ang="0">
                  <a:pos x="T2" y="T3"/>
                </a:cxn>
                <a:cxn ang="0">
                  <a:pos x="T4" y="T5"/>
                </a:cxn>
                <a:cxn ang="0">
                  <a:pos x="T6" y="T7"/>
                </a:cxn>
                <a:cxn ang="0">
                  <a:pos x="T8" y="T9"/>
                </a:cxn>
              </a:cxnLst>
              <a:rect l="0" t="0" r="r" b="b"/>
              <a:pathLst>
                <a:path w="137" h="158">
                  <a:moveTo>
                    <a:pt x="46" y="0"/>
                  </a:moveTo>
                  <a:cubicBezTo>
                    <a:pt x="32" y="45"/>
                    <a:pt x="15" y="98"/>
                    <a:pt x="0" y="148"/>
                  </a:cubicBezTo>
                  <a:cubicBezTo>
                    <a:pt x="16" y="151"/>
                    <a:pt x="33" y="154"/>
                    <a:pt x="49" y="158"/>
                  </a:cubicBezTo>
                  <a:cubicBezTo>
                    <a:pt x="74" y="123"/>
                    <a:pt x="107" y="77"/>
                    <a:pt x="137" y="34"/>
                  </a:cubicBezTo>
                  <a:cubicBezTo>
                    <a:pt x="108" y="23"/>
                    <a:pt x="77" y="12"/>
                    <a:pt x="46" y="0"/>
                  </a:cubicBez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17" name="Freeform 24"/>
            <p:cNvSpPr>
              <a:spLocks/>
            </p:cNvSpPr>
            <p:nvPr/>
          </p:nvSpPr>
          <p:spPr bwMode="auto">
            <a:xfrm>
              <a:off x="5776914" y="6384926"/>
              <a:ext cx="147638" cy="133350"/>
            </a:xfrm>
            <a:custGeom>
              <a:avLst/>
              <a:gdLst>
                <a:gd name="T0" fmla="*/ 108 w 215"/>
                <a:gd name="T1" fmla="*/ 0 h 193"/>
                <a:gd name="T2" fmla="*/ 0 w 215"/>
                <a:gd name="T3" fmla="*/ 156 h 193"/>
                <a:gd name="T4" fmla="*/ 163 w 215"/>
                <a:gd name="T5" fmla="*/ 193 h 193"/>
                <a:gd name="T6" fmla="*/ 215 w 215"/>
                <a:gd name="T7" fmla="*/ 41 h 193"/>
                <a:gd name="T8" fmla="*/ 108 w 215"/>
                <a:gd name="T9" fmla="*/ 0 h 193"/>
              </a:gdLst>
              <a:ahLst/>
              <a:cxnLst>
                <a:cxn ang="0">
                  <a:pos x="T0" y="T1"/>
                </a:cxn>
                <a:cxn ang="0">
                  <a:pos x="T2" y="T3"/>
                </a:cxn>
                <a:cxn ang="0">
                  <a:pos x="T4" y="T5"/>
                </a:cxn>
                <a:cxn ang="0">
                  <a:pos x="T6" y="T7"/>
                </a:cxn>
                <a:cxn ang="0">
                  <a:pos x="T8" y="T9"/>
                </a:cxn>
              </a:cxnLst>
              <a:rect l="0" t="0" r="r" b="b"/>
              <a:pathLst>
                <a:path w="215" h="193">
                  <a:moveTo>
                    <a:pt x="108" y="0"/>
                  </a:moveTo>
                  <a:cubicBezTo>
                    <a:pt x="84" y="34"/>
                    <a:pt x="21" y="129"/>
                    <a:pt x="0" y="156"/>
                  </a:cubicBezTo>
                  <a:cubicBezTo>
                    <a:pt x="42" y="167"/>
                    <a:pt x="102" y="180"/>
                    <a:pt x="163" y="193"/>
                  </a:cubicBezTo>
                  <a:cubicBezTo>
                    <a:pt x="180" y="143"/>
                    <a:pt x="199" y="88"/>
                    <a:pt x="215" y="41"/>
                  </a:cubicBezTo>
                  <a:cubicBezTo>
                    <a:pt x="176" y="26"/>
                    <a:pt x="139" y="12"/>
                    <a:pt x="108" y="0"/>
                  </a:cubicBez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18" name="Freeform 25"/>
            <p:cNvSpPr>
              <a:spLocks/>
            </p:cNvSpPr>
            <p:nvPr/>
          </p:nvSpPr>
          <p:spPr bwMode="auto">
            <a:xfrm>
              <a:off x="6040439" y="6365876"/>
              <a:ext cx="141288" cy="85725"/>
            </a:xfrm>
            <a:custGeom>
              <a:avLst/>
              <a:gdLst>
                <a:gd name="T0" fmla="*/ 70 w 204"/>
                <a:gd name="T1" fmla="*/ 122 h 122"/>
                <a:gd name="T2" fmla="*/ 204 w 204"/>
                <a:gd name="T3" fmla="*/ 71 h 122"/>
                <a:gd name="T4" fmla="*/ 165 w 204"/>
                <a:gd name="T5" fmla="*/ 41 h 122"/>
                <a:gd name="T6" fmla="*/ 174 w 204"/>
                <a:gd name="T7" fmla="*/ 0 h 122"/>
                <a:gd name="T8" fmla="*/ 89 w 204"/>
                <a:gd name="T9" fmla="*/ 34 h 122"/>
                <a:gd name="T10" fmla="*/ 56 w 204"/>
                <a:gd name="T11" fmla="*/ 12 h 122"/>
                <a:gd name="T12" fmla="*/ 0 w 204"/>
                <a:gd name="T13" fmla="*/ 95 h 122"/>
                <a:gd name="T14" fmla="*/ 70 w 204"/>
                <a:gd name="T15" fmla="*/ 122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22">
                  <a:moveTo>
                    <a:pt x="70" y="122"/>
                  </a:moveTo>
                  <a:cubicBezTo>
                    <a:pt x="98" y="112"/>
                    <a:pt x="149" y="92"/>
                    <a:pt x="204" y="71"/>
                  </a:cubicBezTo>
                  <a:cubicBezTo>
                    <a:pt x="188" y="59"/>
                    <a:pt x="174" y="49"/>
                    <a:pt x="165" y="41"/>
                  </a:cubicBezTo>
                  <a:cubicBezTo>
                    <a:pt x="168" y="31"/>
                    <a:pt x="171" y="17"/>
                    <a:pt x="174" y="0"/>
                  </a:cubicBezTo>
                  <a:cubicBezTo>
                    <a:pt x="128" y="19"/>
                    <a:pt x="89" y="34"/>
                    <a:pt x="89" y="34"/>
                  </a:cubicBezTo>
                  <a:cubicBezTo>
                    <a:pt x="89" y="34"/>
                    <a:pt x="76" y="25"/>
                    <a:pt x="56" y="12"/>
                  </a:cubicBezTo>
                  <a:cubicBezTo>
                    <a:pt x="39" y="37"/>
                    <a:pt x="20" y="65"/>
                    <a:pt x="0" y="95"/>
                  </a:cubicBezTo>
                  <a:cubicBezTo>
                    <a:pt x="30" y="106"/>
                    <a:pt x="55" y="116"/>
                    <a:pt x="70" y="122"/>
                  </a:cubicBez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19" name="Freeform 26"/>
            <p:cNvSpPr>
              <a:spLocks/>
            </p:cNvSpPr>
            <p:nvPr/>
          </p:nvSpPr>
          <p:spPr bwMode="auto">
            <a:xfrm>
              <a:off x="5953127" y="6348414"/>
              <a:ext cx="111125" cy="76200"/>
            </a:xfrm>
            <a:custGeom>
              <a:avLst/>
              <a:gdLst>
                <a:gd name="T0" fmla="*/ 0 w 161"/>
                <a:gd name="T1" fmla="*/ 71 h 111"/>
                <a:gd name="T2" fmla="*/ 100 w 161"/>
                <a:gd name="T3" fmla="*/ 111 h 111"/>
                <a:gd name="T4" fmla="*/ 161 w 161"/>
                <a:gd name="T5" fmla="*/ 23 h 111"/>
                <a:gd name="T6" fmla="*/ 126 w 161"/>
                <a:gd name="T7" fmla="*/ 0 h 111"/>
                <a:gd name="T8" fmla="*/ 12 w 161"/>
                <a:gd name="T9" fmla="*/ 34 h 111"/>
                <a:gd name="T10" fmla="*/ 0 w 161"/>
                <a:gd name="T11" fmla="*/ 71 h 111"/>
              </a:gdLst>
              <a:ahLst/>
              <a:cxnLst>
                <a:cxn ang="0">
                  <a:pos x="T0" y="T1"/>
                </a:cxn>
                <a:cxn ang="0">
                  <a:pos x="T2" y="T3"/>
                </a:cxn>
                <a:cxn ang="0">
                  <a:pos x="T4" y="T5"/>
                </a:cxn>
                <a:cxn ang="0">
                  <a:pos x="T6" y="T7"/>
                </a:cxn>
                <a:cxn ang="0">
                  <a:pos x="T8" y="T9"/>
                </a:cxn>
                <a:cxn ang="0">
                  <a:pos x="T10" y="T11"/>
                </a:cxn>
              </a:cxnLst>
              <a:rect l="0" t="0" r="r" b="b"/>
              <a:pathLst>
                <a:path w="161" h="111">
                  <a:moveTo>
                    <a:pt x="0" y="71"/>
                  </a:moveTo>
                  <a:cubicBezTo>
                    <a:pt x="33" y="84"/>
                    <a:pt x="68" y="98"/>
                    <a:pt x="100" y="111"/>
                  </a:cubicBezTo>
                  <a:cubicBezTo>
                    <a:pt x="125" y="76"/>
                    <a:pt x="147" y="45"/>
                    <a:pt x="161" y="23"/>
                  </a:cubicBezTo>
                  <a:cubicBezTo>
                    <a:pt x="150" y="16"/>
                    <a:pt x="138" y="8"/>
                    <a:pt x="126" y="0"/>
                  </a:cubicBezTo>
                  <a:cubicBezTo>
                    <a:pt x="83" y="13"/>
                    <a:pt x="38" y="27"/>
                    <a:pt x="12" y="34"/>
                  </a:cubicBezTo>
                  <a:cubicBezTo>
                    <a:pt x="9" y="44"/>
                    <a:pt x="5" y="57"/>
                    <a:pt x="0" y="71"/>
                  </a:cubicBez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20" name="Freeform 27"/>
            <p:cNvSpPr>
              <a:spLocks/>
            </p:cNvSpPr>
            <p:nvPr/>
          </p:nvSpPr>
          <p:spPr bwMode="auto">
            <a:xfrm>
              <a:off x="6226177" y="6391276"/>
              <a:ext cx="138113" cy="79375"/>
            </a:xfrm>
            <a:custGeom>
              <a:avLst/>
              <a:gdLst>
                <a:gd name="T0" fmla="*/ 125 w 199"/>
                <a:gd name="T1" fmla="*/ 113 h 113"/>
                <a:gd name="T2" fmla="*/ 199 w 199"/>
                <a:gd name="T3" fmla="*/ 83 h 113"/>
                <a:gd name="T4" fmla="*/ 98 w 199"/>
                <a:gd name="T5" fmla="*/ 0 h 113"/>
                <a:gd name="T6" fmla="*/ 0 w 199"/>
                <a:gd name="T7" fmla="*/ 40 h 113"/>
                <a:gd name="T8" fmla="*/ 125 w 199"/>
                <a:gd name="T9" fmla="*/ 113 h 113"/>
              </a:gdLst>
              <a:ahLst/>
              <a:cxnLst>
                <a:cxn ang="0">
                  <a:pos x="T0" y="T1"/>
                </a:cxn>
                <a:cxn ang="0">
                  <a:pos x="T2" y="T3"/>
                </a:cxn>
                <a:cxn ang="0">
                  <a:pos x="T4" y="T5"/>
                </a:cxn>
                <a:cxn ang="0">
                  <a:pos x="T6" y="T7"/>
                </a:cxn>
                <a:cxn ang="0">
                  <a:pos x="T8" y="T9"/>
                </a:cxn>
              </a:cxnLst>
              <a:rect l="0" t="0" r="r" b="b"/>
              <a:pathLst>
                <a:path w="199" h="113">
                  <a:moveTo>
                    <a:pt x="125" y="113"/>
                  </a:moveTo>
                  <a:cubicBezTo>
                    <a:pt x="153" y="102"/>
                    <a:pt x="178" y="92"/>
                    <a:pt x="199" y="83"/>
                  </a:cubicBezTo>
                  <a:cubicBezTo>
                    <a:pt x="165" y="58"/>
                    <a:pt x="117" y="17"/>
                    <a:pt x="98" y="0"/>
                  </a:cubicBezTo>
                  <a:cubicBezTo>
                    <a:pt x="67" y="13"/>
                    <a:pt x="33" y="27"/>
                    <a:pt x="0" y="40"/>
                  </a:cubicBezTo>
                  <a:cubicBezTo>
                    <a:pt x="38" y="63"/>
                    <a:pt x="83" y="89"/>
                    <a:pt x="125" y="113"/>
                  </a:cubicBez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21" name="Freeform 28"/>
            <p:cNvSpPr>
              <a:spLocks/>
            </p:cNvSpPr>
            <p:nvPr/>
          </p:nvSpPr>
          <p:spPr bwMode="auto">
            <a:xfrm>
              <a:off x="6100764" y="6429376"/>
              <a:ext cx="185738" cy="123825"/>
            </a:xfrm>
            <a:custGeom>
              <a:avLst/>
              <a:gdLst>
                <a:gd name="T0" fmla="*/ 0 w 268"/>
                <a:gd name="T1" fmla="*/ 58 h 178"/>
                <a:gd name="T2" fmla="*/ 9 w 268"/>
                <a:gd name="T3" fmla="*/ 178 h 178"/>
                <a:gd name="T4" fmla="*/ 268 w 268"/>
                <a:gd name="T5" fmla="*/ 75 h 178"/>
                <a:gd name="T6" fmla="*/ 147 w 268"/>
                <a:gd name="T7" fmla="*/ 0 h 178"/>
                <a:gd name="T8" fmla="*/ 0 w 268"/>
                <a:gd name="T9" fmla="*/ 58 h 178"/>
              </a:gdLst>
              <a:ahLst/>
              <a:cxnLst>
                <a:cxn ang="0">
                  <a:pos x="T0" y="T1"/>
                </a:cxn>
                <a:cxn ang="0">
                  <a:pos x="T2" y="T3"/>
                </a:cxn>
                <a:cxn ang="0">
                  <a:pos x="T4" y="T5"/>
                </a:cxn>
                <a:cxn ang="0">
                  <a:pos x="T6" y="T7"/>
                </a:cxn>
                <a:cxn ang="0">
                  <a:pos x="T8" y="T9"/>
                </a:cxn>
              </a:cxnLst>
              <a:rect l="0" t="0" r="r" b="b"/>
              <a:pathLst>
                <a:path w="268" h="178">
                  <a:moveTo>
                    <a:pt x="0" y="58"/>
                  </a:moveTo>
                  <a:cubicBezTo>
                    <a:pt x="2" y="81"/>
                    <a:pt x="6" y="132"/>
                    <a:pt x="9" y="178"/>
                  </a:cubicBezTo>
                  <a:cubicBezTo>
                    <a:pt x="66" y="156"/>
                    <a:pt x="174" y="113"/>
                    <a:pt x="268" y="75"/>
                  </a:cubicBezTo>
                  <a:cubicBezTo>
                    <a:pt x="226" y="50"/>
                    <a:pt x="183" y="23"/>
                    <a:pt x="147" y="0"/>
                  </a:cubicBezTo>
                  <a:cubicBezTo>
                    <a:pt x="88" y="24"/>
                    <a:pt x="33" y="45"/>
                    <a:pt x="0" y="58"/>
                  </a:cubicBez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22" name="Freeform 29"/>
            <p:cNvSpPr>
              <a:spLocks/>
            </p:cNvSpPr>
            <p:nvPr/>
          </p:nvSpPr>
          <p:spPr bwMode="auto">
            <a:xfrm>
              <a:off x="5875339" y="6308726"/>
              <a:ext cx="147638" cy="80963"/>
            </a:xfrm>
            <a:custGeom>
              <a:avLst/>
              <a:gdLst>
                <a:gd name="T0" fmla="*/ 98 w 212"/>
                <a:gd name="T1" fmla="*/ 70 h 117"/>
                <a:gd name="T2" fmla="*/ 212 w 212"/>
                <a:gd name="T3" fmla="*/ 40 h 117"/>
                <a:gd name="T4" fmla="*/ 153 w 212"/>
                <a:gd name="T5" fmla="*/ 0 h 117"/>
                <a:gd name="T6" fmla="*/ 0 w 212"/>
                <a:gd name="T7" fmla="*/ 83 h 117"/>
                <a:gd name="T8" fmla="*/ 82 w 212"/>
                <a:gd name="T9" fmla="*/ 117 h 117"/>
                <a:gd name="T10" fmla="*/ 98 w 212"/>
                <a:gd name="T11" fmla="*/ 70 h 117"/>
              </a:gdLst>
              <a:ahLst/>
              <a:cxnLst>
                <a:cxn ang="0">
                  <a:pos x="T0" y="T1"/>
                </a:cxn>
                <a:cxn ang="0">
                  <a:pos x="T2" y="T3"/>
                </a:cxn>
                <a:cxn ang="0">
                  <a:pos x="T4" y="T5"/>
                </a:cxn>
                <a:cxn ang="0">
                  <a:pos x="T6" y="T7"/>
                </a:cxn>
                <a:cxn ang="0">
                  <a:pos x="T8" y="T9"/>
                </a:cxn>
                <a:cxn ang="0">
                  <a:pos x="T10" y="T11"/>
                </a:cxn>
              </a:cxnLst>
              <a:rect l="0" t="0" r="r" b="b"/>
              <a:pathLst>
                <a:path w="212" h="117">
                  <a:moveTo>
                    <a:pt x="98" y="70"/>
                  </a:moveTo>
                  <a:cubicBezTo>
                    <a:pt x="122" y="65"/>
                    <a:pt x="168" y="52"/>
                    <a:pt x="212" y="40"/>
                  </a:cubicBezTo>
                  <a:cubicBezTo>
                    <a:pt x="184" y="21"/>
                    <a:pt x="160" y="5"/>
                    <a:pt x="153" y="0"/>
                  </a:cubicBezTo>
                  <a:cubicBezTo>
                    <a:pt x="115" y="19"/>
                    <a:pt x="45" y="57"/>
                    <a:pt x="0" y="83"/>
                  </a:cubicBezTo>
                  <a:cubicBezTo>
                    <a:pt x="17" y="91"/>
                    <a:pt x="47" y="103"/>
                    <a:pt x="82" y="117"/>
                  </a:cubicBezTo>
                  <a:cubicBezTo>
                    <a:pt x="89" y="98"/>
                    <a:pt x="94" y="82"/>
                    <a:pt x="98" y="70"/>
                  </a:cubicBez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23" name="Freeform 30"/>
            <p:cNvSpPr>
              <a:spLocks noEditPoints="1"/>
            </p:cNvSpPr>
            <p:nvPr/>
          </p:nvSpPr>
          <p:spPr bwMode="auto">
            <a:xfrm>
              <a:off x="5922964" y="5786439"/>
              <a:ext cx="354013" cy="566738"/>
            </a:xfrm>
            <a:custGeom>
              <a:avLst/>
              <a:gdLst>
                <a:gd name="T0" fmla="*/ 294 w 513"/>
                <a:gd name="T1" fmla="*/ 441 h 818"/>
                <a:gd name="T2" fmla="*/ 125 w 513"/>
                <a:gd name="T3" fmla="*/ 272 h 818"/>
                <a:gd name="T4" fmla="*/ 237 w 513"/>
                <a:gd name="T5" fmla="*/ 159 h 818"/>
                <a:gd name="T6" fmla="*/ 406 w 513"/>
                <a:gd name="T7" fmla="*/ 328 h 818"/>
                <a:gd name="T8" fmla="*/ 294 w 513"/>
                <a:gd name="T9" fmla="*/ 441 h 818"/>
                <a:gd name="T10" fmla="*/ 162 w 513"/>
                <a:gd name="T11" fmla="*/ 74 h 818"/>
                <a:gd name="T12" fmla="*/ 20 w 513"/>
                <a:gd name="T13" fmla="*/ 271 h 818"/>
                <a:gd name="T14" fmla="*/ 266 w 513"/>
                <a:gd name="T15" fmla="*/ 818 h 818"/>
                <a:gd name="T16" fmla="*/ 513 w 513"/>
                <a:gd name="T17" fmla="*/ 300 h 818"/>
                <a:gd name="T18" fmla="*/ 162 w 513"/>
                <a:gd name="T19" fmla="*/ 7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818">
                  <a:moveTo>
                    <a:pt x="294" y="441"/>
                  </a:moveTo>
                  <a:cubicBezTo>
                    <a:pt x="193" y="460"/>
                    <a:pt x="106" y="373"/>
                    <a:pt x="125" y="272"/>
                  </a:cubicBezTo>
                  <a:cubicBezTo>
                    <a:pt x="136" y="215"/>
                    <a:pt x="181" y="170"/>
                    <a:pt x="237" y="159"/>
                  </a:cubicBezTo>
                  <a:cubicBezTo>
                    <a:pt x="339" y="140"/>
                    <a:pt x="426" y="227"/>
                    <a:pt x="406" y="328"/>
                  </a:cubicBezTo>
                  <a:cubicBezTo>
                    <a:pt x="396" y="385"/>
                    <a:pt x="350" y="430"/>
                    <a:pt x="294" y="441"/>
                  </a:cubicBezTo>
                  <a:close/>
                  <a:moveTo>
                    <a:pt x="162" y="74"/>
                  </a:moveTo>
                  <a:cubicBezTo>
                    <a:pt x="82" y="107"/>
                    <a:pt x="28" y="185"/>
                    <a:pt x="20" y="271"/>
                  </a:cubicBezTo>
                  <a:cubicBezTo>
                    <a:pt x="0" y="495"/>
                    <a:pt x="216" y="557"/>
                    <a:pt x="266" y="818"/>
                  </a:cubicBezTo>
                  <a:cubicBezTo>
                    <a:pt x="313" y="568"/>
                    <a:pt x="513" y="501"/>
                    <a:pt x="513" y="300"/>
                  </a:cubicBezTo>
                  <a:cubicBezTo>
                    <a:pt x="513" y="130"/>
                    <a:pt x="341" y="0"/>
                    <a:pt x="162" y="74"/>
                  </a:cubicBez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grpSp>
      <p:grpSp>
        <p:nvGrpSpPr>
          <p:cNvPr id="24" name="Family2" descr="{&quot;Key&quot;:&quot;POWER_USER_SHAPE_ICON&quot;,&quot;Value&quot;:&quot;POWER_USER_SHAPE_ICON_STYLE_1&quot;}"/>
          <p:cNvGrpSpPr>
            <a:grpSpLocks noChangeAspect="1"/>
          </p:cNvGrpSpPr>
          <p:nvPr>
            <p:custDataLst>
              <p:tags r:id="rId2"/>
            </p:custDataLst>
          </p:nvPr>
        </p:nvGrpSpPr>
        <p:grpSpPr bwMode="auto">
          <a:xfrm>
            <a:off x="660208" y="2756514"/>
            <a:ext cx="508000" cy="420650"/>
            <a:chOff x="2327" y="1903"/>
            <a:chExt cx="3097" cy="2119"/>
          </a:xfrm>
          <a:solidFill>
            <a:srgbClr val="0054C5"/>
          </a:solidFill>
        </p:grpSpPr>
        <p:sp>
          <p:nvSpPr>
            <p:cNvPr id="25" name="Freeform 39"/>
            <p:cNvSpPr>
              <a:spLocks/>
            </p:cNvSpPr>
            <p:nvPr/>
          </p:nvSpPr>
          <p:spPr bwMode="auto">
            <a:xfrm>
              <a:off x="2955" y="2240"/>
              <a:ext cx="835" cy="1782"/>
            </a:xfrm>
            <a:custGeom>
              <a:avLst/>
              <a:gdLst>
                <a:gd name="T0" fmla="*/ 456 w 1995"/>
                <a:gd name="T1" fmla="*/ 0 h 4253"/>
                <a:gd name="T2" fmla="*/ 2 w 1995"/>
                <a:gd name="T3" fmla="*/ 353 h 4253"/>
                <a:gd name="T4" fmla="*/ 7 w 1995"/>
                <a:gd name="T5" fmla="*/ 1830 h 4253"/>
                <a:gd name="T6" fmla="*/ 309 w 1995"/>
                <a:gd name="T7" fmla="*/ 1823 h 4253"/>
                <a:gd name="T8" fmla="*/ 308 w 1995"/>
                <a:gd name="T9" fmla="*/ 772 h 4253"/>
                <a:gd name="T10" fmla="*/ 456 w 1995"/>
                <a:gd name="T11" fmla="*/ 782 h 4253"/>
                <a:gd name="T12" fmla="*/ 456 w 1995"/>
                <a:gd name="T13" fmla="*/ 4029 h 4253"/>
                <a:gd name="T14" fmla="*/ 948 w 1995"/>
                <a:gd name="T15" fmla="*/ 4029 h 4253"/>
                <a:gd name="T16" fmla="*/ 938 w 1995"/>
                <a:gd name="T17" fmla="*/ 2066 h 4253"/>
                <a:gd name="T18" fmla="*/ 1038 w 1995"/>
                <a:gd name="T19" fmla="*/ 2062 h 4253"/>
                <a:gd name="T20" fmla="*/ 1050 w 1995"/>
                <a:gd name="T21" fmla="*/ 4030 h 4253"/>
                <a:gd name="T22" fmla="*/ 1523 w 1995"/>
                <a:gd name="T23" fmla="*/ 4030 h 4253"/>
                <a:gd name="T24" fmla="*/ 1523 w 1995"/>
                <a:gd name="T25" fmla="*/ 772 h 4253"/>
                <a:gd name="T26" fmla="*/ 1689 w 1995"/>
                <a:gd name="T27" fmla="*/ 776 h 4253"/>
                <a:gd name="T28" fmla="*/ 1689 w 1995"/>
                <a:gd name="T29" fmla="*/ 1824 h 4253"/>
                <a:gd name="T30" fmla="*/ 1995 w 1995"/>
                <a:gd name="T31" fmla="*/ 1842 h 4253"/>
                <a:gd name="T32" fmla="*/ 1995 w 1995"/>
                <a:gd name="T33" fmla="*/ 353 h 4253"/>
                <a:gd name="T34" fmla="*/ 1522 w 1995"/>
                <a:gd name="T35" fmla="*/ 0 h 4253"/>
                <a:gd name="T36" fmla="*/ 456 w 1995"/>
                <a:gd name="T37" fmla="*/ 0 h 4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5" h="4253">
                  <a:moveTo>
                    <a:pt x="456" y="0"/>
                  </a:moveTo>
                  <a:cubicBezTo>
                    <a:pt x="120" y="13"/>
                    <a:pt x="16" y="157"/>
                    <a:pt x="2" y="353"/>
                  </a:cubicBezTo>
                  <a:cubicBezTo>
                    <a:pt x="2" y="353"/>
                    <a:pt x="0" y="1794"/>
                    <a:pt x="7" y="1830"/>
                  </a:cubicBezTo>
                  <a:cubicBezTo>
                    <a:pt x="37" y="2014"/>
                    <a:pt x="304" y="1966"/>
                    <a:pt x="309" y="1823"/>
                  </a:cubicBezTo>
                  <a:cubicBezTo>
                    <a:pt x="324" y="1395"/>
                    <a:pt x="308" y="772"/>
                    <a:pt x="308" y="772"/>
                  </a:cubicBezTo>
                  <a:cubicBezTo>
                    <a:pt x="365" y="658"/>
                    <a:pt x="456" y="702"/>
                    <a:pt x="456" y="782"/>
                  </a:cubicBezTo>
                  <a:lnTo>
                    <a:pt x="456" y="4029"/>
                  </a:lnTo>
                  <a:cubicBezTo>
                    <a:pt x="456" y="4253"/>
                    <a:pt x="941" y="4253"/>
                    <a:pt x="948" y="4029"/>
                  </a:cubicBezTo>
                  <a:lnTo>
                    <a:pt x="938" y="2066"/>
                  </a:lnTo>
                  <a:cubicBezTo>
                    <a:pt x="972" y="2014"/>
                    <a:pt x="1005" y="2018"/>
                    <a:pt x="1038" y="2062"/>
                  </a:cubicBezTo>
                  <a:lnTo>
                    <a:pt x="1050" y="4030"/>
                  </a:lnTo>
                  <a:cubicBezTo>
                    <a:pt x="1043" y="4253"/>
                    <a:pt x="1523" y="4253"/>
                    <a:pt x="1523" y="4030"/>
                  </a:cubicBezTo>
                  <a:lnTo>
                    <a:pt x="1523" y="772"/>
                  </a:lnTo>
                  <a:cubicBezTo>
                    <a:pt x="1578" y="680"/>
                    <a:pt x="1634" y="675"/>
                    <a:pt x="1689" y="776"/>
                  </a:cubicBezTo>
                  <a:lnTo>
                    <a:pt x="1689" y="1824"/>
                  </a:lnTo>
                  <a:cubicBezTo>
                    <a:pt x="1759" y="2062"/>
                    <a:pt x="1964" y="1950"/>
                    <a:pt x="1995" y="1842"/>
                  </a:cubicBezTo>
                  <a:lnTo>
                    <a:pt x="1995" y="353"/>
                  </a:lnTo>
                  <a:cubicBezTo>
                    <a:pt x="1967" y="52"/>
                    <a:pt x="1781" y="0"/>
                    <a:pt x="1522" y="0"/>
                  </a:cubicBezTo>
                  <a:lnTo>
                    <a:pt x="45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26" name="Freeform 40"/>
            <p:cNvSpPr>
              <a:spLocks/>
            </p:cNvSpPr>
            <p:nvPr/>
          </p:nvSpPr>
          <p:spPr bwMode="auto">
            <a:xfrm>
              <a:off x="3214" y="1903"/>
              <a:ext cx="322" cy="336"/>
            </a:xfrm>
            <a:custGeom>
              <a:avLst/>
              <a:gdLst>
                <a:gd name="T0" fmla="*/ 768 w 770"/>
                <a:gd name="T1" fmla="*/ 403 h 803"/>
                <a:gd name="T2" fmla="*/ 385 w 770"/>
                <a:gd name="T3" fmla="*/ 803 h 803"/>
                <a:gd name="T4" fmla="*/ 1 w 770"/>
                <a:gd name="T5" fmla="*/ 403 h 803"/>
                <a:gd name="T6" fmla="*/ 385 w 770"/>
                <a:gd name="T7" fmla="*/ 0 h 803"/>
                <a:gd name="T8" fmla="*/ 768 w 770"/>
                <a:gd name="T9" fmla="*/ 403 h 803"/>
              </a:gdLst>
              <a:ahLst/>
              <a:cxnLst>
                <a:cxn ang="0">
                  <a:pos x="T0" y="T1"/>
                </a:cxn>
                <a:cxn ang="0">
                  <a:pos x="T2" y="T3"/>
                </a:cxn>
                <a:cxn ang="0">
                  <a:pos x="T4" y="T5"/>
                </a:cxn>
                <a:cxn ang="0">
                  <a:pos x="T6" y="T7"/>
                </a:cxn>
                <a:cxn ang="0">
                  <a:pos x="T8" y="T9"/>
                </a:cxn>
              </a:cxnLst>
              <a:rect l="0" t="0" r="r" b="b"/>
              <a:pathLst>
                <a:path w="770" h="803">
                  <a:moveTo>
                    <a:pt x="768" y="403"/>
                  </a:moveTo>
                  <a:cubicBezTo>
                    <a:pt x="767" y="624"/>
                    <a:pt x="596" y="803"/>
                    <a:pt x="385" y="803"/>
                  </a:cubicBezTo>
                  <a:cubicBezTo>
                    <a:pt x="174" y="803"/>
                    <a:pt x="3" y="624"/>
                    <a:pt x="1" y="403"/>
                  </a:cubicBezTo>
                  <a:cubicBezTo>
                    <a:pt x="0" y="181"/>
                    <a:pt x="172" y="0"/>
                    <a:pt x="385" y="0"/>
                  </a:cubicBezTo>
                  <a:cubicBezTo>
                    <a:pt x="598" y="0"/>
                    <a:pt x="770" y="181"/>
                    <a:pt x="768" y="403"/>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27" name="Freeform 41"/>
            <p:cNvSpPr>
              <a:spLocks/>
            </p:cNvSpPr>
            <p:nvPr/>
          </p:nvSpPr>
          <p:spPr bwMode="auto">
            <a:xfrm>
              <a:off x="2327" y="2893"/>
              <a:ext cx="505" cy="1120"/>
            </a:xfrm>
            <a:custGeom>
              <a:avLst/>
              <a:gdLst>
                <a:gd name="T0" fmla="*/ 276 w 1207"/>
                <a:gd name="T1" fmla="*/ 0 h 2674"/>
                <a:gd name="T2" fmla="*/ 1 w 1207"/>
                <a:gd name="T3" fmla="*/ 222 h 2674"/>
                <a:gd name="T4" fmla="*/ 4 w 1207"/>
                <a:gd name="T5" fmla="*/ 1151 h 2674"/>
                <a:gd name="T6" fmla="*/ 187 w 1207"/>
                <a:gd name="T7" fmla="*/ 1146 h 2674"/>
                <a:gd name="T8" fmla="*/ 186 w 1207"/>
                <a:gd name="T9" fmla="*/ 485 h 2674"/>
                <a:gd name="T10" fmla="*/ 276 w 1207"/>
                <a:gd name="T11" fmla="*/ 491 h 2674"/>
                <a:gd name="T12" fmla="*/ 276 w 1207"/>
                <a:gd name="T13" fmla="*/ 2534 h 2674"/>
                <a:gd name="T14" fmla="*/ 573 w 1207"/>
                <a:gd name="T15" fmla="*/ 2534 h 2674"/>
                <a:gd name="T16" fmla="*/ 568 w 1207"/>
                <a:gd name="T17" fmla="*/ 1299 h 2674"/>
                <a:gd name="T18" fmla="*/ 628 w 1207"/>
                <a:gd name="T19" fmla="*/ 1297 h 2674"/>
                <a:gd name="T20" fmla="*/ 635 w 1207"/>
                <a:gd name="T21" fmla="*/ 2534 h 2674"/>
                <a:gd name="T22" fmla="*/ 921 w 1207"/>
                <a:gd name="T23" fmla="*/ 2534 h 2674"/>
                <a:gd name="T24" fmla="*/ 921 w 1207"/>
                <a:gd name="T25" fmla="*/ 485 h 2674"/>
                <a:gd name="T26" fmla="*/ 1022 w 1207"/>
                <a:gd name="T27" fmla="*/ 487 h 2674"/>
                <a:gd name="T28" fmla="*/ 1022 w 1207"/>
                <a:gd name="T29" fmla="*/ 1147 h 2674"/>
                <a:gd name="T30" fmla="*/ 1207 w 1207"/>
                <a:gd name="T31" fmla="*/ 1158 h 2674"/>
                <a:gd name="T32" fmla="*/ 1207 w 1207"/>
                <a:gd name="T33" fmla="*/ 222 h 2674"/>
                <a:gd name="T34" fmla="*/ 921 w 1207"/>
                <a:gd name="T35" fmla="*/ 0 h 2674"/>
                <a:gd name="T36" fmla="*/ 276 w 1207"/>
                <a:gd name="T37" fmla="*/ 0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7" h="2674">
                  <a:moveTo>
                    <a:pt x="276" y="0"/>
                  </a:moveTo>
                  <a:cubicBezTo>
                    <a:pt x="73" y="8"/>
                    <a:pt x="10" y="99"/>
                    <a:pt x="1" y="222"/>
                  </a:cubicBezTo>
                  <a:cubicBezTo>
                    <a:pt x="1" y="222"/>
                    <a:pt x="0" y="1128"/>
                    <a:pt x="4" y="1151"/>
                  </a:cubicBezTo>
                  <a:cubicBezTo>
                    <a:pt x="22" y="1266"/>
                    <a:pt x="184" y="1236"/>
                    <a:pt x="187" y="1146"/>
                  </a:cubicBezTo>
                  <a:cubicBezTo>
                    <a:pt x="196" y="877"/>
                    <a:pt x="186" y="485"/>
                    <a:pt x="186" y="485"/>
                  </a:cubicBezTo>
                  <a:cubicBezTo>
                    <a:pt x="221" y="413"/>
                    <a:pt x="276" y="441"/>
                    <a:pt x="276" y="491"/>
                  </a:cubicBezTo>
                  <a:lnTo>
                    <a:pt x="276" y="2534"/>
                  </a:lnTo>
                  <a:cubicBezTo>
                    <a:pt x="276" y="2674"/>
                    <a:pt x="569" y="2674"/>
                    <a:pt x="573" y="2534"/>
                  </a:cubicBezTo>
                  <a:lnTo>
                    <a:pt x="568" y="1299"/>
                  </a:lnTo>
                  <a:cubicBezTo>
                    <a:pt x="588" y="1266"/>
                    <a:pt x="608" y="1268"/>
                    <a:pt x="628" y="1297"/>
                  </a:cubicBezTo>
                  <a:lnTo>
                    <a:pt x="635" y="2534"/>
                  </a:lnTo>
                  <a:cubicBezTo>
                    <a:pt x="631" y="2674"/>
                    <a:pt x="921" y="2674"/>
                    <a:pt x="921" y="2534"/>
                  </a:cubicBezTo>
                  <a:lnTo>
                    <a:pt x="921" y="485"/>
                  </a:lnTo>
                  <a:cubicBezTo>
                    <a:pt x="955" y="427"/>
                    <a:pt x="988" y="424"/>
                    <a:pt x="1022" y="487"/>
                  </a:cubicBezTo>
                  <a:lnTo>
                    <a:pt x="1022" y="1147"/>
                  </a:lnTo>
                  <a:cubicBezTo>
                    <a:pt x="1064" y="1296"/>
                    <a:pt x="1188" y="1226"/>
                    <a:pt x="1207" y="1158"/>
                  </a:cubicBezTo>
                  <a:lnTo>
                    <a:pt x="1207" y="222"/>
                  </a:lnTo>
                  <a:cubicBezTo>
                    <a:pt x="1190" y="32"/>
                    <a:pt x="1077" y="0"/>
                    <a:pt x="921" y="0"/>
                  </a:cubicBezTo>
                  <a:lnTo>
                    <a:pt x="27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28" name="Oval 42"/>
            <p:cNvSpPr>
              <a:spLocks noChangeArrowheads="1"/>
            </p:cNvSpPr>
            <p:nvPr/>
          </p:nvSpPr>
          <p:spPr bwMode="auto">
            <a:xfrm>
              <a:off x="2484" y="2681"/>
              <a:ext cx="194" cy="212"/>
            </a:xfrm>
            <a:prstGeom prst="ellipse">
              <a:avLst/>
            </a:pr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29" name="Freeform 43"/>
            <p:cNvSpPr>
              <a:spLocks/>
            </p:cNvSpPr>
            <p:nvPr/>
          </p:nvSpPr>
          <p:spPr bwMode="auto">
            <a:xfrm>
              <a:off x="4140" y="2194"/>
              <a:ext cx="322" cy="336"/>
            </a:xfrm>
            <a:custGeom>
              <a:avLst/>
              <a:gdLst>
                <a:gd name="T0" fmla="*/ 769 w 770"/>
                <a:gd name="T1" fmla="*/ 404 h 803"/>
                <a:gd name="T2" fmla="*/ 385 w 770"/>
                <a:gd name="T3" fmla="*/ 803 h 803"/>
                <a:gd name="T4" fmla="*/ 2 w 770"/>
                <a:gd name="T5" fmla="*/ 404 h 803"/>
                <a:gd name="T6" fmla="*/ 385 w 770"/>
                <a:gd name="T7" fmla="*/ 0 h 803"/>
                <a:gd name="T8" fmla="*/ 769 w 770"/>
                <a:gd name="T9" fmla="*/ 404 h 803"/>
              </a:gdLst>
              <a:ahLst/>
              <a:cxnLst>
                <a:cxn ang="0">
                  <a:pos x="T0" y="T1"/>
                </a:cxn>
                <a:cxn ang="0">
                  <a:pos x="T2" y="T3"/>
                </a:cxn>
                <a:cxn ang="0">
                  <a:pos x="T4" y="T5"/>
                </a:cxn>
                <a:cxn ang="0">
                  <a:pos x="T6" y="T7"/>
                </a:cxn>
                <a:cxn ang="0">
                  <a:pos x="T8" y="T9"/>
                </a:cxn>
              </a:cxnLst>
              <a:rect l="0" t="0" r="r" b="b"/>
              <a:pathLst>
                <a:path w="770" h="803">
                  <a:moveTo>
                    <a:pt x="769" y="404"/>
                  </a:moveTo>
                  <a:cubicBezTo>
                    <a:pt x="768" y="624"/>
                    <a:pt x="596" y="803"/>
                    <a:pt x="385" y="803"/>
                  </a:cubicBezTo>
                  <a:cubicBezTo>
                    <a:pt x="174" y="803"/>
                    <a:pt x="3" y="624"/>
                    <a:pt x="2" y="404"/>
                  </a:cubicBezTo>
                  <a:cubicBezTo>
                    <a:pt x="0" y="181"/>
                    <a:pt x="173" y="0"/>
                    <a:pt x="385" y="0"/>
                  </a:cubicBezTo>
                  <a:cubicBezTo>
                    <a:pt x="598" y="0"/>
                    <a:pt x="770" y="181"/>
                    <a:pt x="769" y="404"/>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30" name="Freeform 44"/>
            <p:cNvSpPr>
              <a:spLocks/>
            </p:cNvSpPr>
            <p:nvPr/>
          </p:nvSpPr>
          <p:spPr bwMode="auto">
            <a:xfrm>
              <a:off x="3829" y="2529"/>
              <a:ext cx="968" cy="1486"/>
            </a:xfrm>
            <a:custGeom>
              <a:avLst/>
              <a:gdLst>
                <a:gd name="T0" fmla="*/ 696 w 2314"/>
                <a:gd name="T1" fmla="*/ 6 h 3548"/>
                <a:gd name="T2" fmla="*/ 375 w 2314"/>
                <a:gd name="T3" fmla="*/ 301 h 3548"/>
                <a:gd name="T4" fmla="*/ 67 w 2314"/>
                <a:gd name="T5" fmla="*/ 1409 h 3548"/>
                <a:gd name="T6" fmla="*/ 300 w 2314"/>
                <a:gd name="T7" fmla="*/ 1409 h 3548"/>
                <a:gd name="T8" fmla="*/ 591 w 2314"/>
                <a:gd name="T9" fmla="*/ 652 h 3548"/>
                <a:gd name="T10" fmla="*/ 696 w 2314"/>
                <a:gd name="T11" fmla="*/ 657 h 3548"/>
                <a:gd name="T12" fmla="*/ 300 w 2314"/>
                <a:gd name="T13" fmla="*/ 2020 h 3548"/>
                <a:gd name="T14" fmla="*/ 696 w 2314"/>
                <a:gd name="T15" fmla="*/ 2010 h 3548"/>
                <a:gd name="T16" fmla="*/ 696 w 2314"/>
                <a:gd name="T17" fmla="*/ 3362 h 3548"/>
                <a:gd name="T18" fmla="*/ 1128 w 2314"/>
                <a:gd name="T19" fmla="*/ 3362 h 3548"/>
                <a:gd name="T20" fmla="*/ 1120 w 2314"/>
                <a:gd name="T21" fmla="*/ 2008 h 3548"/>
                <a:gd name="T22" fmla="*/ 1207 w 2314"/>
                <a:gd name="T23" fmla="*/ 2008 h 3548"/>
                <a:gd name="T24" fmla="*/ 1217 w 2314"/>
                <a:gd name="T25" fmla="*/ 3362 h 3548"/>
                <a:gd name="T26" fmla="*/ 1633 w 2314"/>
                <a:gd name="T27" fmla="*/ 3362 h 3548"/>
                <a:gd name="T28" fmla="*/ 1621 w 2314"/>
                <a:gd name="T29" fmla="*/ 2020 h 3548"/>
                <a:gd name="T30" fmla="*/ 2061 w 2314"/>
                <a:gd name="T31" fmla="*/ 2020 h 3548"/>
                <a:gd name="T32" fmla="*/ 1633 w 2314"/>
                <a:gd name="T33" fmla="*/ 649 h 3548"/>
                <a:gd name="T34" fmla="*/ 1757 w 2314"/>
                <a:gd name="T35" fmla="*/ 652 h 3548"/>
                <a:gd name="T36" fmla="*/ 2022 w 2314"/>
                <a:gd name="T37" fmla="*/ 1409 h 3548"/>
                <a:gd name="T38" fmla="*/ 2263 w 2314"/>
                <a:gd name="T39" fmla="*/ 1409 h 3548"/>
                <a:gd name="T40" fmla="*/ 1957 w 2314"/>
                <a:gd name="T41" fmla="*/ 301 h 3548"/>
                <a:gd name="T42" fmla="*/ 1633 w 2314"/>
                <a:gd name="T43" fmla="*/ 6 h 3548"/>
                <a:gd name="T44" fmla="*/ 696 w 2314"/>
                <a:gd name="T45" fmla="*/ 6 h 3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14" h="3548">
                  <a:moveTo>
                    <a:pt x="696" y="6"/>
                  </a:moveTo>
                  <a:cubicBezTo>
                    <a:pt x="472" y="0"/>
                    <a:pt x="433" y="143"/>
                    <a:pt x="375" y="301"/>
                  </a:cubicBezTo>
                  <a:cubicBezTo>
                    <a:pt x="375" y="301"/>
                    <a:pt x="99" y="1350"/>
                    <a:pt x="67" y="1409"/>
                  </a:cubicBezTo>
                  <a:cubicBezTo>
                    <a:pt x="0" y="1532"/>
                    <a:pt x="209" y="1631"/>
                    <a:pt x="300" y="1409"/>
                  </a:cubicBezTo>
                  <a:cubicBezTo>
                    <a:pt x="442" y="1032"/>
                    <a:pt x="591" y="652"/>
                    <a:pt x="591" y="652"/>
                  </a:cubicBezTo>
                  <a:cubicBezTo>
                    <a:pt x="641" y="557"/>
                    <a:pt x="724" y="586"/>
                    <a:pt x="696" y="657"/>
                  </a:cubicBezTo>
                  <a:lnTo>
                    <a:pt x="300" y="2020"/>
                  </a:lnTo>
                  <a:lnTo>
                    <a:pt x="696" y="2010"/>
                  </a:lnTo>
                  <a:lnTo>
                    <a:pt x="696" y="3362"/>
                  </a:lnTo>
                  <a:cubicBezTo>
                    <a:pt x="696" y="3548"/>
                    <a:pt x="1122" y="3548"/>
                    <a:pt x="1128" y="3362"/>
                  </a:cubicBezTo>
                  <a:lnTo>
                    <a:pt x="1120" y="2008"/>
                  </a:lnTo>
                  <a:lnTo>
                    <a:pt x="1207" y="2008"/>
                  </a:lnTo>
                  <a:lnTo>
                    <a:pt x="1217" y="3362"/>
                  </a:lnTo>
                  <a:cubicBezTo>
                    <a:pt x="1212" y="3548"/>
                    <a:pt x="1633" y="3548"/>
                    <a:pt x="1633" y="3362"/>
                  </a:cubicBezTo>
                  <a:lnTo>
                    <a:pt x="1621" y="2020"/>
                  </a:lnTo>
                  <a:lnTo>
                    <a:pt x="2061" y="2020"/>
                  </a:lnTo>
                  <a:lnTo>
                    <a:pt x="1633" y="649"/>
                  </a:lnTo>
                  <a:cubicBezTo>
                    <a:pt x="1621" y="586"/>
                    <a:pt x="1708" y="568"/>
                    <a:pt x="1757" y="652"/>
                  </a:cubicBezTo>
                  <a:lnTo>
                    <a:pt x="2022" y="1409"/>
                  </a:lnTo>
                  <a:cubicBezTo>
                    <a:pt x="2087" y="1630"/>
                    <a:pt x="2314" y="1532"/>
                    <a:pt x="2263" y="1409"/>
                  </a:cubicBezTo>
                  <a:lnTo>
                    <a:pt x="1957" y="301"/>
                  </a:lnTo>
                  <a:cubicBezTo>
                    <a:pt x="1860" y="82"/>
                    <a:pt x="1860" y="6"/>
                    <a:pt x="1633" y="6"/>
                  </a:cubicBezTo>
                  <a:lnTo>
                    <a:pt x="696" y="6"/>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31" name="Freeform 45"/>
            <p:cNvSpPr>
              <a:spLocks/>
            </p:cNvSpPr>
            <p:nvPr/>
          </p:nvSpPr>
          <p:spPr bwMode="auto">
            <a:xfrm>
              <a:off x="4802" y="3190"/>
              <a:ext cx="622" cy="819"/>
            </a:xfrm>
            <a:custGeom>
              <a:avLst/>
              <a:gdLst>
                <a:gd name="T0" fmla="*/ 447 w 1487"/>
                <a:gd name="T1" fmla="*/ 3 h 1956"/>
                <a:gd name="T2" fmla="*/ 241 w 1487"/>
                <a:gd name="T3" fmla="*/ 165 h 1956"/>
                <a:gd name="T4" fmla="*/ 43 w 1487"/>
                <a:gd name="T5" fmla="*/ 776 h 1956"/>
                <a:gd name="T6" fmla="*/ 192 w 1487"/>
                <a:gd name="T7" fmla="*/ 776 h 1956"/>
                <a:gd name="T8" fmla="*/ 380 w 1487"/>
                <a:gd name="T9" fmla="*/ 359 h 1956"/>
                <a:gd name="T10" fmla="*/ 447 w 1487"/>
                <a:gd name="T11" fmla="*/ 362 h 1956"/>
                <a:gd name="T12" fmla="*/ 193 w 1487"/>
                <a:gd name="T13" fmla="*/ 1113 h 1956"/>
                <a:gd name="T14" fmla="*/ 522 w 1487"/>
                <a:gd name="T15" fmla="*/ 1108 h 1956"/>
                <a:gd name="T16" fmla="*/ 522 w 1487"/>
                <a:gd name="T17" fmla="*/ 1853 h 1956"/>
                <a:gd name="T18" fmla="*/ 750 w 1487"/>
                <a:gd name="T19" fmla="*/ 1853 h 1956"/>
                <a:gd name="T20" fmla="*/ 744 w 1487"/>
                <a:gd name="T21" fmla="*/ 1105 h 1956"/>
                <a:gd name="T22" fmla="*/ 800 w 1487"/>
                <a:gd name="T23" fmla="*/ 1105 h 1956"/>
                <a:gd name="T24" fmla="*/ 807 w 1487"/>
                <a:gd name="T25" fmla="*/ 1853 h 1956"/>
                <a:gd name="T26" fmla="*/ 1024 w 1487"/>
                <a:gd name="T27" fmla="*/ 1853 h 1956"/>
                <a:gd name="T28" fmla="*/ 1017 w 1487"/>
                <a:gd name="T29" fmla="*/ 1113 h 1956"/>
                <a:gd name="T30" fmla="*/ 1324 w 1487"/>
                <a:gd name="T31" fmla="*/ 1113 h 1956"/>
                <a:gd name="T32" fmla="*/ 1049 w 1487"/>
                <a:gd name="T33" fmla="*/ 358 h 1956"/>
                <a:gd name="T34" fmla="*/ 1129 w 1487"/>
                <a:gd name="T35" fmla="*/ 359 h 1956"/>
                <a:gd name="T36" fmla="*/ 1299 w 1487"/>
                <a:gd name="T37" fmla="*/ 776 h 1956"/>
                <a:gd name="T38" fmla="*/ 1454 w 1487"/>
                <a:gd name="T39" fmla="*/ 776 h 1956"/>
                <a:gd name="T40" fmla="*/ 1258 w 1487"/>
                <a:gd name="T41" fmla="*/ 165 h 1956"/>
                <a:gd name="T42" fmla="*/ 1049 w 1487"/>
                <a:gd name="T43" fmla="*/ 3 h 1956"/>
                <a:gd name="T44" fmla="*/ 447 w 1487"/>
                <a:gd name="T45" fmla="*/ 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7" h="1956">
                  <a:moveTo>
                    <a:pt x="447" y="3"/>
                  </a:moveTo>
                  <a:cubicBezTo>
                    <a:pt x="304" y="0"/>
                    <a:pt x="278" y="78"/>
                    <a:pt x="241" y="165"/>
                  </a:cubicBezTo>
                  <a:cubicBezTo>
                    <a:pt x="241" y="165"/>
                    <a:pt x="63" y="744"/>
                    <a:pt x="43" y="776"/>
                  </a:cubicBezTo>
                  <a:cubicBezTo>
                    <a:pt x="0" y="844"/>
                    <a:pt x="134" y="899"/>
                    <a:pt x="192" y="776"/>
                  </a:cubicBezTo>
                  <a:cubicBezTo>
                    <a:pt x="284" y="568"/>
                    <a:pt x="380" y="359"/>
                    <a:pt x="380" y="359"/>
                  </a:cubicBezTo>
                  <a:cubicBezTo>
                    <a:pt x="412" y="307"/>
                    <a:pt x="465" y="323"/>
                    <a:pt x="447" y="362"/>
                  </a:cubicBezTo>
                  <a:lnTo>
                    <a:pt x="193" y="1113"/>
                  </a:lnTo>
                  <a:lnTo>
                    <a:pt x="522" y="1108"/>
                  </a:lnTo>
                  <a:lnTo>
                    <a:pt x="522" y="1853"/>
                  </a:lnTo>
                  <a:cubicBezTo>
                    <a:pt x="522" y="1956"/>
                    <a:pt x="746" y="1956"/>
                    <a:pt x="750" y="1853"/>
                  </a:cubicBezTo>
                  <a:lnTo>
                    <a:pt x="744" y="1105"/>
                  </a:lnTo>
                  <a:lnTo>
                    <a:pt x="800" y="1105"/>
                  </a:lnTo>
                  <a:lnTo>
                    <a:pt x="807" y="1853"/>
                  </a:lnTo>
                  <a:cubicBezTo>
                    <a:pt x="803" y="1956"/>
                    <a:pt x="1024" y="1956"/>
                    <a:pt x="1024" y="1853"/>
                  </a:cubicBezTo>
                  <a:lnTo>
                    <a:pt x="1017" y="1113"/>
                  </a:lnTo>
                  <a:lnTo>
                    <a:pt x="1324" y="1113"/>
                  </a:lnTo>
                  <a:lnTo>
                    <a:pt x="1049" y="358"/>
                  </a:lnTo>
                  <a:cubicBezTo>
                    <a:pt x="1042" y="323"/>
                    <a:pt x="1097" y="313"/>
                    <a:pt x="1129" y="359"/>
                  </a:cubicBezTo>
                  <a:lnTo>
                    <a:pt x="1299" y="776"/>
                  </a:lnTo>
                  <a:cubicBezTo>
                    <a:pt x="1341" y="899"/>
                    <a:pt x="1487" y="844"/>
                    <a:pt x="1454" y="776"/>
                  </a:cubicBezTo>
                  <a:lnTo>
                    <a:pt x="1258" y="165"/>
                  </a:lnTo>
                  <a:cubicBezTo>
                    <a:pt x="1195" y="45"/>
                    <a:pt x="1195" y="3"/>
                    <a:pt x="1049" y="3"/>
                  </a:cubicBezTo>
                  <a:lnTo>
                    <a:pt x="447" y="3"/>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32" name="Freeform 46"/>
            <p:cNvSpPr>
              <a:spLocks/>
            </p:cNvSpPr>
            <p:nvPr/>
          </p:nvSpPr>
          <p:spPr bwMode="auto">
            <a:xfrm>
              <a:off x="5007" y="2986"/>
              <a:ext cx="207" cy="204"/>
            </a:xfrm>
            <a:custGeom>
              <a:avLst/>
              <a:gdLst>
                <a:gd name="T0" fmla="*/ 494 w 495"/>
                <a:gd name="T1" fmla="*/ 245 h 487"/>
                <a:gd name="T2" fmla="*/ 248 w 495"/>
                <a:gd name="T3" fmla="*/ 487 h 487"/>
                <a:gd name="T4" fmla="*/ 1 w 495"/>
                <a:gd name="T5" fmla="*/ 245 h 487"/>
                <a:gd name="T6" fmla="*/ 248 w 495"/>
                <a:gd name="T7" fmla="*/ 0 h 487"/>
                <a:gd name="T8" fmla="*/ 494 w 495"/>
                <a:gd name="T9" fmla="*/ 245 h 487"/>
              </a:gdLst>
              <a:ahLst/>
              <a:cxnLst>
                <a:cxn ang="0">
                  <a:pos x="T0" y="T1"/>
                </a:cxn>
                <a:cxn ang="0">
                  <a:pos x="T2" y="T3"/>
                </a:cxn>
                <a:cxn ang="0">
                  <a:pos x="T4" y="T5"/>
                </a:cxn>
                <a:cxn ang="0">
                  <a:pos x="T6" y="T7"/>
                </a:cxn>
                <a:cxn ang="0">
                  <a:pos x="T8" y="T9"/>
                </a:cxn>
              </a:cxnLst>
              <a:rect l="0" t="0" r="r" b="b"/>
              <a:pathLst>
                <a:path w="495" h="487">
                  <a:moveTo>
                    <a:pt x="494" y="245"/>
                  </a:moveTo>
                  <a:cubicBezTo>
                    <a:pt x="493" y="379"/>
                    <a:pt x="383" y="487"/>
                    <a:pt x="248" y="487"/>
                  </a:cubicBezTo>
                  <a:cubicBezTo>
                    <a:pt x="112" y="487"/>
                    <a:pt x="2" y="379"/>
                    <a:pt x="1" y="245"/>
                  </a:cubicBezTo>
                  <a:cubicBezTo>
                    <a:pt x="0" y="110"/>
                    <a:pt x="111" y="0"/>
                    <a:pt x="248" y="0"/>
                  </a:cubicBezTo>
                  <a:cubicBezTo>
                    <a:pt x="384" y="0"/>
                    <a:pt x="495" y="110"/>
                    <a:pt x="494" y="245"/>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grpSp>
      <p:grpSp>
        <p:nvGrpSpPr>
          <p:cNvPr id="33" name="Factory" descr="{&quot;Key&quot;:&quot;POWER_USER_SHAPE_ICON&quot;,&quot;Value&quot;:&quot;POWER_USER_SHAPE_ICON_STYLE_1&quot;}"/>
          <p:cNvGrpSpPr>
            <a:grpSpLocks noChangeAspect="1"/>
          </p:cNvGrpSpPr>
          <p:nvPr>
            <p:custDataLst>
              <p:tags r:id="rId3"/>
            </p:custDataLst>
          </p:nvPr>
        </p:nvGrpSpPr>
        <p:grpSpPr>
          <a:xfrm>
            <a:off x="650671" y="3488179"/>
            <a:ext cx="517537" cy="462705"/>
            <a:chOff x="2740026" y="3043237"/>
            <a:chExt cx="854075" cy="763588"/>
          </a:xfrm>
          <a:solidFill>
            <a:srgbClr val="0054C5"/>
          </a:solidFill>
        </p:grpSpPr>
        <p:sp>
          <p:nvSpPr>
            <p:cNvPr id="34" name="Freeform 139"/>
            <p:cNvSpPr>
              <a:spLocks/>
            </p:cNvSpPr>
            <p:nvPr/>
          </p:nvSpPr>
          <p:spPr bwMode="auto">
            <a:xfrm>
              <a:off x="3148013" y="3400425"/>
              <a:ext cx="377825" cy="282575"/>
            </a:xfrm>
            <a:custGeom>
              <a:avLst/>
              <a:gdLst>
                <a:gd name="T0" fmla="*/ 461 w 495"/>
                <a:gd name="T1" fmla="*/ 332 h 370"/>
                <a:gd name="T2" fmla="*/ 461 w 495"/>
                <a:gd name="T3" fmla="*/ 19 h 370"/>
                <a:gd name="T4" fmla="*/ 443 w 495"/>
                <a:gd name="T5" fmla="*/ 0 h 370"/>
                <a:gd name="T6" fmla="*/ 249 w 495"/>
                <a:gd name="T7" fmla="*/ 0 h 370"/>
                <a:gd name="T8" fmla="*/ 251 w 495"/>
                <a:gd name="T9" fmla="*/ 38 h 370"/>
                <a:gd name="T10" fmla="*/ 424 w 495"/>
                <a:gd name="T11" fmla="*/ 38 h 370"/>
                <a:gd name="T12" fmla="*/ 424 w 495"/>
                <a:gd name="T13" fmla="*/ 332 h 370"/>
                <a:gd name="T14" fmla="*/ 227 w 495"/>
                <a:gd name="T15" fmla="*/ 332 h 370"/>
                <a:gd name="T16" fmla="*/ 213 w 495"/>
                <a:gd name="T17" fmla="*/ 93 h 370"/>
                <a:gd name="T18" fmla="*/ 130 w 495"/>
                <a:gd name="T19" fmla="*/ 93 h 370"/>
                <a:gd name="T20" fmla="*/ 144 w 495"/>
                <a:gd name="T21" fmla="*/ 332 h 370"/>
                <a:gd name="T22" fmla="*/ 103 w 495"/>
                <a:gd name="T23" fmla="*/ 332 h 370"/>
                <a:gd name="T24" fmla="*/ 85 w 495"/>
                <a:gd name="T25" fmla="*/ 52 h 370"/>
                <a:gd name="T26" fmla="*/ 0 w 495"/>
                <a:gd name="T27" fmla="*/ 52 h 370"/>
                <a:gd name="T28" fmla="*/ 9 w 495"/>
                <a:gd name="T29" fmla="*/ 136 h 370"/>
                <a:gd name="T30" fmla="*/ 9 w 495"/>
                <a:gd name="T31" fmla="*/ 370 h 370"/>
                <a:gd name="T32" fmla="*/ 495 w 495"/>
                <a:gd name="T33" fmla="*/ 370 h 370"/>
                <a:gd name="T34" fmla="*/ 495 w 495"/>
                <a:gd name="T35" fmla="*/ 332 h 370"/>
                <a:gd name="T36" fmla="*/ 461 w 495"/>
                <a:gd name="T37" fmla="*/ 332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5" h="370">
                  <a:moveTo>
                    <a:pt x="461" y="332"/>
                  </a:moveTo>
                  <a:lnTo>
                    <a:pt x="461" y="19"/>
                  </a:lnTo>
                  <a:cubicBezTo>
                    <a:pt x="461" y="9"/>
                    <a:pt x="453" y="0"/>
                    <a:pt x="443" y="0"/>
                  </a:cubicBezTo>
                  <a:lnTo>
                    <a:pt x="249" y="0"/>
                  </a:lnTo>
                  <a:lnTo>
                    <a:pt x="251" y="38"/>
                  </a:lnTo>
                  <a:lnTo>
                    <a:pt x="424" y="38"/>
                  </a:lnTo>
                  <a:lnTo>
                    <a:pt x="424" y="332"/>
                  </a:lnTo>
                  <a:lnTo>
                    <a:pt x="227" y="332"/>
                  </a:lnTo>
                  <a:lnTo>
                    <a:pt x="213" y="93"/>
                  </a:lnTo>
                  <a:lnTo>
                    <a:pt x="130" y="93"/>
                  </a:lnTo>
                  <a:lnTo>
                    <a:pt x="144" y="332"/>
                  </a:lnTo>
                  <a:lnTo>
                    <a:pt x="103" y="332"/>
                  </a:lnTo>
                  <a:lnTo>
                    <a:pt x="85" y="52"/>
                  </a:lnTo>
                  <a:lnTo>
                    <a:pt x="0" y="52"/>
                  </a:lnTo>
                  <a:cubicBezTo>
                    <a:pt x="6" y="77"/>
                    <a:pt x="9" y="105"/>
                    <a:pt x="9" y="136"/>
                  </a:cubicBezTo>
                  <a:lnTo>
                    <a:pt x="9" y="370"/>
                  </a:lnTo>
                  <a:lnTo>
                    <a:pt x="495" y="370"/>
                  </a:lnTo>
                  <a:lnTo>
                    <a:pt x="495" y="332"/>
                  </a:lnTo>
                  <a:lnTo>
                    <a:pt x="461" y="332"/>
                  </a:ln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35" name="Freeform 140"/>
            <p:cNvSpPr>
              <a:spLocks/>
            </p:cNvSpPr>
            <p:nvPr/>
          </p:nvSpPr>
          <p:spPr bwMode="auto">
            <a:xfrm>
              <a:off x="3368676" y="3467100"/>
              <a:ext cx="60325" cy="58738"/>
            </a:xfrm>
            <a:custGeom>
              <a:avLst/>
              <a:gdLst>
                <a:gd name="T0" fmla="*/ 75 w 79"/>
                <a:gd name="T1" fmla="*/ 0 h 77"/>
                <a:gd name="T2" fmla="*/ 4 w 79"/>
                <a:gd name="T3" fmla="*/ 0 h 77"/>
                <a:gd name="T4" fmla="*/ 0 w 79"/>
                <a:gd name="T5" fmla="*/ 4 h 77"/>
                <a:gd name="T6" fmla="*/ 0 w 79"/>
                <a:gd name="T7" fmla="*/ 73 h 77"/>
                <a:gd name="T8" fmla="*/ 4 w 79"/>
                <a:gd name="T9" fmla="*/ 77 h 77"/>
                <a:gd name="T10" fmla="*/ 75 w 79"/>
                <a:gd name="T11" fmla="*/ 77 h 77"/>
                <a:gd name="T12" fmla="*/ 79 w 79"/>
                <a:gd name="T13" fmla="*/ 73 h 77"/>
                <a:gd name="T14" fmla="*/ 79 w 79"/>
                <a:gd name="T15" fmla="*/ 4 h 77"/>
                <a:gd name="T16" fmla="*/ 75 w 79"/>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77">
                  <a:moveTo>
                    <a:pt x="75" y="0"/>
                  </a:moveTo>
                  <a:lnTo>
                    <a:pt x="4" y="0"/>
                  </a:lnTo>
                  <a:cubicBezTo>
                    <a:pt x="2" y="0"/>
                    <a:pt x="0" y="1"/>
                    <a:pt x="0" y="4"/>
                  </a:cubicBezTo>
                  <a:lnTo>
                    <a:pt x="0" y="73"/>
                  </a:lnTo>
                  <a:cubicBezTo>
                    <a:pt x="0" y="75"/>
                    <a:pt x="2" y="77"/>
                    <a:pt x="4" y="77"/>
                  </a:cubicBezTo>
                  <a:lnTo>
                    <a:pt x="75" y="77"/>
                  </a:lnTo>
                  <a:cubicBezTo>
                    <a:pt x="78" y="77"/>
                    <a:pt x="79" y="75"/>
                    <a:pt x="79" y="73"/>
                  </a:cubicBezTo>
                  <a:lnTo>
                    <a:pt x="79" y="4"/>
                  </a:lnTo>
                  <a:cubicBezTo>
                    <a:pt x="79" y="1"/>
                    <a:pt x="78" y="0"/>
                    <a:pt x="75" y="0"/>
                  </a:cubicBez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36" name="Freeform 141"/>
            <p:cNvSpPr>
              <a:spLocks/>
            </p:cNvSpPr>
            <p:nvPr/>
          </p:nvSpPr>
          <p:spPr bwMode="auto">
            <a:xfrm>
              <a:off x="3368676" y="3559175"/>
              <a:ext cx="60325" cy="60325"/>
            </a:xfrm>
            <a:custGeom>
              <a:avLst/>
              <a:gdLst>
                <a:gd name="T0" fmla="*/ 75 w 79"/>
                <a:gd name="T1" fmla="*/ 0 h 78"/>
                <a:gd name="T2" fmla="*/ 4 w 79"/>
                <a:gd name="T3" fmla="*/ 0 h 78"/>
                <a:gd name="T4" fmla="*/ 0 w 79"/>
                <a:gd name="T5" fmla="*/ 4 h 78"/>
                <a:gd name="T6" fmla="*/ 0 w 79"/>
                <a:gd name="T7" fmla="*/ 74 h 78"/>
                <a:gd name="T8" fmla="*/ 4 w 79"/>
                <a:gd name="T9" fmla="*/ 78 h 78"/>
                <a:gd name="T10" fmla="*/ 75 w 79"/>
                <a:gd name="T11" fmla="*/ 78 h 78"/>
                <a:gd name="T12" fmla="*/ 79 w 79"/>
                <a:gd name="T13" fmla="*/ 74 h 78"/>
                <a:gd name="T14" fmla="*/ 79 w 79"/>
                <a:gd name="T15" fmla="*/ 4 h 78"/>
                <a:gd name="T16" fmla="*/ 75 w 7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78">
                  <a:moveTo>
                    <a:pt x="75" y="0"/>
                  </a:moveTo>
                  <a:lnTo>
                    <a:pt x="4" y="0"/>
                  </a:lnTo>
                  <a:cubicBezTo>
                    <a:pt x="2" y="0"/>
                    <a:pt x="0" y="2"/>
                    <a:pt x="0" y="4"/>
                  </a:cubicBezTo>
                  <a:lnTo>
                    <a:pt x="0" y="74"/>
                  </a:lnTo>
                  <a:cubicBezTo>
                    <a:pt x="0" y="76"/>
                    <a:pt x="2" y="78"/>
                    <a:pt x="4" y="78"/>
                  </a:cubicBezTo>
                  <a:lnTo>
                    <a:pt x="75" y="78"/>
                  </a:lnTo>
                  <a:cubicBezTo>
                    <a:pt x="78" y="78"/>
                    <a:pt x="79" y="76"/>
                    <a:pt x="79" y="74"/>
                  </a:cubicBezTo>
                  <a:lnTo>
                    <a:pt x="79" y="4"/>
                  </a:lnTo>
                  <a:cubicBezTo>
                    <a:pt x="79" y="2"/>
                    <a:pt x="78" y="0"/>
                    <a:pt x="75" y="0"/>
                  </a:cubicBez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37" name="Freeform 142"/>
            <p:cNvSpPr>
              <a:spLocks/>
            </p:cNvSpPr>
            <p:nvPr/>
          </p:nvSpPr>
          <p:spPr bwMode="auto">
            <a:xfrm>
              <a:off x="3240088" y="3330575"/>
              <a:ext cx="79375" cy="90488"/>
            </a:xfrm>
            <a:custGeom>
              <a:avLst/>
              <a:gdLst>
                <a:gd name="T0" fmla="*/ 6 w 106"/>
                <a:gd name="T1" fmla="*/ 118 h 118"/>
                <a:gd name="T2" fmla="*/ 90 w 106"/>
                <a:gd name="T3" fmla="*/ 118 h 118"/>
                <a:gd name="T4" fmla="*/ 87 w 106"/>
                <a:gd name="T5" fmla="*/ 69 h 118"/>
                <a:gd name="T6" fmla="*/ 90 w 106"/>
                <a:gd name="T7" fmla="*/ 69 h 118"/>
                <a:gd name="T8" fmla="*/ 106 w 106"/>
                <a:gd name="T9" fmla="*/ 53 h 118"/>
                <a:gd name="T10" fmla="*/ 90 w 106"/>
                <a:gd name="T11" fmla="*/ 36 h 118"/>
                <a:gd name="T12" fmla="*/ 85 w 106"/>
                <a:gd name="T13" fmla="*/ 36 h 118"/>
                <a:gd name="T14" fmla="*/ 84 w 106"/>
                <a:gd name="T15" fmla="*/ 27 h 118"/>
                <a:gd name="T16" fmla="*/ 63 w 106"/>
                <a:gd name="T17" fmla="*/ 0 h 118"/>
                <a:gd name="T18" fmla="*/ 17 w 106"/>
                <a:gd name="T19" fmla="*/ 0 h 118"/>
                <a:gd name="T20" fmla="*/ 0 w 106"/>
                <a:gd name="T21" fmla="*/ 12 h 118"/>
                <a:gd name="T22" fmla="*/ 6 w 106"/>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18">
                  <a:moveTo>
                    <a:pt x="6" y="118"/>
                  </a:moveTo>
                  <a:lnTo>
                    <a:pt x="90" y="118"/>
                  </a:lnTo>
                  <a:lnTo>
                    <a:pt x="87" y="69"/>
                  </a:lnTo>
                  <a:lnTo>
                    <a:pt x="90" y="69"/>
                  </a:lnTo>
                  <a:cubicBezTo>
                    <a:pt x="99" y="69"/>
                    <a:pt x="106" y="62"/>
                    <a:pt x="106" y="53"/>
                  </a:cubicBezTo>
                  <a:cubicBezTo>
                    <a:pt x="106" y="43"/>
                    <a:pt x="99" y="36"/>
                    <a:pt x="90" y="36"/>
                  </a:cubicBezTo>
                  <a:lnTo>
                    <a:pt x="85" y="36"/>
                  </a:lnTo>
                  <a:lnTo>
                    <a:pt x="84" y="27"/>
                  </a:lnTo>
                  <a:cubicBezTo>
                    <a:pt x="83" y="7"/>
                    <a:pt x="72" y="0"/>
                    <a:pt x="63" y="0"/>
                  </a:cubicBezTo>
                  <a:lnTo>
                    <a:pt x="17" y="0"/>
                  </a:lnTo>
                  <a:cubicBezTo>
                    <a:pt x="11" y="0"/>
                    <a:pt x="4" y="4"/>
                    <a:pt x="0" y="12"/>
                  </a:cubicBezTo>
                  <a:lnTo>
                    <a:pt x="6" y="118"/>
                  </a:ln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38" name="Freeform 143"/>
            <p:cNvSpPr>
              <a:spLocks/>
            </p:cNvSpPr>
            <p:nvPr/>
          </p:nvSpPr>
          <p:spPr bwMode="auto">
            <a:xfrm>
              <a:off x="3108326" y="3265487"/>
              <a:ext cx="114300" cy="125413"/>
            </a:xfrm>
            <a:custGeom>
              <a:avLst/>
              <a:gdLst>
                <a:gd name="T0" fmla="*/ 134 w 150"/>
                <a:gd name="T1" fmla="*/ 46 h 164"/>
                <a:gd name="T2" fmla="*/ 128 w 150"/>
                <a:gd name="T3" fmla="*/ 46 h 164"/>
                <a:gd name="T4" fmla="*/ 127 w 150"/>
                <a:gd name="T5" fmla="*/ 33 h 164"/>
                <a:gd name="T6" fmla="*/ 103 w 150"/>
                <a:gd name="T7" fmla="*/ 0 h 164"/>
                <a:gd name="T8" fmla="*/ 48 w 150"/>
                <a:gd name="T9" fmla="*/ 0 h 164"/>
                <a:gd name="T10" fmla="*/ 23 w 150"/>
                <a:gd name="T11" fmla="*/ 32 h 164"/>
                <a:gd name="T12" fmla="*/ 22 w 150"/>
                <a:gd name="T13" fmla="*/ 46 h 164"/>
                <a:gd name="T14" fmla="*/ 16 w 150"/>
                <a:gd name="T15" fmla="*/ 46 h 164"/>
                <a:gd name="T16" fmla="*/ 0 w 150"/>
                <a:gd name="T17" fmla="*/ 63 h 164"/>
                <a:gd name="T18" fmla="*/ 16 w 150"/>
                <a:gd name="T19" fmla="*/ 79 h 164"/>
                <a:gd name="T20" fmla="*/ 20 w 150"/>
                <a:gd name="T21" fmla="*/ 79 h 164"/>
                <a:gd name="T22" fmla="*/ 16 w 150"/>
                <a:gd name="T23" fmla="*/ 149 h 164"/>
                <a:gd name="T24" fmla="*/ 26 w 150"/>
                <a:gd name="T25" fmla="*/ 164 h 164"/>
                <a:gd name="T26" fmla="*/ 135 w 150"/>
                <a:gd name="T27" fmla="*/ 164 h 164"/>
                <a:gd name="T28" fmla="*/ 130 w 150"/>
                <a:gd name="T29" fmla="*/ 79 h 164"/>
                <a:gd name="T30" fmla="*/ 134 w 150"/>
                <a:gd name="T31" fmla="*/ 79 h 164"/>
                <a:gd name="T32" fmla="*/ 150 w 150"/>
                <a:gd name="T33" fmla="*/ 63 h 164"/>
                <a:gd name="T34" fmla="*/ 134 w 150"/>
                <a:gd name="T35" fmla="*/ 4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 h="164">
                  <a:moveTo>
                    <a:pt x="134" y="46"/>
                  </a:moveTo>
                  <a:lnTo>
                    <a:pt x="128" y="46"/>
                  </a:lnTo>
                  <a:lnTo>
                    <a:pt x="127" y="33"/>
                  </a:lnTo>
                  <a:cubicBezTo>
                    <a:pt x="126" y="9"/>
                    <a:pt x="113" y="0"/>
                    <a:pt x="103" y="0"/>
                  </a:cubicBezTo>
                  <a:lnTo>
                    <a:pt x="48" y="0"/>
                  </a:lnTo>
                  <a:cubicBezTo>
                    <a:pt x="37" y="0"/>
                    <a:pt x="24" y="9"/>
                    <a:pt x="23" y="32"/>
                  </a:cubicBezTo>
                  <a:lnTo>
                    <a:pt x="22" y="46"/>
                  </a:lnTo>
                  <a:lnTo>
                    <a:pt x="16" y="46"/>
                  </a:lnTo>
                  <a:cubicBezTo>
                    <a:pt x="7" y="46"/>
                    <a:pt x="0" y="54"/>
                    <a:pt x="0" y="63"/>
                  </a:cubicBezTo>
                  <a:cubicBezTo>
                    <a:pt x="0" y="72"/>
                    <a:pt x="7" y="79"/>
                    <a:pt x="16" y="79"/>
                  </a:cubicBezTo>
                  <a:lnTo>
                    <a:pt x="20" y="79"/>
                  </a:lnTo>
                  <a:lnTo>
                    <a:pt x="16" y="149"/>
                  </a:lnTo>
                  <a:cubicBezTo>
                    <a:pt x="20" y="154"/>
                    <a:pt x="23" y="159"/>
                    <a:pt x="26" y="164"/>
                  </a:cubicBezTo>
                  <a:lnTo>
                    <a:pt x="135" y="164"/>
                  </a:lnTo>
                  <a:lnTo>
                    <a:pt x="130" y="79"/>
                  </a:lnTo>
                  <a:lnTo>
                    <a:pt x="134" y="79"/>
                  </a:lnTo>
                  <a:cubicBezTo>
                    <a:pt x="143" y="79"/>
                    <a:pt x="150" y="72"/>
                    <a:pt x="150" y="63"/>
                  </a:cubicBezTo>
                  <a:cubicBezTo>
                    <a:pt x="150" y="54"/>
                    <a:pt x="143" y="46"/>
                    <a:pt x="134" y="46"/>
                  </a:cubicBez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39" name="Freeform 144"/>
            <p:cNvSpPr>
              <a:spLocks/>
            </p:cNvSpPr>
            <p:nvPr/>
          </p:nvSpPr>
          <p:spPr bwMode="auto">
            <a:xfrm>
              <a:off x="3262313" y="3125787"/>
              <a:ext cx="331788" cy="168275"/>
            </a:xfrm>
            <a:custGeom>
              <a:avLst/>
              <a:gdLst>
                <a:gd name="T0" fmla="*/ 346 w 437"/>
                <a:gd name="T1" fmla="*/ 37 h 220"/>
                <a:gd name="T2" fmla="*/ 400 w 437"/>
                <a:gd name="T3" fmla="*/ 94 h 220"/>
                <a:gd name="T4" fmla="*/ 346 w 437"/>
                <a:gd name="T5" fmla="*/ 151 h 220"/>
                <a:gd name="T6" fmla="*/ 98 w 437"/>
                <a:gd name="T7" fmla="*/ 151 h 220"/>
                <a:gd name="T8" fmla="*/ 40 w 437"/>
                <a:gd name="T9" fmla="*/ 165 h 220"/>
                <a:gd name="T10" fmla="*/ 45 w 437"/>
                <a:gd name="T11" fmla="*/ 141 h 220"/>
                <a:gd name="T12" fmla="*/ 6 w 437"/>
                <a:gd name="T13" fmla="*/ 141 h 220"/>
                <a:gd name="T14" fmla="*/ 0 w 437"/>
                <a:gd name="T15" fmla="*/ 201 h 220"/>
                <a:gd name="T16" fmla="*/ 11 w 437"/>
                <a:gd name="T17" fmla="*/ 218 h 220"/>
                <a:gd name="T18" fmla="*/ 18 w 437"/>
                <a:gd name="T19" fmla="*/ 220 h 220"/>
                <a:gd name="T20" fmla="*/ 32 w 437"/>
                <a:gd name="T21" fmla="*/ 214 h 220"/>
                <a:gd name="T22" fmla="*/ 98 w 437"/>
                <a:gd name="T23" fmla="*/ 189 h 220"/>
                <a:gd name="T24" fmla="*/ 346 w 437"/>
                <a:gd name="T25" fmla="*/ 189 h 220"/>
                <a:gd name="T26" fmla="*/ 437 w 437"/>
                <a:gd name="T27" fmla="*/ 94 h 220"/>
                <a:gd name="T28" fmla="*/ 346 w 437"/>
                <a:gd name="T29" fmla="*/ 0 h 220"/>
                <a:gd name="T30" fmla="*/ 332 w 437"/>
                <a:gd name="T31" fmla="*/ 1 h 220"/>
                <a:gd name="T32" fmla="*/ 328 w 437"/>
                <a:gd name="T33" fmla="*/ 40 h 220"/>
                <a:gd name="T34" fmla="*/ 346 w 437"/>
                <a:gd name="T35" fmla="*/ 3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7" h="220">
                  <a:moveTo>
                    <a:pt x="346" y="37"/>
                  </a:moveTo>
                  <a:cubicBezTo>
                    <a:pt x="376" y="37"/>
                    <a:pt x="400" y="63"/>
                    <a:pt x="400" y="94"/>
                  </a:cubicBezTo>
                  <a:cubicBezTo>
                    <a:pt x="400" y="126"/>
                    <a:pt x="376" y="151"/>
                    <a:pt x="346" y="151"/>
                  </a:cubicBezTo>
                  <a:lnTo>
                    <a:pt x="98" y="151"/>
                  </a:lnTo>
                  <a:cubicBezTo>
                    <a:pt x="75" y="151"/>
                    <a:pt x="55" y="158"/>
                    <a:pt x="40" y="165"/>
                  </a:cubicBezTo>
                  <a:cubicBezTo>
                    <a:pt x="41" y="156"/>
                    <a:pt x="43" y="148"/>
                    <a:pt x="45" y="141"/>
                  </a:cubicBezTo>
                  <a:lnTo>
                    <a:pt x="6" y="141"/>
                  </a:lnTo>
                  <a:cubicBezTo>
                    <a:pt x="2" y="159"/>
                    <a:pt x="0" y="179"/>
                    <a:pt x="0" y="201"/>
                  </a:cubicBezTo>
                  <a:cubicBezTo>
                    <a:pt x="0" y="209"/>
                    <a:pt x="4" y="215"/>
                    <a:pt x="11" y="218"/>
                  </a:cubicBezTo>
                  <a:cubicBezTo>
                    <a:pt x="14" y="219"/>
                    <a:pt x="16" y="220"/>
                    <a:pt x="18" y="220"/>
                  </a:cubicBezTo>
                  <a:cubicBezTo>
                    <a:pt x="23" y="220"/>
                    <a:pt x="28" y="218"/>
                    <a:pt x="32" y="214"/>
                  </a:cubicBezTo>
                  <a:cubicBezTo>
                    <a:pt x="32" y="214"/>
                    <a:pt x="58" y="189"/>
                    <a:pt x="98" y="189"/>
                  </a:cubicBezTo>
                  <a:lnTo>
                    <a:pt x="346" y="189"/>
                  </a:lnTo>
                  <a:cubicBezTo>
                    <a:pt x="396" y="189"/>
                    <a:pt x="437" y="146"/>
                    <a:pt x="437" y="94"/>
                  </a:cubicBezTo>
                  <a:cubicBezTo>
                    <a:pt x="437" y="42"/>
                    <a:pt x="396" y="0"/>
                    <a:pt x="346" y="0"/>
                  </a:cubicBezTo>
                  <a:cubicBezTo>
                    <a:pt x="341" y="0"/>
                    <a:pt x="336" y="0"/>
                    <a:pt x="332" y="1"/>
                  </a:cubicBezTo>
                  <a:cubicBezTo>
                    <a:pt x="334" y="11"/>
                    <a:pt x="330" y="30"/>
                    <a:pt x="328" y="40"/>
                  </a:cubicBezTo>
                  <a:cubicBezTo>
                    <a:pt x="328" y="40"/>
                    <a:pt x="337" y="37"/>
                    <a:pt x="346" y="37"/>
                  </a:cubicBez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40" name="Freeform 145"/>
            <p:cNvSpPr>
              <a:spLocks noEditPoints="1"/>
            </p:cNvSpPr>
            <p:nvPr/>
          </p:nvSpPr>
          <p:spPr bwMode="auto">
            <a:xfrm>
              <a:off x="3141663" y="3043237"/>
              <a:ext cx="349250" cy="190500"/>
            </a:xfrm>
            <a:custGeom>
              <a:avLst/>
              <a:gdLst>
                <a:gd name="T0" fmla="*/ 157 w 458"/>
                <a:gd name="T1" fmla="*/ 77 h 251"/>
                <a:gd name="T2" fmla="*/ 198 w 458"/>
                <a:gd name="T3" fmla="*/ 59 h 251"/>
                <a:gd name="T4" fmla="*/ 218 w 458"/>
                <a:gd name="T5" fmla="*/ 63 h 251"/>
                <a:gd name="T6" fmla="*/ 239 w 458"/>
                <a:gd name="T7" fmla="*/ 58 h 251"/>
                <a:gd name="T8" fmla="*/ 330 w 458"/>
                <a:gd name="T9" fmla="*/ 56 h 251"/>
                <a:gd name="T10" fmla="*/ 348 w 458"/>
                <a:gd name="T11" fmla="*/ 61 h 251"/>
                <a:gd name="T12" fmla="*/ 363 w 458"/>
                <a:gd name="T13" fmla="*/ 59 h 251"/>
                <a:gd name="T14" fmla="*/ 421 w 458"/>
                <a:gd name="T15" fmla="*/ 120 h 251"/>
                <a:gd name="T16" fmla="*/ 363 w 458"/>
                <a:gd name="T17" fmla="*/ 181 h 251"/>
                <a:gd name="T18" fmla="*/ 103 w 458"/>
                <a:gd name="T19" fmla="*/ 181 h 251"/>
                <a:gd name="T20" fmla="*/ 40 w 458"/>
                <a:gd name="T21" fmla="*/ 195 h 251"/>
                <a:gd name="T22" fmla="*/ 146 w 458"/>
                <a:gd name="T23" fmla="*/ 83 h 251"/>
                <a:gd name="T24" fmla="*/ 157 w 458"/>
                <a:gd name="T25" fmla="*/ 77 h 251"/>
                <a:gd name="T26" fmla="*/ 363 w 458"/>
                <a:gd name="T27" fmla="*/ 218 h 251"/>
                <a:gd name="T28" fmla="*/ 458 w 458"/>
                <a:gd name="T29" fmla="*/ 120 h 251"/>
                <a:gd name="T30" fmla="*/ 363 w 458"/>
                <a:gd name="T31" fmla="*/ 21 h 251"/>
                <a:gd name="T32" fmla="*/ 348 w 458"/>
                <a:gd name="T33" fmla="*/ 23 h 251"/>
                <a:gd name="T34" fmla="*/ 285 w 458"/>
                <a:gd name="T35" fmla="*/ 0 h 251"/>
                <a:gd name="T36" fmla="*/ 220 w 458"/>
                <a:gd name="T37" fmla="*/ 24 h 251"/>
                <a:gd name="T38" fmla="*/ 134 w 458"/>
                <a:gd name="T39" fmla="*/ 47 h 251"/>
                <a:gd name="T40" fmla="*/ 0 w 458"/>
                <a:gd name="T41" fmla="*/ 232 h 251"/>
                <a:gd name="T42" fmla="*/ 12 w 458"/>
                <a:gd name="T43" fmla="*/ 249 h 251"/>
                <a:gd name="T44" fmla="*/ 19 w 458"/>
                <a:gd name="T45" fmla="*/ 251 h 251"/>
                <a:gd name="T46" fmla="*/ 33 w 458"/>
                <a:gd name="T47" fmla="*/ 245 h 251"/>
                <a:gd name="T48" fmla="*/ 103 w 458"/>
                <a:gd name="T49" fmla="*/ 218 h 251"/>
                <a:gd name="T50" fmla="*/ 363 w 458"/>
                <a:gd name="T51" fmla="*/ 21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8" h="251">
                  <a:moveTo>
                    <a:pt x="157" y="77"/>
                  </a:moveTo>
                  <a:cubicBezTo>
                    <a:pt x="168" y="65"/>
                    <a:pt x="182" y="59"/>
                    <a:pt x="198" y="59"/>
                  </a:cubicBezTo>
                  <a:cubicBezTo>
                    <a:pt x="205" y="59"/>
                    <a:pt x="212" y="60"/>
                    <a:pt x="218" y="63"/>
                  </a:cubicBezTo>
                  <a:cubicBezTo>
                    <a:pt x="225" y="65"/>
                    <a:pt x="233" y="64"/>
                    <a:pt x="239" y="58"/>
                  </a:cubicBezTo>
                  <a:cubicBezTo>
                    <a:pt x="263" y="33"/>
                    <a:pt x="305" y="32"/>
                    <a:pt x="330" y="56"/>
                  </a:cubicBezTo>
                  <a:cubicBezTo>
                    <a:pt x="335" y="61"/>
                    <a:pt x="342" y="63"/>
                    <a:pt x="348" y="61"/>
                  </a:cubicBezTo>
                  <a:cubicBezTo>
                    <a:pt x="353" y="59"/>
                    <a:pt x="358" y="59"/>
                    <a:pt x="363" y="59"/>
                  </a:cubicBezTo>
                  <a:cubicBezTo>
                    <a:pt x="395" y="59"/>
                    <a:pt x="421" y="86"/>
                    <a:pt x="421" y="120"/>
                  </a:cubicBezTo>
                  <a:cubicBezTo>
                    <a:pt x="421" y="153"/>
                    <a:pt x="395" y="181"/>
                    <a:pt x="363" y="181"/>
                  </a:cubicBezTo>
                  <a:lnTo>
                    <a:pt x="103" y="181"/>
                  </a:lnTo>
                  <a:cubicBezTo>
                    <a:pt x="78" y="181"/>
                    <a:pt x="56" y="188"/>
                    <a:pt x="40" y="195"/>
                  </a:cubicBezTo>
                  <a:cubicBezTo>
                    <a:pt x="53" y="96"/>
                    <a:pt x="121" y="87"/>
                    <a:pt x="146" y="83"/>
                  </a:cubicBezTo>
                  <a:cubicBezTo>
                    <a:pt x="150" y="83"/>
                    <a:pt x="154" y="80"/>
                    <a:pt x="157" y="77"/>
                  </a:cubicBezTo>
                  <a:close/>
                  <a:moveTo>
                    <a:pt x="363" y="218"/>
                  </a:moveTo>
                  <a:cubicBezTo>
                    <a:pt x="416" y="218"/>
                    <a:pt x="458" y="174"/>
                    <a:pt x="458" y="120"/>
                  </a:cubicBezTo>
                  <a:cubicBezTo>
                    <a:pt x="458" y="65"/>
                    <a:pt x="416" y="21"/>
                    <a:pt x="363" y="21"/>
                  </a:cubicBezTo>
                  <a:cubicBezTo>
                    <a:pt x="358" y="21"/>
                    <a:pt x="353" y="22"/>
                    <a:pt x="348" y="23"/>
                  </a:cubicBezTo>
                  <a:cubicBezTo>
                    <a:pt x="330" y="8"/>
                    <a:pt x="308" y="0"/>
                    <a:pt x="285" y="0"/>
                  </a:cubicBezTo>
                  <a:cubicBezTo>
                    <a:pt x="261" y="0"/>
                    <a:pt x="239" y="9"/>
                    <a:pt x="220" y="24"/>
                  </a:cubicBezTo>
                  <a:cubicBezTo>
                    <a:pt x="191" y="17"/>
                    <a:pt x="157" y="25"/>
                    <a:pt x="134" y="47"/>
                  </a:cubicBezTo>
                  <a:cubicBezTo>
                    <a:pt x="24" y="65"/>
                    <a:pt x="0" y="157"/>
                    <a:pt x="0" y="232"/>
                  </a:cubicBezTo>
                  <a:cubicBezTo>
                    <a:pt x="0" y="240"/>
                    <a:pt x="5" y="247"/>
                    <a:pt x="12" y="249"/>
                  </a:cubicBezTo>
                  <a:cubicBezTo>
                    <a:pt x="14" y="250"/>
                    <a:pt x="17" y="251"/>
                    <a:pt x="19" y="251"/>
                  </a:cubicBezTo>
                  <a:cubicBezTo>
                    <a:pt x="24" y="251"/>
                    <a:pt x="29" y="249"/>
                    <a:pt x="33" y="245"/>
                  </a:cubicBezTo>
                  <a:cubicBezTo>
                    <a:pt x="33" y="245"/>
                    <a:pt x="60" y="218"/>
                    <a:pt x="103" y="218"/>
                  </a:cubicBezTo>
                  <a:lnTo>
                    <a:pt x="363" y="218"/>
                  </a:ln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41" name="Freeform 146"/>
            <p:cNvSpPr>
              <a:spLocks/>
            </p:cNvSpPr>
            <p:nvPr/>
          </p:nvSpPr>
          <p:spPr bwMode="auto">
            <a:xfrm>
              <a:off x="2740026" y="3355975"/>
              <a:ext cx="384175" cy="450850"/>
            </a:xfrm>
            <a:custGeom>
              <a:avLst/>
              <a:gdLst>
                <a:gd name="T0" fmla="*/ 338 w 504"/>
                <a:gd name="T1" fmla="*/ 0 h 591"/>
                <a:gd name="T2" fmla="*/ 252 w 504"/>
                <a:gd name="T3" fmla="*/ 72 h 591"/>
                <a:gd name="T4" fmla="*/ 165 w 504"/>
                <a:gd name="T5" fmla="*/ 0 h 591"/>
                <a:gd name="T6" fmla="*/ 0 w 504"/>
                <a:gd name="T7" fmla="*/ 195 h 591"/>
                <a:gd name="T8" fmla="*/ 0 w 504"/>
                <a:gd name="T9" fmla="*/ 454 h 591"/>
                <a:gd name="T10" fmla="*/ 85 w 504"/>
                <a:gd name="T11" fmla="*/ 529 h 591"/>
                <a:gd name="T12" fmla="*/ 85 w 504"/>
                <a:gd name="T13" fmla="*/ 591 h 591"/>
                <a:gd name="T14" fmla="*/ 419 w 504"/>
                <a:gd name="T15" fmla="*/ 591 h 591"/>
                <a:gd name="T16" fmla="*/ 419 w 504"/>
                <a:gd name="T17" fmla="*/ 527 h 591"/>
                <a:gd name="T18" fmla="*/ 503 w 504"/>
                <a:gd name="T19" fmla="*/ 452 h 591"/>
                <a:gd name="T20" fmla="*/ 504 w 504"/>
                <a:gd name="T21" fmla="*/ 195 h 591"/>
                <a:gd name="T22" fmla="*/ 338 w 504"/>
                <a:gd name="T23"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591">
                  <a:moveTo>
                    <a:pt x="338" y="0"/>
                  </a:moveTo>
                  <a:lnTo>
                    <a:pt x="252" y="72"/>
                  </a:lnTo>
                  <a:lnTo>
                    <a:pt x="165" y="0"/>
                  </a:lnTo>
                  <a:cubicBezTo>
                    <a:pt x="57" y="8"/>
                    <a:pt x="0" y="62"/>
                    <a:pt x="0" y="195"/>
                  </a:cubicBezTo>
                  <a:lnTo>
                    <a:pt x="0" y="454"/>
                  </a:lnTo>
                  <a:cubicBezTo>
                    <a:pt x="0" y="496"/>
                    <a:pt x="29" y="529"/>
                    <a:pt x="85" y="529"/>
                  </a:cubicBezTo>
                  <a:lnTo>
                    <a:pt x="85" y="591"/>
                  </a:lnTo>
                  <a:lnTo>
                    <a:pt x="419" y="591"/>
                  </a:lnTo>
                  <a:lnTo>
                    <a:pt x="419" y="527"/>
                  </a:lnTo>
                  <a:cubicBezTo>
                    <a:pt x="474" y="527"/>
                    <a:pt x="503" y="494"/>
                    <a:pt x="503" y="452"/>
                  </a:cubicBezTo>
                  <a:lnTo>
                    <a:pt x="504" y="195"/>
                  </a:lnTo>
                  <a:cubicBezTo>
                    <a:pt x="504" y="62"/>
                    <a:pt x="446" y="8"/>
                    <a:pt x="338" y="0"/>
                  </a:cubicBez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42" name="Freeform 147"/>
            <p:cNvSpPr>
              <a:spLocks noEditPoints="1"/>
            </p:cNvSpPr>
            <p:nvPr/>
          </p:nvSpPr>
          <p:spPr bwMode="auto">
            <a:xfrm>
              <a:off x="2800351" y="3052762"/>
              <a:ext cx="263525" cy="292100"/>
            </a:xfrm>
            <a:custGeom>
              <a:avLst/>
              <a:gdLst>
                <a:gd name="T0" fmla="*/ 288 w 347"/>
                <a:gd name="T1" fmla="*/ 146 h 385"/>
                <a:gd name="T2" fmla="*/ 288 w 347"/>
                <a:gd name="T3" fmla="*/ 169 h 385"/>
                <a:gd name="T4" fmla="*/ 288 w 347"/>
                <a:gd name="T5" fmla="*/ 169 h 385"/>
                <a:gd name="T6" fmla="*/ 174 w 347"/>
                <a:gd name="T7" fmla="*/ 162 h 385"/>
                <a:gd name="T8" fmla="*/ 174 w 347"/>
                <a:gd name="T9" fmla="*/ 162 h 385"/>
                <a:gd name="T10" fmla="*/ 59 w 347"/>
                <a:gd name="T11" fmla="*/ 169 h 385"/>
                <a:gd name="T12" fmla="*/ 59 w 347"/>
                <a:gd name="T13" fmla="*/ 169 h 385"/>
                <a:gd name="T14" fmla="*/ 59 w 347"/>
                <a:gd name="T15" fmla="*/ 146 h 385"/>
                <a:gd name="T16" fmla="*/ 107 w 347"/>
                <a:gd name="T17" fmla="*/ 58 h 385"/>
                <a:gd name="T18" fmla="*/ 96 w 347"/>
                <a:gd name="T19" fmla="*/ 140 h 385"/>
                <a:gd name="T20" fmla="*/ 129 w 347"/>
                <a:gd name="T21" fmla="*/ 138 h 385"/>
                <a:gd name="T22" fmla="*/ 137 w 347"/>
                <a:gd name="T23" fmla="*/ 36 h 385"/>
                <a:gd name="T24" fmla="*/ 211 w 347"/>
                <a:gd name="T25" fmla="*/ 36 h 385"/>
                <a:gd name="T26" fmla="*/ 218 w 347"/>
                <a:gd name="T27" fmla="*/ 138 h 385"/>
                <a:gd name="T28" fmla="*/ 252 w 347"/>
                <a:gd name="T29" fmla="*/ 140 h 385"/>
                <a:gd name="T30" fmla="*/ 240 w 347"/>
                <a:gd name="T31" fmla="*/ 58 h 385"/>
                <a:gd name="T32" fmla="*/ 288 w 347"/>
                <a:gd name="T33" fmla="*/ 146 h 385"/>
                <a:gd name="T34" fmla="*/ 347 w 347"/>
                <a:gd name="T35" fmla="*/ 196 h 385"/>
                <a:gd name="T36" fmla="*/ 320 w 347"/>
                <a:gd name="T37" fmla="*/ 176 h 385"/>
                <a:gd name="T38" fmla="*/ 320 w 347"/>
                <a:gd name="T39" fmla="*/ 146 h 385"/>
                <a:gd name="T40" fmla="*/ 244 w 347"/>
                <a:gd name="T41" fmla="*/ 23 h 385"/>
                <a:gd name="T42" fmla="*/ 213 w 347"/>
                <a:gd name="T43" fmla="*/ 0 h 385"/>
                <a:gd name="T44" fmla="*/ 134 w 347"/>
                <a:gd name="T45" fmla="*/ 0 h 385"/>
                <a:gd name="T46" fmla="*/ 104 w 347"/>
                <a:gd name="T47" fmla="*/ 23 h 385"/>
                <a:gd name="T48" fmla="*/ 27 w 347"/>
                <a:gd name="T49" fmla="*/ 146 h 385"/>
                <a:gd name="T50" fmla="*/ 27 w 347"/>
                <a:gd name="T51" fmla="*/ 176 h 385"/>
                <a:gd name="T52" fmla="*/ 0 w 347"/>
                <a:gd name="T53" fmla="*/ 196 h 385"/>
                <a:gd name="T54" fmla="*/ 40 w 347"/>
                <a:gd name="T55" fmla="*/ 220 h 385"/>
                <a:gd name="T56" fmla="*/ 37 w 347"/>
                <a:gd name="T57" fmla="*/ 247 h 385"/>
                <a:gd name="T58" fmla="*/ 174 w 347"/>
                <a:gd name="T59" fmla="*/ 385 h 385"/>
                <a:gd name="T60" fmla="*/ 311 w 347"/>
                <a:gd name="T61" fmla="*/ 247 h 385"/>
                <a:gd name="T62" fmla="*/ 308 w 347"/>
                <a:gd name="T63" fmla="*/ 219 h 385"/>
                <a:gd name="T64" fmla="*/ 347 w 347"/>
                <a:gd name="T65" fmla="*/ 19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7" h="385">
                  <a:moveTo>
                    <a:pt x="288" y="146"/>
                  </a:moveTo>
                  <a:lnTo>
                    <a:pt x="288" y="169"/>
                  </a:lnTo>
                  <a:cubicBezTo>
                    <a:pt x="288" y="169"/>
                    <a:pt x="288" y="169"/>
                    <a:pt x="288" y="169"/>
                  </a:cubicBezTo>
                  <a:cubicBezTo>
                    <a:pt x="260" y="164"/>
                    <a:pt x="223" y="162"/>
                    <a:pt x="174" y="162"/>
                  </a:cubicBezTo>
                  <a:lnTo>
                    <a:pt x="174" y="162"/>
                  </a:lnTo>
                  <a:cubicBezTo>
                    <a:pt x="125" y="162"/>
                    <a:pt x="87" y="164"/>
                    <a:pt x="59" y="169"/>
                  </a:cubicBezTo>
                  <a:lnTo>
                    <a:pt x="59" y="169"/>
                  </a:lnTo>
                  <a:lnTo>
                    <a:pt x="59" y="146"/>
                  </a:lnTo>
                  <a:cubicBezTo>
                    <a:pt x="59" y="109"/>
                    <a:pt x="78" y="77"/>
                    <a:pt x="107" y="58"/>
                  </a:cubicBezTo>
                  <a:cubicBezTo>
                    <a:pt x="108" y="78"/>
                    <a:pt x="107" y="110"/>
                    <a:pt x="96" y="140"/>
                  </a:cubicBezTo>
                  <a:cubicBezTo>
                    <a:pt x="105" y="139"/>
                    <a:pt x="117" y="138"/>
                    <a:pt x="129" y="138"/>
                  </a:cubicBezTo>
                  <a:cubicBezTo>
                    <a:pt x="142" y="93"/>
                    <a:pt x="138" y="50"/>
                    <a:pt x="137" y="36"/>
                  </a:cubicBezTo>
                  <a:lnTo>
                    <a:pt x="211" y="36"/>
                  </a:lnTo>
                  <a:cubicBezTo>
                    <a:pt x="209" y="50"/>
                    <a:pt x="206" y="93"/>
                    <a:pt x="218" y="138"/>
                  </a:cubicBezTo>
                  <a:cubicBezTo>
                    <a:pt x="231" y="138"/>
                    <a:pt x="242" y="139"/>
                    <a:pt x="252" y="140"/>
                  </a:cubicBezTo>
                  <a:cubicBezTo>
                    <a:pt x="241" y="110"/>
                    <a:pt x="240" y="78"/>
                    <a:pt x="240" y="58"/>
                  </a:cubicBezTo>
                  <a:cubicBezTo>
                    <a:pt x="274" y="79"/>
                    <a:pt x="288" y="114"/>
                    <a:pt x="288" y="146"/>
                  </a:cubicBezTo>
                  <a:close/>
                  <a:moveTo>
                    <a:pt x="347" y="196"/>
                  </a:moveTo>
                  <a:cubicBezTo>
                    <a:pt x="347" y="189"/>
                    <a:pt x="338" y="182"/>
                    <a:pt x="320" y="176"/>
                  </a:cubicBezTo>
                  <a:lnTo>
                    <a:pt x="320" y="146"/>
                  </a:lnTo>
                  <a:cubicBezTo>
                    <a:pt x="320" y="93"/>
                    <a:pt x="289" y="47"/>
                    <a:pt x="244" y="23"/>
                  </a:cubicBezTo>
                  <a:cubicBezTo>
                    <a:pt x="240" y="10"/>
                    <a:pt x="228" y="0"/>
                    <a:pt x="213" y="0"/>
                  </a:cubicBezTo>
                  <a:lnTo>
                    <a:pt x="134" y="0"/>
                  </a:lnTo>
                  <a:cubicBezTo>
                    <a:pt x="120" y="0"/>
                    <a:pt x="107" y="10"/>
                    <a:pt x="104" y="23"/>
                  </a:cubicBezTo>
                  <a:cubicBezTo>
                    <a:pt x="58" y="47"/>
                    <a:pt x="27" y="93"/>
                    <a:pt x="27" y="146"/>
                  </a:cubicBezTo>
                  <a:lnTo>
                    <a:pt x="27" y="176"/>
                  </a:lnTo>
                  <a:cubicBezTo>
                    <a:pt x="9" y="182"/>
                    <a:pt x="0" y="189"/>
                    <a:pt x="0" y="196"/>
                  </a:cubicBezTo>
                  <a:cubicBezTo>
                    <a:pt x="0" y="205"/>
                    <a:pt x="14" y="214"/>
                    <a:pt x="40" y="220"/>
                  </a:cubicBezTo>
                  <a:cubicBezTo>
                    <a:pt x="38" y="229"/>
                    <a:pt x="37" y="238"/>
                    <a:pt x="37" y="247"/>
                  </a:cubicBezTo>
                  <a:cubicBezTo>
                    <a:pt x="37" y="323"/>
                    <a:pt x="99" y="385"/>
                    <a:pt x="174" y="385"/>
                  </a:cubicBezTo>
                  <a:cubicBezTo>
                    <a:pt x="250" y="385"/>
                    <a:pt x="311" y="323"/>
                    <a:pt x="311" y="247"/>
                  </a:cubicBezTo>
                  <a:cubicBezTo>
                    <a:pt x="311" y="238"/>
                    <a:pt x="310" y="228"/>
                    <a:pt x="308" y="219"/>
                  </a:cubicBezTo>
                  <a:cubicBezTo>
                    <a:pt x="334" y="213"/>
                    <a:pt x="347" y="205"/>
                    <a:pt x="347" y="196"/>
                  </a:cubicBez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grpSp>
      <p:grpSp>
        <p:nvGrpSpPr>
          <p:cNvPr id="43" name="Wielding" descr="{&quot;Key&quot;:&quot;POWER_USER_SHAPE_ICON&quot;,&quot;Value&quot;:&quot;POWER_USER_SHAPE_ICON_STYLE_1&quot;}"/>
          <p:cNvGrpSpPr>
            <a:grpSpLocks noChangeAspect="1"/>
          </p:cNvGrpSpPr>
          <p:nvPr>
            <p:custDataLst>
              <p:tags r:id="rId4"/>
            </p:custDataLst>
          </p:nvPr>
        </p:nvGrpSpPr>
        <p:grpSpPr>
          <a:xfrm>
            <a:off x="649963" y="4371485"/>
            <a:ext cx="508000" cy="536796"/>
            <a:chOff x="5656263" y="5905500"/>
            <a:chExt cx="855663" cy="844550"/>
          </a:xfrm>
          <a:solidFill>
            <a:srgbClr val="0054C5"/>
          </a:solidFill>
        </p:grpSpPr>
        <p:sp>
          <p:nvSpPr>
            <p:cNvPr id="44" name="Freeform 188"/>
            <p:cNvSpPr>
              <a:spLocks/>
            </p:cNvSpPr>
            <p:nvPr/>
          </p:nvSpPr>
          <p:spPr bwMode="auto">
            <a:xfrm>
              <a:off x="6294438" y="6340475"/>
              <a:ext cx="139700" cy="68263"/>
            </a:xfrm>
            <a:custGeom>
              <a:avLst/>
              <a:gdLst>
                <a:gd name="T0" fmla="*/ 176 w 182"/>
                <a:gd name="T1" fmla="*/ 60 h 89"/>
                <a:gd name="T2" fmla="*/ 158 w 182"/>
                <a:gd name="T3" fmla="*/ 38 h 89"/>
                <a:gd name="T4" fmla="*/ 142 w 182"/>
                <a:gd name="T5" fmla="*/ 15 h 89"/>
                <a:gd name="T6" fmla="*/ 94 w 182"/>
                <a:gd name="T7" fmla="*/ 3 h 89"/>
                <a:gd name="T8" fmla="*/ 14 w 182"/>
                <a:gd name="T9" fmla="*/ 54 h 89"/>
                <a:gd name="T10" fmla="*/ 0 w 182"/>
                <a:gd name="T11" fmla="*/ 66 h 89"/>
                <a:gd name="T12" fmla="*/ 45 w 182"/>
                <a:gd name="T13" fmla="*/ 71 h 89"/>
                <a:gd name="T14" fmla="*/ 98 w 182"/>
                <a:gd name="T15" fmla="*/ 36 h 89"/>
                <a:gd name="T16" fmla="*/ 120 w 182"/>
                <a:gd name="T17" fmla="*/ 41 h 89"/>
                <a:gd name="T18" fmla="*/ 125 w 182"/>
                <a:gd name="T19" fmla="*/ 47 h 89"/>
                <a:gd name="T20" fmla="*/ 119 w 182"/>
                <a:gd name="T21" fmla="*/ 71 h 89"/>
                <a:gd name="T22" fmla="*/ 120 w 182"/>
                <a:gd name="T23" fmla="*/ 78 h 89"/>
                <a:gd name="T24" fmla="*/ 156 w 182"/>
                <a:gd name="T25" fmla="*/ 82 h 89"/>
                <a:gd name="T26" fmla="*/ 182 w 182"/>
                <a:gd name="T27" fmla="*/ 89 h 89"/>
                <a:gd name="T28" fmla="*/ 176 w 182"/>
                <a:gd name="T29" fmla="*/ 6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89">
                  <a:moveTo>
                    <a:pt x="176" y="60"/>
                  </a:moveTo>
                  <a:cubicBezTo>
                    <a:pt x="174" y="49"/>
                    <a:pt x="167" y="41"/>
                    <a:pt x="158" y="38"/>
                  </a:cubicBezTo>
                  <a:cubicBezTo>
                    <a:pt x="155" y="30"/>
                    <a:pt x="150" y="22"/>
                    <a:pt x="142" y="15"/>
                  </a:cubicBezTo>
                  <a:cubicBezTo>
                    <a:pt x="133" y="8"/>
                    <a:pt x="118" y="0"/>
                    <a:pt x="94" y="3"/>
                  </a:cubicBezTo>
                  <a:cubicBezTo>
                    <a:pt x="66" y="6"/>
                    <a:pt x="40" y="31"/>
                    <a:pt x="14" y="54"/>
                  </a:cubicBezTo>
                  <a:cubicBezTo>
                    <a:pt x="10" y="58"/>
                    <a:pt x="4" y="63"/>
                    <a:pt x="0" y="66"/>
                  </a:cubicBezTo>
                  <a:lnTo>
                    <a:pt x="45" y="71"/>
                  </a:lnTo>
                  <a:cubicBezTo>
                    <a:pt x="64" y="53"/>
                    <a:pt x="83" y="38"/>
                    <a:pt x="98" y="36"/>
                  </a:cubicBezTo>
                  <a:cubicBezTo>
                    <a:pt x="108" y="35"/>
                    <a:pt x="115" y="36"/>
                    <a:pt x="120" y="41"/>
                  </a:cubicBezTo>
                  <a:cubicBezTo>
                    <a:pt x="122" y="42"/>
                    <a:pt x="124" y="45"/>
                    <a:pt x="125" y="47"/>
                  </a:cubicBezTo>
                  <a:cubicBezTo>
                    <a:pt x="120" y="53"/>
                    <a:pt x="117" y="62"/>
                    <a:pt x="119" y="71"/>
                  </a:cubicBezTo>
                  <a:lnTo>
                    <a:pt x="120" y="78"/>
                  </a:lnTo>
                  <a:lnTo>
                    <a:pt x="156" y="82"/>
                  </a:lnTo>
                  <a:cubicBezTo>
                    <a:pt x="160" y="82"/>
                    <a:pt x="175" y="86"/>
                    <a:pt x="182" y="89"/>
                  </a:cubicBezTo>
                  <a:lnTo>
                    <a:pt x="176" y="60"/>
                  </a:ln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45" name="Freeform 189"/>
            <p:cNvSpPr>
              <a:spLocks/>
            </p:cNvSpPr>
            <p:nvPr/>
          </p:nvSpPr>
          <p:spPr bwMode="auto">
            <a:xfrm>
              <a:off x="6107113" y="5905500"/>
              <a:ext cx="257175" cy="285750"/>
            </a:xfrm>
            <a:custGeom>
              <a:avLst/>
              <a:gdLst>
                <a:gd name="T0" fmla="*/ 265 w 337"/>
                <a:gd name="T1" fmla="*/ 221 h 375"/>
                <a:gd name="T2" fmla="*/ 267 w 337"/>
                <a:gd name="T3" fmla="*/ 211 h 375"/>
                <a:gd name="T4" fmla="*/ 262 w 337"/>
                <a:gd name="T5" fmla="*/ 99 h 375"/>
                <a:gd name="T6" fmla="*/ 188 w 337"/>
                <a:gd name="T7" fmla="*/ 36 h 375"/>
                <a:gd name="T8" fmla="*/ 153 w 337"/>
                <a:gd name="T9" fmla="*/ 30 h 375"/>
                <a:gd name="T10" fmla="*/ 29 w 337"/>
                <a:gd name="T11" fmla="*/ 122 h 375"/>
                <a:gd name="T12" fmla="*/ 15 w 337"/>
                <a:gd name="T13" fmla="*/ 140 h 375"/>
                <a:gd name="T14" fmla="*/ 0 w 337"/>
                <a:gd name="T15" fmla="*/ 114 h 375"/>
                <a:gd name="T16" fmla="*/ 153 w 337"/>
                <a:gd name="T17" fmla="*/ 0 h 375"/>
                <a:gd name="T18" fmla="*/ 197 w 337"/>
                <a:gd name="T19" fmla="*/ 7 h 375"/>
                <a:gd name="T20" fmla="*/ 295 w 337"/>
                <a:gd name="T21" fmla="*/ 221 h 375"/>
                <a:gd name="T22" fmla="*/ 303 w 337"/>
                <a:gd name="T23" fmla="*/ 225 h 375"/>
                <a:gd name="T24" fmla="*/ 310 w 337"/>
                <a:gd name="T25" fmla="*/ 228 h 375"/>
                <a:gd name="T26" fmla="*/ 335 w 337"/>
                <a:gd name="T27" fmla="*/ 245 h 375"/>
                <a:gd name="T28" fmla="*/ 337 w 337"/>
                <a:gd name="T29" fmla="*/ 252 h 375"/>
                <a:gd name="T30" fmla="*/ 331 w 337"/>
                <a:gd name="T31" fmla="*/ 269 h 375"/>
                <a:gd name="T32" fmla="*/ 323 w 337"/>
                <a:gd name="T33" fmla="*/ 274 h 375"/>
                <a:gd name="T34" fmla="*/ 318 w 337"/>
                <a:gd name="T35" fmla="*/ 274 h 375"/>
                <a:gd name="T36" fmla="*/ 265 w 337"/>
                <a:gd name="T37" fmla="*/ 257 h 375"/>
                <a:gd name="T38" fmla="*/ 129 w 337"/>
                <a:gd name="T39" fmla="*/ 375 h 375"/>
                <a:gd name="T40" fmla="*/ 83 w 337"/>
                <a:gd name="T41" fmla="*/ 367 h 375"/>
                <a:gd name="T42" fmla="*/ 71 w 337"/>
                <a:gd name="T43" fmla="*/ 336 h 375"/>
                <a:gd name="T44" fmla="*/ 40 w 337"/>
                <a:gd name="T45" fmla="*/ 314 h 375"/>
                <a:gd name="T46" fmla="*/ 19 w 337"/>
                <a:gd name="T47" fmla="*/ 147 h 375"/>
                <a:gd name="T48" fmla="*/ 261 w 337"/>
                <a:gd name="T49" fmla="*/ 224 h 375"/>
                <a:gd name="T50" fmla="*/ 265 w 337"/>
                <a:gd name="T51" fmla="*/ 22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7" h="375">
                  <a:moveTo>
                    <a:pt x="265" y="221"/>
                  </a:moveTo>
                  <a:cubicBezTo>
                    <a:pt x="265" y="218"/>
                    <a:pt x="266" y="215"/>
                    <a:pt x="267" y="211"/>
                  </a:cubicBezTo>
                  <a:cubicBezTo>
                    <a:pt x="280" y="172"/>
                    <a:pt x="279" y="132"/>
                    <a:pt x="262" y="99"/>
                  </a:cubicBezTo>
                  <a:cubicBezTo>
                    <a:pt x="247" y="68"/>
                    <a:pt x="221" y="46"/>
                    <a:pt x="188" y="36"/>
                  </a:cubicBezTo>
                  <a:cubicBezTo>
                    <a:pt x="177" y="32"/>
                    <a:pt x="165" y="30"/>
                    <a:pt x="153" y="30"/>
                  </a:cubicBezTo>
                  <a:cubicBezTo>
                    <a:pt x="92" y="30"/>
                    <a:pt x="42" y="77"/>
                    <a:pt x="29" y="122"/>
                  </a:cubicBezTo>
                  <a:cubicBezTo>
                    <a:pt x="27" y="130"/>
                    <a:pt x="22" y="137"/>
                    <a:pt x="15" y="140"/>
                  </a:cubicBezTo>
                  <a:lnTo>
                    <a:pt x="0" y="114"/>
                  </a:lnTo>
                  <a:cubicBezTo>
                    <a:pt x="17" y="53"/>
                    <a:pt x="81" y="0"/>
                    <a:pt x="153" y="0"/>
                  </a:cubicBezTo>
                  <a:cubicBezTo>
                    <a:pt x="167" y="0"/>
                    <a:pt x="182" y="2"/>
                    <a:pt x="197" y="7"/>
                  </a:cubicBezTo>
                  <a:cubicBezTo>
                    <a:pt x="281" y="34"/>
                    <a:pt x="329" y="124"/>
                    <a:pt x="295" y="221"/>
                  </a:cubicBezTo>
                  <a:lnTo>
                    <a:pt x="303" y="225"/>
                  </a:lnTo>
                  <a:cubicBezTo>
                    <a:pt x="305" y="225"/>
                    <a:pt x="309" y="227"/>
                    <a:pt x="310" y="228"/>
                  </a:cubicBezTo>
                  <a:lnTo>
                    <a:pt x="335" y="245"/>
                  </a:lnTo>
                  <a:cubicBezTo>
                    <a:pt x="337" y="247"/>
                    <a:pt x="337" y="250"/>
                    <a:pt x="337" y="252"/>
                  </a:cubicBezTo>
                  <a:lnTo>
                    <a:pt x="331" y="269"/>
                  </a:lnTo>
                  <a:cubicBezTo>
                    <a:pt x="330" y="272"/>
                    <a:pt x="327" y="274"/>
                    <a:pt x="323" y="274"/>
                  </a:cubicBezTo>
                  <a:cubicBezTo>
                    <a:pt x="322" y="274"/>
                    <a:pt x="320" y="274"/>
                    <a:pt x="318" y="274"/>
                  </a:cubicBezTo>
                  <a:lnTo>
                    <a:pt x="265" y="257"/>
                  </a:lnTo>
                  <a:cubicBezTo>
                    <a:pt x="256" y="324"/>
                    <a:pt x="198" y="375"/>
                    <a:pt x="129" y="375"/>
                  </a:cubicBezTo>
                  <a:cubicBezTo>
                    <a:pt x="113" y="375"/>
                    <a:pt x="97" y="373"/>
                    <a:pt x="83" y="367"/>
                  </a:cubicBezTo>
                  <a:cubicBezTo>
                    <a:pt x="83" y="356"/>
                    <a:pt x="79" y="345"/>
                    <a:pt x="71" y="336"/>
                  </a:cubicBezTo>
                  <a:cubicBezTo>
                    <a:pt x="64" y="328"/>
                    <a:pt x="52" y="321"/>
                    <a:pt x="40" y="314"/>
                  </a:cubicBezTo>
                  <a:cubicBezTo>
                    <a:pt x="51" y="266"/>
                    <a:pt x="46" y="194"/>
                    <a:pt x="19" y="147"/>
                  </a:cubicBezTo>
                  <a:lnTo>
                    <a:pt x="261" y="224"/>
                  </a:lnTo>
                  <a:cubicBezTo>
                    <a:pt x="263" y="224"/>
                    <a:pt x="265" y="221"/>
                    <a:pt x="265" y="221"/>
                  </a:cubicBez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46" name="Freeform 190"/>
            <p:cNvSpPr>
              <a:spLocks/>
            </p:cNvSpPr>
            <p:nvPr/>
          </p:nvSpPr>
          <p:spPr bwMode="auto">
            <a:xfrm>
              <a:off x="5986463" y="6211888"/>
              <a:ext cx="461963" cy="327025"/>
            </a:xfrm>
            <a:custGeom>
              <a:avLst/>
              <a:gdLst>
                <a:gd name="T0" fmla="*/ 207 w 607"/>
                <a:gd name="T1" fmla="*/ 327 h 430"/>
                <a:gd name="T2" fmla="*/ 144 w 607"/>
                <a:gd name="T3" fmla="*/ 200 h 430"/>
                <a:gd name="T4" fmla="*/ 184 w 607"/>
                <a:gd name="T5" fmla="*/ 189 h 430"/>
                <a:gd name="T6" fmla="*/ 253 w 607"/>
                <a:gd name="T7" fmla="*/ 332 h 430"/>
                <a:gd name="T8" fmla="*/ 282 w 607"/>
                <a:gd name="T9" fmla="*/ 349 h 430"/>
                <a:gd name="T10" fmla="*/ 312 w 607"/>
                <a:gd name="T11" fmla="*/ 394 h 430"/>
                <a:gd name="T12" fmla="*/ 330 w 607"/>
                <a:gd name="T13" fmla="*/ 397 h 430"/>
                <a:gd name="T14" fmla="*/ 542 w 607"/>
                <a:gd name="T15" fmla="*/ 397 h 430"/>
                <a:gd name="T16" fmla="*/ 567 w 607"/>
                <a:gd name="T17" fmla="*/ 393 h 430"/>
                <a:gd name="T18" fmla="*/ 571 w 607"/>
                <a:gd name="T19" fmla="*/ 415 h 430"/>
                <a:gd name="T20" fmla="*/ 591 w 607"/>
                <a:gd name="T21" fmla="*/ 428 h 430"/>
                <a:gd name="T22" fmla="*/ 604 w 607"/>
                <a:gd name="T23" fmla="*/ 409 h 430"/>
                <a:gd name="T24" fmla="*/ 597 w 607"/>
                <a:gd name="T25" fmla="*/ 373 h 430"/>
                <a:gd name="T26" fmla="*/ 607 w 607"/>
                <a:gd name="T27" fmla="*/ 340 h 430"/>
                <a:gd name="T28" fmla="*/ 558 w 607"/>
                <a:gd name="T29" fmla="*/ 284 h 430"/>
                <a:gd name="T30" fmla="*/ 385 w 607"/>
                <a:gd name="T31" fmla="*/ 266 h 430"/>
                <a:gd name="T32" fmla="*/ 311 w 607"/>
                <a:gd name="T33" fmla="*/ 92 h 430"/>
                <a:gd name="T34" fmla="*/ 235 w 607"/>
                <a:gd name="T35" fmla="*/ 0 h 430"/>
                <a:gd name="T36" fmla="*/ 184 w 607"/>
                <a:gd name="T37" fmla="*/ 39 h 430"/>
                <a:gd name="T38" fmla="*/ 165 w 607"/>
                <a:gd name="T39" fmla="*/ 36 h 430"/>
                <a:gd name="T40" fmla="*/ 143 w 607"/>
                <a:gd name="T41" fmla="*/ 29 h 430"/>
                <a:gd name="T42" fmla="*/ 10 w 607"/>
                <a:gd name="T43" fmla="*/ 152 h 430"/>
                <a:gd name="T44" fmla="*/ 0 w 607"/>
                <a:gd name="T45" fmla="*/ 210 h 430"/>
                <a:gd name="T46" fmla="*/ 16 w 607"/>
                <a:gd name="T47" fmla="*/ 244 h 430"/>
                <a:gd name="T48" fmla="*/ 83 w 607"/>
                <a:gd name="T49" fmla="*/ 401 h 430"/>
                <a:gd name="T50" fmla="*/ 207 w 607"/>
                <a:gd name="T51" fmla="*/ 32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7" h="430">
                  <a:moveTo>
                    <a:pt x="207" y="327"/>
                  </a:moveTo>
                  <a:lnTo>
                    <a:pt x="144" y="200"/>
                  </a:lnTo>
                  <a:lnTo>
                    <a:pt x="184" y="189"/>
                  </a:lnTo>
                  <a:cubicBezTo>
                    <a:pt x="203" y="229"/>
                    <a:pt x="232" y="289"/>
                    <a:pt x="253" y="332"/>
                  </a:cubicBezTo>
                  <a:cubicBezTo>
                    <a:pt x="265" y="336"/>
                    <a:pt x="275" y="343"/>
                    <a:pt x="282" y="349"/>
                  </a:cubicBezTo>
                  <a:cubicBezTo>
                    <a:pt x="298" y="363"/>
                    <a:pt x="307" y="380"/>
                    <a:pt x="312" y="394"/>
                  </a:cubicBezTo>
                  <a:cubicBezTo>
                    <a:pt x="318" y="396"/>
                    <a:pt x="324" y="397"/>
                    <a:pt x="330" y="397"/>
                  </a:cubicBezTo>
                  <a:lnTo>
                    <a:pt x="542" y="397"/>
                  </a:lnTo>
                  <a:cubicBezTo>
                    <a:pt x="551" y="397"/>
                    <a:pt x="560" y="395"/>
                    <a:pt x="567" y="393"/>
                  </a:cubicBezTo>
                  <a:lnTo>
                    <a:pt x="571" y="415"/>
                  </a:lnTo>
                  <a:cubicBezTo>
                    <a:pt x="573" y="424"/>
                    <a:pt x="582" y="430"/>
                    <a:pt x="591" y="428"/>
                  </a:cubicBezTo>
                  <a:cubicBezTo>
                    <a:pt x="600" y="427"/>
                    <a:pt x="605" y="417"/>
                    <a:pt x="604" y="409"/>
                  </a:cubicBezTo>
                  <a:lnTo>
                    <a:pt x="597" y="373"/>
                  </a:lnTo>
                  <a:cubicBezTo>
                    <a:pt x="603" y="364"/>
                    <a:pt x="607" y="353"/>
                    <a:pt x="607" y="340"/>
                  </a:cubicBezTo>
                  <a:cubicBezTo>
                    <a:pt x="607" y="310"/>
                    <a:pt x="591" y="289"/>
                    <a:pt x="558" y="284"/>
                  </a:cubicBezTo>
                  <a:lnTo>
                    <a:pt x="385" y="266"/>
                  </a:lnTo>
                  <a:lnTo>
                    <a:pt x="311" y="92"/>
                  </a:lnTo>
                  <a:cubicBezTo>
                    <a:pt x="293" y="46"/>
                    <a:pt x="266" y="17"/>
                    <a:pt x="235" y="0"/>
                  </a:cubicBezTo>
                  <a:cubicBezTo>
                    <a:pt x="227" y="28"/>
                    <a:pt x="204" y="39"/>
                    <a:pt x="184" y="39"/>
                  </a:cubicBezTo>
                  <a:cubicBezTo>
                    <a:pt x="178" y="39"/>
                    <a:pt x="172" y="38"/>
                    <a:pt x="165" y="36"/>
                  </a:cubicBezTo>
                  <a:lnTo>
                    <a:pt x="143" y="29"/>
                  </a:lnTo>
                  <a:cubicBezTo>
                    <a:pt x="119" y="88"/>
                    <a:pt x="70" y="133"/>
                    <a:pt x="10" y="152"/>
                  </a:cubicBezTo>
                  <a:cubicBezTo>
                    <a:pt x="7" y="167"/>
                    <a:pt x="3" y="188"/>
                    <a:pt x="0" y="210"/>
                  </a:cubicBezTo>
                  <a:cubicBezTo>
                    <a:pt x="6" y="221"/>
                    <a:pt x="11" y="232"/>
                    <a:pt x="16" y="244"/>
                  </a:cubicBezTo>
                  <a:lnTo>
                    <a:pt x="83" y="401"/>
                  </a:lnTo>
                  <a:cubicBezTo>
                    <a:pt x="116" y="372"/>
                    <a:pt x="159" y="329"/>
                    <a:pt x="207" y="327"/>
                  </a:cubicBez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47" name="Rectangle 191"/>
            <p:cNvSpPr>
              <a:spLocks noChangeArrowheads="1"/>
            </p:cNvSpPr>
            <p:nvPr/>
          </p:nvSpPr>
          <p:spPr bwMode="auto">
            <a:xfrm>
              <a:off x="6354763" y="6548438"/>
              <a:ext cx="157163" cy="25400"/>
            </a:xfrm>
            <a:prstGeom prst="rect">
              <a:avLst/>
            </a:prstGeom>
            <a:grpFill/>
            <a:ln w="9525">
              <a:noFill/>
              <a:miter lim="800000"/>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48" name="Freeform 192"/>
            <p:cNvSpPr>
              <a:spLocks/>
            </p:cNvSpPr>
            <p:nvPr/>
          </p:nvSpPr>
          <p:spPr bwMode="auto">
            <a:xfrm>
              <a:off x="6061076" y="6483350"/>
              <a:ext cx="155575" cy="76200"/>
            </a:xfrm>
            <a:custGeom>
              <a:avLst/>
              <a:gdLst>
                <a:gd name="T0" fmla="*/ 181 w 205"/>
                <a:gd name="T1" fmla="*/ 93 h 99"/>
                <a:gd name="T2" fmla="*/ 144 w 205"/>
                <a:gd name="T3" fmla="*/ 89 h 99"/>
                <a:gd name="T4" fmla="*/ 142 w 205"/>
                <a:gd name="T5" fmla="*/ 80 h 99"/>
                <a:gd name="T6" fmla="*/ 149 w 205"/>
                <a:gd name="T7" fmla="*/ 55 h 99"/>
                <a:gd name="T8" fmla="*/ 140 w 205"/>
                <a:gd name="T9" fmla="*/ 42 h 99"/>
                <a:gd name="T10" fmla="*/ 111 w 205"/>
                <a:gd name="T11" fmla="*/ 36 h 99"/>
                <a:gd name="T12" fmla="*/ 45 w 205"/>
                <a:gd name="T13" fmla="*/ 79 h 99"/>
                <a:gd name="T14" fmla="*/ 0 w 205"/>
                <a:gd name="T15" fmla="*/ 75 h 99"/>
                <a:gd name="T16" fmla="*/ 12 w 205"/>
                <a:gd name="T17" fmla="*/ 64 h 99"/>
                <a:gd name="T18" fmla="*/ 107 w 205"/>
                <a:gd name="T19" fmla="*/ 3 h 99"/>
                <a:gd name="T20" fmla="*/ 162 w 205"/>
                <a:gd name="T21" fmla="*/ 17 h 99"/>
                <a:gd name="T22" fmla="*/ 181 w 205"/>
                <a:gd name="T23" fmla="*/ 48 h 99"/>
                <a:gd name="T24" fmla="*/ 199 w 205"/>
                <a:gd name="T25" fmla="*/ 69 h 99"/>
                <a:gd name="T26" fmla="*/ 205 w 205"/>
                <a:gd name="T27" fmla="*/ 99 h 99"/>
                <a:gd name="T28" fmla="*/ 181 w 205"/>
                <a:gd name="T29" fmla="*/ 9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99">
                  <a:moveTo>
                    <a:pt x="181" y="93"/>
                  </a:moveTo>
                  <a:lnTo>
                    <a:pt x="144" y="89"/>
                  </a:lnTo>
                  <a:lnTo>
                    <a:pt x="142" y="80"/>
                  </a:lnTo>
                  <a:cubicBezTo>
                    <a:pt x="140" y="71"/>
                    <a:pt x="143" y="62"/>
                    <a:pt x="149" y="55"/>
                  </a:cubicBezTo>
                  <a:cubicBezTo>
                    <a:pt x="147" y="51"/>
                    <a:pt x="144" y="46"/>
                    <a:pt x="140" y="42"/>
                  </a:cubicBezTo>
                  <a:cubicBezTo>
                    <a:pt x="133" y="37"/>
                    <a:pt x="123" y="35"/>
                    <a:pt x="111" y="36"/>
                  </a:cubicBezTo>
                  <a:cubicBezTo>
                    <a:pt x="91" y="38"/>
                    <a:pt x="68" y="58"/>
                    <a:pt x="45" y="79"/>
                  </a:cubicBezTo>
                  <a:lnTo>
                    <a:pt x="0" y="75"/>
                  </a:lnTo>
                  <a:cubicBezTo>
                    <a:pt x="4" y="71"/>
                    <a:pt x="8" y="67"/>
                    <a:pt x="12" y="64"/>
                  </a:cubicBezTo>
                  <a:cubicBezTo>
                    <a:pt x="43" y="36"/>
                    <a:pt x="74" y="7"/>
                    <a:pt x="107" y="3"/>
                  </a:cubicBezTo>
                  <a:cubicBezTo>
                    <a:pt x="129" y="0"/>
                    <a:pt x="147" y="5"/>
                    <a:pt x="162" y="17"/>
                  </a:cubicBezTo>
                  <a:cubicBezTo>
                    <a:pt x="172" y="26"/>
                    <a:pt x="178" y="38"/>
                    <a:pt x="181" y="48"/>
                  </a:cubicBezTo>
                  <a:cubicBezTo>
                    <a:pt x="190" y="51"/>
                    <a:pt x="197" y="59"/>
                    <a:pt x="199" y="69"/>
                  </a:cubicBezTo>
                  <a:lnTo>
                    <a:pt x="205" y="99"/>
                  </a:lnTo>
                  <a:cubicBezTo>
                    <a:pt x="198" y="97"/>
                    <a:pt x="188" y="94"/>
                    <a:pt x="181" y="93"/>
                  </a:cubicBez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49" name="Freeform 193"/>
            <p:cNvSpPr>
              <a:spLocks noEditPoints="1"/>
            </p:cNvSpPr>
            <p:nvPr/>
          </p:nvSpPr>
          <p:spPr bwMode="auto">
            <a:xfrm>
              <a:off x="5797551" y="5957888"/>
              <a:ext cx="341313" cy="344488"/>
            </a:xfrm>
            <a:custGeom>
              <a:avLst/>
              <a:gdLst>
                <a:gd name="T0" fmla="*/ 362 w 447"/>
                <a:gd name="T1" fmla="*/ 255 h 452"/>
                <a:gd name="T2" fmla="*/ 360 w 447"/>
                <a:gd name="T3" fmla="*/ 266 h 452"/>
                <a:gd name="T4" fmla="*/ 355 w 447"/>
                <a:gd name="T5" fmla="*/ 269 h 452"/>
                <a:gd name="T6" fmla="*/ 59 w 447"/>
                <a:gd name="T7" fmla="*/ 176 h 452"/>
                <a:gd name="T8" fmla="*/ 56 w 447"/>
                <a:gd name="T9" fmla="*/ 173 h 452"/>
                <a:gd name="T10" fmla="*/ 58 w 447"/>
                <a:gd name="T11" fmla="*/ 169 h 452"/>
                <a:gd name="T12" fmla="*/ 76 w 447"/>
                <a:gd name="T13" fmla="*/ 147 h 452"/>
                <a:gd name="T14" fmla="*/ 225 w 447"/>
                <a:gd name="T15" fmla="*/ 36 h 452"/>
                <a:gd name="T16" fmla="*/ 267 w 447"/>
                <a:gd name="T17" fmla="*/ 43 h 452"/>
                <a:gd name="T18" fmla="*/ 356 w 447"/>
                <a:gd name="T19" fmla="*/ 119 h 452"/>
                <a:gd name="T20" fmla="*/ 362 w 447"/>
                <a:gd name="T21" fmla="*/ 255 h 452"/>
                <a:gd name="T22" fmla="*/ 444 w 447"/>
                <a:gd name="T23" fmla="*/ 295 h 452"/>
                <a:gd name="T24" fmla="*/ 414 w 447"/>
                <a:gd name="T25" fmla="*/ 275 h 452"/>
                <a:gd name="T26" fmla="*/ 406 w 447"/>
                <a:gd name="T27" fmla="*/ 271 h 452"/>
                <a:gd name="T28" fmla="*/ 396 w 447"/>
                <a:gd name="T29" fmla="*/ 267 h 452"/>
                <a:gd name="T30" fmla="*/ 279 w 447"/>
                <a:gd name="T31" fmla="*/ 8 h 452"/>
                <a:gd name="T32" fmla="*/ 225 w 447"/>
                <a:gd name="T33" fmla="*/ 0 h 452"/>
                <a:gd name="T34" fmla="*/ 41 w 447"/>
                <a:gd name="T35" fmla="*/ 137 h 452"/>
                <a:gd name="T36" fmla="*/ 5 w 447"/>
                <a:gd name="T37" fmla="*/ 161 h 452"/>
                <a:gd name="T38" fmla="*/ 28 w 447"/>
                <a:gd name="T39" fmla="*/ 205 h 452"/>
                <a:gd name="T40" fmla="*/ 49 w 447"/>
                <a:gd name="T41" fmla="*/ 211 h 452"/>
                <a:gd name="T42" fmla="*/ 30 w 447"/>
                <a:gd name="T43" fmla="*/ 287 h 452"/>
                <a:gd name="T44" fmla="*/ 196 w 447"/>
                <a:gd name="T45" fmla="*/ 452 h 452"/>
                <a:gd name="T46" fmla="*/ 360 w 447"/>
                <a:gd name="T47" fmla="*/ 309 h 452"/>
                <a:gd name="T48" fmla="*/ 424 w 447"/>
                <a:gd name="T49" fmla="*/ 329 h 452"/>
                <a:gd name="T50" fmla="*/ 430 w 447"/>
                <a:gd name="T51" fmla="*/ 330 h 452"/>
                <a:gd name="T52" fmla="*/ 440 w 447"/>
                <a:gd name="T53" fmla="*/ 324 h 452"/>
                <a:gd name="T54" fmla="*/ 446 w 447"/>
                <a:gd name="T55" fmla="*/ 303 h 452"/>
                <a:gd name="T56" fmla="*/ 444 w 447"/>
                <a:gd name="T57" fmla="*/ 29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7" h="452">
                  <a:moveTo>
                    <a:pt x="362" y="255"/>
                  </a:moveTo>
                  <a:cubicBezTo>
                    <a:pt x="361" y="258"/>
                    <a:pt x="360" y="262"/>
                    <a:pt x="360" y="266"/>
                  </a:cubicBezTo>
                  <a:cubicBezTo>
                    <a:pt x="360" y="269"/>
                    <a:pt x="358" y="270"/>
                    <a:pt x="355" y="269"/>
                  </a:cubicBezTo>
                  <a:lnTo>
                    <a:pt x="59" y="176"/>
                  </a:lnTo>
                  <a:cubicBezTo>
                    <a:pt x="57" y="176"/>
                    <a:pt x="56" y="174"/>
                    <a:pt x="56" y="173"/>
                  </a:cubicBezTo>
                  <a:cubicBezTo>
                    <a:pt x="56" y="172"/>
                    <a:pt x="57" y="170"/>
                    <a:pt x="58" y="169"/>
                  </a:cubicBezTo>
                  <a:cubicBezTo>
                    <a:pt x="67" y="165"/>
                    <a:pt x="74" y="157"/>
                    <a:pt x="76" y="147"/>
                  </a:cubicBezTo>
                  <a:cubicBezTo>
                    <a:pt x="92" y="93"/>
                    <a:pt x="151" y="37"/>
                    <a:pt x="225" y="36"/>
                  </a:cubicBezTo>
                  <a:cubicBezTo>
                    <a:pt x="239" y="37"/>
                    <a:pt x="254" y="39"/>
                    <a:pt x="267" y="43"/>
                  </a:cubicBezTo>
                  <a:cubicBezTo>
                    <a:pt x="306" y="56"/>
                    <a:pt x="338" y="83"/>
                    <a:pt x="356" y="119"/>
                  </a:cubicBezTo>
                  <a:cubicBezTo>
                    <a:pt x="376" y="159"/>
                    <a:pt x="378" y="207"/>
                    <a:pt x="362" y="255"/>
                  </a:cubicBezTo>
                  <a:close/>
                  <a:moveTo>
                    <a:pt x="444" y="295"/>
                  </a:moveTo>
                  <a:lnTo>
                    <a:pt x="414" y="275"/>
                  </a:lnTo>
                  <a:cubicBezTo>
                    <a:pt x="413" y="273"/>
                    <a:pt x="407" y="271"/>
                    <a:pt x="406" y="271"/>
                  </a:cubicBezTo>
                  <a:lnTo>
                    <a:pt x="396" y="267"/>
                  </a:lnTo>
                  <a:cubicBezTo>
                    <a:pt x="437" y="150"/>
                    <a:pt x="379" y="41"/>
                    <a:pt x="279" y="8"/>
                  </a:cubicBezTo>
                  <a:cubicBezTo>
                    <a:pt x="260" y="2"/>
                    <a:pt x="242" y="0"/>
                    <a:pt x="225" y="0"/>
                  </a:cubicBezTo>
                  <a:cubicBezTo>
                    <a:pt x="138" y="0"/>
                    <a:pt x="62" y="64"/>
                    <a:pt x="41" y="137"/>
                  </a:cubicBezTo>
                  <a:cubicBezTo>
                    <a:pt x="28" y="137"/>
                    <a:pt x="11" y="142"/>
                    <a:pt x="5" y="161"/>
                  </a:cubicBezTo>
                  <a:cubicBezTo>
                    <a:pt x="0" y="179"/>
                    <a:pt x="10" y="199"/>
                    <a:pt x="28" y="205"/>
                  </a:cubicBezTo>
                  <a:lnTo>
                    <a:pt x="49" y="211"/>
                  </a:lnTo>
                  <a:cubicBezTo>
                    <a:pt x="37" y="234"/>
                    <a:pt x="30" y="259"/>
                    <a:pt x="30" y="287"/>
                  </a:cubicBezTo>
                  <a:cubicBezTo>
                    <a:pt x="30" y="378"/>
                    <a:pt x="105" y="452"/>
                    <a:pt x="196" y="452"/>
                  </a:cubicBezTo>
                  <a:cubicBezTo>
                    <a:pt x="280" y="452"/>
                    <a:pt x="349" y="390"/>
                    <a:pt x="360" y="309"/>
                  </a:cubicBezTo>
                  <a:lnTo>
                    <a:pt x="424" y="329"/>
                  </a:lnTo>
                  <a:cubicBezTo>
                    <a:pt x="426" y="330"/>
                    <a:pt x="428" y="330"/>
                    <a:pt x="430" y="330"/>
                  </a:cubicBezTo>
                  <a:cubicBezTo>
                    <a:pt x="435" y="330"/>
                    <a:pt x="439" y="328"/>
                    <a:pt x="440" y="324"/>
                  </a:cubicBezTo>
                  <a:lnTo>
                    <a:pt x="446" y="303"/>
                  </a:lnTo>
                  <a:cubicBezTo>
                    <a:pt x="447" y="301"/>
                    <a:pt x="446" y="297"/>
                    <a:pt x="444" y="295"/>
                  </a:cubicBez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50" name="Freeform 194"/>
            <p:cNvSpPr>
              <a:spLocks/>
            </p:cNvSpPr>
            <p:nvPr/>
          </p:nvSpPr>
          <p:spPr bwMode="auto">
            <a:xfrm>
              <a:off x="5656263" y="6311900"/>
              <a:ext cx="584200" cy="404813"/>
            </a:xfrm>
            <a:custGeom>
              <a:avLst/>
              <a:gdLst>
                <a:gd name="T0" fmla="*/ 759 w 766"/>
                <a:gd name="T1" fmla="*/ 512 h 533"/>
                <a:gd name="T2" fmla="*/ 752 w 766"/>
                <a:gd name="T3" fmla="*/ 471 h 533"/>
                <a:gd name="T4" fmla="*/ 766 w 766"/>
                <a:gd name="T5" fmla="*/ 427 h 533"/>
                <a:gd name="T6" fmla="*/ 707 w 766"/>
                <a:gd name="T7" fmla="*/ 361 h 533"/>
                <a:gd name="T8" fmla="*/ 499 w 766"/>
                <a:gd name="T9" fmla="*/ 339 h 533"/>
                <a:gd name="T10" fmla="*/ 410 w 766"/>
                <a:gd name="T11" fmla="*/ 129 h 533"/>
                <a:gd name="T12" fmla="*/ 239 w 766"/>
                <a:gd name="T13" fmla="*/ 0 h 533"/>
                <a:gd name="T14" fmla="*/ 51 w 766"/>
                <a:gd name="T15" fmla="*/ 184 h 533"/>
                <a:gd name="T16" fmla="*/ 0 w 766"/>
                <a:gd name="T17" fmla="*/ 496 h 533"/>
                <a:gd name="T18" fmla="*/ 326 w 766"/>
                <a:gd name="T19" fmla="*/ 496 h 533"/>
                <a:gd name="T20" fmla="*/ 209 w 766"/>
                <a:gd name="T21" fmla="*/ 259 h 533"/>
                <a:gd name="T22" fmla="*/ 257 w 766"/>
                <a:gd name="T23" fmla="*/ 246 h 533"/>
                <a:gd name="T24" fmla="*/ 350 w 766"/>
                <a:gd name="T25" fmla="*/ 438 h 533"/>
                <a:gd name="T26" fmla="*/ 433 w 766"/>
                <a:gd name="T27" fmla="*/ 496 h 533"/>
                <a:gd name="T28" fmla="*/ 688 w 766"/>
                <a:gd name="T29" fmla="*/ 496 h 533"/>
                <a:gd name="T30" fmla="*/ 721 w 766"/>
                <a:gd name="T31" fmla="*/ 491 h 533"/>
                <a:gd name="T32" fmla="*/ 726 w 766"/>
                <a:gd name="T33" fmla="*/ 518 h 533"/>
                <a:gd name="T34" fmla="*/ 746 w 766"/>
                <a:gd name="T35" fmla="*/ 531 h 533"/>
                <a:gd name="T36" fmla="*/ 759 w 766"/>
                <a:gd name="T37" fmla="*/ 51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6" h="533">
                  <a:moveTo>
                    <a:pt x="759" y="512"/>
                  </a:moveTo>
                  <a:lnTo>
                    <a:pt x="752" y="471"/>
                  </a:lnTo>
                  <a:cubicBezTo>
                    <a:pt x="761" y="460"/>
                    <a:pt x="766" y="446"/>
                    <a:pt x="766" y="427"/>
                  </a:cubicBezTo>
                  <a:cubicBezTo>
                    <a:pt x="766" y="392"/>
                    <a:pt x="747" y="367"/>
                    <a:pt x="707" y="361"/>
                  </a:cubicBezTo>
                  <a:lnTo>
                    <a:pt x="499" y="339"/>
                  </a:lnTo>
                  <a:lnTo>
                    <a:pt x="410" y="129"/>
                  </a:lnTo>
                  <a:cubicBezTo>
                    <a:pt x="373" y="39"/>
                    <a:pt x="309" y="0"/>
                    <a:pt x="239" y="0"/>
                  </a:cubicBezTo>
                  <a:cubicBezTo>
                    <a:pt x="144" y="0"/>
                    <a:pt x="77" y="62"/>
                    <a:pt x="51" y="184"/>
                  </a:cubicBezTo>
                  <a:cubicBezTo>
                    <a:pt x="35" y="261"/>
                    <a:pt x="0" y="496"/>
                    <a:pt x="0" y="496"/>
                  </a:cubicBezTo>
                  <a:lnTo>
                    <a:pt x="326" y="496"/>
                  </a:lnTo>
                  <a:lnTo>
                    <a:pt x="209" y="259"/>
                  </a:lnTo>
                  <a:lnTo>
                    <a:pt x="257" y="246"/>
                  </a:lnTo>
                  <a:cubicBezTo>
                    <a:pt x="283" y="301"/>
                    <a:pt x="325" y="388"/>
                    <a:pt x="350" y="438"/>
                  </a:cubicBezTo>
                  <a:cubicBezTo>
                    <a:pt x="368" y="475"/>
                    <a:pt x="396" y="496"/>
                    <a:pt x="433" y="496"/>
                  </a:cubicBezTo>
                  <a:lnTo>
                    <a:pt x="688" y="496"/>
                  </a:lnTo>
                  <a:cubicBezTo>
                    <a:pt x="700" y="496"/>
                    <a:pt x="712" y="494"/>
                    <a:pt x="721" y="491"/>
                  </a:cubicBezTo>
                  <a:lnTo>
                    <a:pt x="726" y="518"/>
                  </a:lnTo>
                  <a:cubicBezTo>
                    <a:pt x="728" y="526"/>
                    <a:pt x="736" y="533"/>
                    <a:pt x="746" y="531"/>
                  </a:cubicBezTo>
                  <a:cubicBezTo>
                    <a:pt x="757" y="529"/>
                    <a:pt x="760" y="518"/>
                    <a:pt x="759" y="512"/>
                  </a:cubicBez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51" name="Rectangle 195"/>
            <p:cNvSpPr>
              <a:spLocks noChangeArrowheads="1"/>
            </p:cNvSpPr>
            <p:nvPr/>
          </p:nvSpPr>
          <p:spPr bwMode="auto">
            <a:xfrm>
              <a:off x="6127751" y="6724650"/>
              <a:ext cx="188913" cy="25400"/>
            </a:xfrm>
            <a:prstGeom prst="rect">
              <a:avLst/>
            </a:prstGeom>
            <a:grpFill/>
            <a:ln w="9525">
              <a:noFill/>
              <a:miter lim="800000"/>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grpSp>
      <p:grpSp>
        <p:nvGrpSpPr>
          <p:cNvPr id="52" name="Harbor2" descr="{&quot;Key&quot;:&quot;POWER_USER_SHAPE_ICON&quot;,&quot;Value&quot;:&quot;POWER_USER_SHAPE_ICON_STYLE_1&quot;}"/>
          <p:cNvGrpSpPr>
            <a:grpSpLocks noChangeAspect="1"/>
          </p:cNvGrpSpPr>
          <p:nvPr>
            <p:custDataLst>
              <p:tags r:id="rId5"/>
            </p:custDataLst>
          </p:nvPr>
        </p:nvGrpSpPr>
        <p:grpSpPr bwMode="auto">
          <a:xfrm>
            <a:off x="673074" y="5546456"/>
            <a:ext cx="587468" cy="501306"/>
            <a:chOff x="18" y="49"/>
            <a:chExt cx="450" cy="384"/>
          </a:xfrm>
          <a:solidFill>
            <a:srgbClr val="0054C5"/>
          </a:solidFill>
        </p:grpSpPr>
        <p:sp>
          <p:nvSpPr>
            <p:cNvPr id="53" name="Harbor2"/>
            <p:cNvSpPr>
              <a:spLocks noChangeArrowheads="1"/>
            </p:cNvSpPr>
            <p:nvPr>
              <p:custDataLst>
                <p:tags r:id="rId29"/>
              </p:custDataLst>
            </p:nvPr>
          </p:nvSpPr>
          <p:spPr bwMode="auto">
            <a:xfrm>
              <a:off x="141" y="49"/>
              <a:ext cx="65" cy="35"/>
            </a:xfrm>
            <a:prstGeom prst="rect">
              <a:avLst/>
            </a:prstGeom>
            <a:grpFill/>
            <a:ln w="0">
              <a:noFill/>
              <a:prstDash val="solid"/>
              <a:miter lim="800000"/>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54" name="Harbor2"/>
            <p:cNvSpPr>
              <a:spLocks noChangeArrowheads="1"/>
            </p:cNvSpPr>
            <p:nvPr>
              <p:custDataLst>
                <p:tags r:id="rId30"/>
              </p:custDataLst>
            </p:nvPr>
          </p:nvSpPr>
          <p:spPr bwMode="auto">
            <a:xfrm>
              <a:off x="112" y="93"/>
              <a:ext cx="122" cy="30"/>
            </a:xfrm>
            <a:prstGeom prst="rect">
              <a:avLst/>
            </a:prstGeom>
            <a:grpFill/>
            <a:ln w="0">
              <a:noFill/>
              <a:prstDash val="solid"/>
              <a:miter lim="800000"/>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55" name="Harbor2"/>
            <p:cNvSpPr>
              <a:spLocks/>
            </p:cNvSpPr>
            <p:nvPr>
              <p:custDataLst>
                <p:tags r:id="rId31"/>
              </p:custDataLst>
            </p:nvPr>
          </p:nvSpPr>
          <p:spPr bwMode="auto">
            <a:xfrm>
              <a:off x="71" y="132"/>
              <a:ext cx="204" cy="44"/>
            </a:xfrm>
            <a:custGeom>
              <a:avLst/>
              <a:gdLst>
                <a:gd name="T0" fmla="*/ 271 w 542"/>
                <a:gd name="T1" fmla="*/ 20 h 117"/>
                <a:gd name="T2" fmla="*/ 542 w 542"/>
                <a:gd name="T3" fmla="*/ 117 h 117"/>
                <a:gd name="T4" fmla="*/ 542 w 542"/>
                <a:gd name="T5" fmla="*/ 0 h 117"/>
                <a:gd name="T6" fmla="*/ 0 w 542"/>
                <a:gd name="T7" fmla="*/ 0 h 117"/>
                <a:gd name="T8" fmla="*/ 0 w 542"/>
                <a:gd name="T9" fmla="*/ 117 h 117"/>
                <a:gd name="T10" fmla="*/ 271 w 542"/>
                <a:gd name="T11" fmla="*/ 20 h 117"/>
              </a:gdLst>
              <a:ahLst/>
              <a:cxnLst>
                <a:cxn ang="0">
                  <a:pos x="T0" y="T1"/>
                </a:cxn>
                <a:cxn ang="0">
                  <a:pos x="T2" y="T3"/>
                </a:cxn>
                <a:cxn ang="0">
                  <a:pos x="T4" y="T5"/>
                </a:cxn>
                <a:cxn ang="0">
                  <a:pos x="T6" y="T7"/>
                </a:cxn>
                <a:cxn ang="0">
                  <a:pos x="T8" y="T9"/>
                </a:cxn>
                <a:cxn ang="0">
                  <a:pos x="T10" y="T11"/>
                </a:cxn>
              </a:cxnLst>
              <a:rect l="0" t="0" r="r" b="b"/>
              <a:pathLst>
                <a:path w="542" h="117">
                  <a:moveTo>
                    <a:pt x="271" y="20"/>
                  </a:moveTo>
                  <a:lnTo>
                    <a:pt x="542" y="117"/>
                  </a:lnTo>
                  <a:lnTo>
                    <a:pt x="542" y="0"/>
                  </a:lnTo>
                  <a:lnTo>
                    <a:pt x="0" y="0"/>
                  </a:lnTo>
                  <a:lnTo>
                    <a:pt x="0" y="117"/>
                  </a:lnTo>
                  <a:lnTo>
                    <a:pt x="271" y="2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56" name="Harbor2"/>
            <p:cNvSpPr>
              <a:spLocks/>
            </p:cNvSpPr>
            <p:nvPr>
              <p:custDataLst>
                <p:tags r:id="rId32"/>
              </p:custDataLst>
            </p:nvPr>
          </p:nvSpPr>
          <p:spPr bwMode="auto">
            <a:xfrm>
              <a:off x="31" y="150"/>
              <a:ext cx="285" cy="82"/>
            </a:xfrm>
            <a:custGeom>
              <a:avLst/>
              <a:gdLst>
                <a:gd name="T0" fmla="*/ 379 w 759"/>
                <a:gd name="T1" fmla="*/ 93 h 218"/>
                <a:gd name="T2" fmla="*/ 714 w 759"/>
                <a:gd name="T3" fmla="*/ 218 h 218"/>
                <a:gd name="T4" fmla="*/ 759 w 759"/>
                <a:gd name="T5" fmla="*/ 139 h 218"/>
                <a:gd name="T6" fmla="*/ 379 w 759"/>
                <a:gd name="T7" fmla="*/ 0 h 218"/>
                <a:gd name="T8" fmla="*/ 0 w 759"/>
                <a:gd name="T9" fmla="*/ 139 h 218"/>
                <a:gd name="T10" fmla="*/ 45 w 759"/>
                <a:gd name="T11" fmla="*/ 218 h 218"/>
                <a:gd name="T12" fmla="*/ 379 w 759"/>
                <a:gd name="T13" fmla="*/ 93 h 218"/>
              </a:gdLst>
              <a:ahLst/>
              <a:cxnLst>
                <a:cxn ang="0">
                  <a:pos x="T0" y="T1"/>
                </a:cxn>
                <a:cxn ang="0">
                  <a:pos x="T2" y="T3"/>
                </a:cxn>
                <a:cxn ang="0">
                  <a:pos x="T4" y="T5"/>
                </a:cxn>
                <a:cxn ang="0">
                  <a:pos x="T6" y="T7"/>
                </a:cxn>
                <a:cxn ang="0">
                  <a:pos x="T8" y="T9"/>
                </a:cxn>
                <a:cxn ang="0">
                  <a:pos x="T10" y="T11"/>
                </a:cxn>
                <a:cxn ang="0">
                  <a:pos x="T12" y="T13"/>
                </a:cxn>
              </a:cxnLst>
              <a:rect l="0" t="0" r="r" b="b"/>
              <a:pathLst>
                <a:path w="759" h="218">
                  <a:moveTo>
                    <a:pt x="379" y="93"/>
                  </a:moveTo>
                  <a:lnTo>
                    <a:pt x="714" y="218"/>
                  </a:lnTo>
                  <a:cubicBezTo>
                    <a:pt x="730" y="188"/>
                    <a:pt x="743" y="165"/>
                    <a:pt x="759" y="139"/>
                  </a:cubicBezTo>
                  <a:lnTo>
                    <a:pt x="379" y="0"/>
                  </a:lnTo>
                  <a:lnTo>
                    <a:pt x="0" y="139"/>
                  </a:lnTo>
                  <a:cubicBezTo>
                    <a:pt x="16" y="165"/>
                    <a:pt x="28" y="188"/>
                    <a:pt x="45" y="218"/>
                  </a:cubicBezTo>
                  <a:lnTo>
                    <a:pt x="379" y="93"/>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57" name="Harbor2"/>
            <p:cNvSpPr>
              <a:spLocks noChangeArrowheads="1"/>
            </p:cNvSpPr>
            <p:nvPr>
              <p:custDataLst>
                <p:tags r:id="rId33"/>
              </p:custDataLst>
            </p:nvPr>
          </p:nvSpPr>
          <p:spPr bwMode="auto">
            <a:xfrm>
              <a:off x="346" y="351"/>
              <a:ext cx="122" cy="80"/>
            </a:xfrm>
            <a:prstGeom prst="rect">
              <a:avLst/>
            </a:prstGeom>
            <a:grpFill/>
            <a:ln w="0">
              <a:noFill/>
              <a:prstDash val="solid"/>
              <a:miter lim="800000"/>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58" name="Harbor2"/>
            <p:cNvSpPr>
              <a:spLocks/>
            </p:cNvSpPr>
            <p:nvPr>
              <p:custDataLst>
                <p:tags r:id="rId34"/>
              </p:custDataLst>
            </p:nvPr>
          </p:nvSpPr>
          <p:spPr bwMode="auto">
            <a:xfrm>
              <a:off x="18" y="384"/>
              <a:ext cx="311" cy="31"/>
            </a:xfrm>
            <a:custGeom>
              <a:avLst/>
              <a:gdLst>
                <a:gd name="T0" fmla="*/ 414 w 828"/>
                <a:gd name="T1" fmla="*/ 37 h 84"/>
                <a:gd name="T2" fmla="*/ 459 w 828"/>
                <a:gd name="T3" fmla="*/ 54 h 84"/>
                <a:gd name="T4" fmla="*/ 518 w 828"/>
                <a:gd name="T5" fmla="*/ 77 h 84"/>
                <a:gd name="T6" fmla="*/ 573 w 828"/>
                <a:gd name="T7" fmla="*/ 59 h 84"/>
                <a:gd name="T8" fmla="*/ 625 w 828"/>
                <a:gd name="T9" fmla="*/ 39 h 84"/>
                <a:gd name="T10" fmla="*/ 677 w 828"/>
                <a:gd name="T11" fmla="*/ 59 h 84"/>
                <a:gd name="T12" fmla="*/ 783 w 828"/>
                <a:gd name="T13" fmla="*/ 61 h 84"/>
                <a:gd name="T14" fmla="*/ 828 w 828"/>
                <a:gd name="T15" fmla="*/ 34 h 84"/>
                <a:gd name="T16" fmla="*/ 828 w 828"/>
                <a:gd name="T17" fmla="*/ 0 h 84"/>
                <a:gd name="T18" fmla="*/ 785 w 828"/>
                <a:gd name="T19" fmla="*/ 17 h 84"/>
                <a:gd name="T20" fmla="*/ 734 w 828"/>
                <a:gd name="T21" fmla="*/ 41 h 84"/>
                <a:gd name="T22" fmla="*/ 688 w 828"/>
                <a:gd name="T23" fmla="*/ 23 h 84"/>
                <a:gd name="T24" fmla="*/ 627 w 828"/>
                <a:gd name="T25" fmla="*/ 1 h 84"/>
                <a:gd name="T26" fmla="*/ 568 w 828"/>
                <a:gd name="T27" fmla="*/ 24 h 84"/>
                <a:gd name="T28" fmla="*/ 520 w 828"/>
                <a:gd name="T29" fmla="*/ 41 h 84"/>
                <a:gd name="T30" fmla="*/ 470 w 828"/>
                <a:gd name="T31" fmla="*/ 22 h 84"/>
                <a:gd name="T32" fmla="*/ 414 w 828"/>
                <a:gd name="T33" fmla="*/ 1 h 84"/>
                <a:gd name="T34" fmla="*/ 357 w 828"/>
                <a:gd name="T35" fmla="*/ 22 h 84"/>
                <a:gd name="T36" fmla="*/ 308 w 828"/>
                <a:gd name="T37" fmla="*/ 41 h 84"/>
                <a:gd name="T38" fmla="*/ 260 w 828"/>
                <a:gd name="T39" fmla="*/ 24 h 84"/>
                <a:gd name="T40" fmla="*/ 201 w 828"/>
                <a:gd name="T41" fmla="*/ 1 h 84"/>
                <a:gd name="T42" fmla="*/ 140 w 828"/>
                <a:gd name="T43" fmla="*/ 23 h 84"/>
                <a:gd name="T44" fmla="*/ 93 w 828"/>
                <a:gd name="T45" fmla="*/ 41 h 84"/>
                <a:gd name="T46" fmla="*/ 43 w 828"/>
                <a:gd name="T47" fmla="*/ 17 h 84"/>
                <a:gd name="T48" fmla="*/ 0 w 828"/>
                <a:gd name="T49" fmla="*/ 0 h 84"/>
                <a:gd name="T50" fmla="*/ 0 w 828"/>
                <a:gd name="T51" fmla="*/ 34 h 84"/>
                <a:gd name="T52" fmla="*/ 44 w 828"/>
                <a:gd name="T53" fmla="*/ 61 h 84"/>
                <a:gd name="T54" fmla="*/ 151 w 828"/>
                <a:gd name="T55" fmla="*/ 59 h 84"/>
                <a:gd name="T56" fmla="*/ 202 w 828"/>
                <a:gd name="T57" fmla="*/ 39 h 84"/>
                <a:gd name="T58" fmla="*/ 254 w 828"/>
                <a:gd name="T59" fmla="*/ 59 h 84"/>
                <a:gd name="T60" fmla="*/ 310 w 828"/>
                <a:gd name="T61" fmla="*/ 77 h 84"/>
                <a:gd name="T62" fmla="*/ 368 w 828"/>
                <a:gd name="T63" fmla="*/ 54 h 84"/>
                <a:gd name="T64" fmla="*/ 414 w 828"/>
                <a:gd name="T65" fmla="*/ 3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8" h="84">
                  <a:moveTo>
                    <a:pt x="414" y="37"/>
                  </a:moveTo>
                  <a:cubicBezTo>
                    <a:pt x="428" y="37"/>
                    <a:pt x="447" y="44"/>
                    <a:pt x="459" y="54"/>
                  </a:cubicBezTo>
                  <a:cubicBezTo>
                    <a:pt x="477" y="69"/>
                    <a:pt x="495" y="77"/>
                    <a:pt x="518" y="77"/>
                  </a:cubicBezTo>
                  <a:cubicBezTo>
                    <a:pt x="541" y="78"/>
                    <a:pt x="558" y="71"/>
                    <a:pt x="573" y="59"/>
                  </a:cubicBezTo>
                  <a:cubicBezTo>
                    <a:pt x="588" y="48"/>
                    <a:pt x="603" y="38"/>
                    <a:pt x="625" y="39"/>
                  </a:cubicBezTo>
                  <a:cubicBezTo>
                    <a:pt x="648" y="39"/>
                    <a:pt x="654" y="44"/>
                    <a:pt x="677" y="59"/>
                  </a:cubicBezTo>
                  <a:cubicBezTo>
                    <a:pt x="711" y="84"/>
                    <a:pt x="756" y="83"/>
                    <a:pt x="783" y="61"/>
                  </a:cubicBezTo>
                  <a:cubicBezTo>
                    <a:pt x="810" y="40"/>
                    <a:pt x="818" y="37"/>
                    <a:pt x="828" y="34"/>
                  </a:cubicBezTo>
                  <a:lnTo>
                    <a:pt x="828" y="0"/>
                  </a:lnTo>
                  <a:cubicBezTo>
                    <a:pt x="817" y="0"/>
                    <a:pt x="795" y="6"/>
                    <a:pt x="785" y="17"/>
                  </a:cubicBezTo>
                  <a:cubicBezTo>
                    <a:pt x="774" y="29"/>
                    <a:pt x="756" y="41"/>
                    <a:pt x="734" y="41"/>
                  </a:cubicBezTo>
                  <a:cubicBezTo>
                    <a:pt x="715" y="41"/>
                    <a:pt x="704" y="33"/>
                    <a:pt x="688" y="23"/>
                  </a:cubicBezTo>
                  <a:cubicBezTo>
                    <a:pt x="672" y="14"/>
                    <a:pt x="656" y="2"/>
                    <a:pt x="627" y="1"/>
                  </a:cubicBezTo>
                  <a:cubicBezTo>
                    <a:pt x="597" y="1"/>
                    <a:pt x="582" y="14"/>
                    <a:pt x="568" y="24"/>
                  </a:cubicBezTo>
                  <a:cubicBezTo>
                    <a:pt x="553" y="33"/>
                    <a:pt x="546" y="41"/>
                    <a:pt x="520" y="41"/>
                  </a:cubicBezTo>
                  <a:cubicBezTo>
                    <a:pt x="501" y="41"/>
                    <a:pt x="486" y="35"/>
                    <a:pt x="470" y="22"/>
                  </a:cubicBezTo>
                  <a:cubicBezTo>
                    <a:pt x="454" y="10"/>
                    <a:pt x="443" y="2"/>
                    <a:pt x="414" y="1"/>
                  </a:cubicBezTo>
                  <a:cubicBezTo>
                    <a:pt x="385" y="2"/>
                    <a:pt x="373" y="10"/>
                    <a:pt x="357" y="22"/>
                  </a:cubicBezTo>
                  <a:cubicBezTo>
                    <a:pt x="341" y="35"/>
                    <a:pt x="327" y="41"/>
                    <a:pt x="308" y="41"/>
                  </a:cubicBezTo>
                  <a:cubicBezTo>
                    <a:pt x="281" y="41"/>
                    <a:pt x="275" y="33"/>
                    <a:pt x="260" y="24"/>
                  </a:cubicBezTo>
                  <a:cubicBezTo>
                    <a:pt x="245" y="14"/>
                    <a:pt x="230" y="1"/>
                    <a:pt x="201" y="1"/>
                  </a:cubicBezTo>
                  <a:cubicBezTo>
                    <a:pt x="172" y="2"/>
                    <a:pt x="156" y="14"/>
                    <a:pt x="140" y="23"/>
                  </a:cubicBezTo>
                  <a:cubicBezTo>
                    <a:pt x="124" y="33"/>
                    <a:pt x="112" y="41"/>
                    <a:pt x="93" y="41"/>
                  </a:cubicBezTo>
                  <a:cubicBezTo>
                    <a:pt x="72" y="41"/>
                    <a:pt x="53" y="29"/>
                    <a:pt x="43" y="17"/>
                  </a:cubicBezTo>
                  <a:cubicBezTo>
                    <a:pt x="32" y="6"/>
                    <a:pt x="11" y="0"/>
                    <a:pt x="0" y="0"/>
                  </a:cubicBezTo>
                  <a:lnTo>
                    <a:pt x="0" y="34"/>
                  </a:lnTo>
                  <a:cubicBezTo>
                    <a:pt x="9" y="37"/>
                    <a:pt x="18" y="40"/>
                    <a:pt x="44" y="61"/>
                  </a:cubicBezTo>
                  <a:cubicBezTo>
                    <a:pt x="71" y="83"/>
                    <a:pt x="117" y="84"/>
                    <a:pt x="151" y="59"/>
                  </a:cubicBezTo>
                  <a:cubicBezTo>
                    <a:pt x="174" y="44"/>
                    <a:pt x="180" y="39"/>
                    <a:pt x="202" y="39"/>
                  </a:cubicBezTo>
                  <a:cubicBezTo>
                    <a:pt x="225" y="38"/>
                    <a:pt x="239" y="48"/>
                    <a:pt x="254" y="59"/>
                  </a:cubicBezTo>
                  <a:cubicBezTo>
                    <a:pt x="270" y="71"/>
                    <a:pt x="287" y="78"/>
                    <a:pt x="310" y="77"/>
                  </a:cubicBezTo>
                  <a:cubicBezTo>
                    <a:pt x="333" y="77"/>
                    <a:pt x="350" y="69"/>
                    <a:pt x="368" y="54"/>
                  </a:cubicBezTo>
                  <a:cubicBezTo>
                    <a:pt x="380" y="44"/>
                    <a:pt x="399" y="37"/>
                    <a:pt x="414" y="37"/>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59" name="Harbor2"/>
            <p:cNvSpPr>
              <a:spLocks/>
            </p:cNvSpPr>
            <p:nvPr>
              <p:custDataLst>
                <p:tags r:id="rId35"/>
              </p:custDataLst>
            </p:nvPr>
          </p:nvSpPr>
          <p:spPr bwMode="auto">
            <a:xfrm>
              <a:off x="18" y="403"/>
              <a:ext cx="310" cy="30"/>
            </a:xfrm>
            <a:custGeom>
              <a:avLst/>
              <a:gdLst>
                <a:gd name="T0" fmla="*/ 413 w 825"/>
                <a:gd name="T1" fmla="*/ 43 h 80"/>
                <a:gd name="T2" fmla="*/ 451 w 825"/>
                <a:gd name="T3" fmla="*/ 57 h 80"/>
                <a:gd name="T4" fmla="*/ 518 w 825"/>
                <a:gd name="T5" fmla="*/ 80 h 80"/>
                <a:gd name="T6" fmla="*/ 589 w 825"/>
                <a:gd name="T7" fmla="*/ 54 h 80"/>
                <a:gd name="T8" fmla="*/ 656 w 825"/>
                <a:gd name="T9" fmla="*/ 54 h 80"/>
                <a:gd name="T10" fmla="*/ 729 w 825"/>
                <a:gd name="T11" fmla="*/ 80 h 80"/>
                <a:gd name="T12" fmla="*/ 791 w 825"/>
                <a:gd name="T13" fmla="*/ 60 h 80"/>
                <a:gd name="T14" fmla="*/ 825 w 825"/>
                <a:gd name="T15" fmla="*/ 39 h 80"/>
                <a:gd name="T16" fmla="*/ 825 w 825"/>
                <a:gd name="T17" fmla="*/ 3 h 80"/>
                <a:gd name="T18" fmla="*/ 790 w 825"/>
                <a:gd name="T19" fmla="*/ 22 h 80"/>
                <a:gd name="T20" fmla="*/ 729 w 825"/>
                <a:gd name="T21" fmla="*/ 41 h 80"/>
                <a:gd name="T22" fmla="*/ 655 w 825"/>
                <a:gd name="T23" fmla="*/ 16 h 80"/>
                <a:gd name="T24" fmla="*/ 589 w 825"/>
                <a:gd name="T25" fmla="*/ 15 h 80"/>
                <a:gd name="T26" fmla="*/ 517 w 825"/>
                <a:gd name="T27" fmla="*/ 41 h 80"/>
                <a:gd name="T28" fmla="*/ 451 w 825"/>
                <a:gd name="T29" fmla="*/ 19 h 80"/>
                <a:gd name="T30" fmla="*/ 413 w 825"/>
                <a:gd name="T31" fmla="*/ 4 h 80"/>
                <a:gd name="T32" fmla="*/ 374 w 825"/>
                <a:gd name="T33" fmla="*/ 19 h 80"/>
                <a:gd name="T34" fmla="*/ 308 w 825"/>
                <a:gd name="T35" fmla="*/ 41 h 80"/>
                <a:gd name="T36" fmla="*/ 236 w 825"/>
                <a:gd name="T37" fmla="*/ 15 h 80"/>
                <a:gd name="T38" fmla="*/ 170 w 825"/>
                <a:gd name="T39" fmla="*/ 16 h 80"/>
                <a:gd name="T40" fmla="*/ 96 w 825"/>
                <a:gd name="T41" fmla="*/ 41 h 80"/>
                <a:gd name="T42" fmla="*/ 35 w 825"/>
                <a:gd name="T43" fmla="*/ 22 h 80"/>
                <a:gd name="T44" fmla="*/ 0 w 825"/>
                <a:gd name="T45" fmla="*/ 3 h 80"/>
                <a:gd name="T46" fmla="*/ 0 w 825"/>
                <a:gd name="T47" fmla="*/ 39 h 80"/>
                <a:gd name="T48" fmla="*/ 35 w 825"/>
                <a:gd name="T49" fmla="*/ 60 h 80"/>
                <a:gd name="T50" fmla="*/ 96 w 825"/>
                <a:gd name="T51" fmla="*/ 80 h 80"/>
                <a:gd name="T52" fmla="*/ 169 w 825"/>
                <a:gd name="T53" fmla="*/ 54 h 80"/>
                <a:gd name="T54" fmla="*/ 236 w 825"/>
                <a:gd name="T55" fmla="*/ 54 h 80"/>
                <a:gd name="T56" fmla="*/ 308 w 825"/>
                <a:gd name="T57" fmla="*/ 80 h 80"/>
                <a:gd name="T58" fmla="*/ 374 w 825"/>
                <a:gd name="T59" fmla="*/ 57 h 80"/>
                <a:gd name="T60" fmla="*/ 413 w 825"/>
                <a:gd name="T61"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25" h="80">
                  <a:moveTo>
                    <a:pt x="413" y="43"/>
                  </a:moveTo>
                  <a:cubicBezTo>
                    <a:pt x="420" y="43"/>
                    <a:pt x="439" y="45"/>
                    <a:pt x="451" y="57"/>
                  </a:cubicBezTo>
                  <a:cubicBezTo>
                    <a:pt x="461" y="68"/>
                    <a:pt x="481" y="80"/>
                    <a:pt x="518" y="80"/>
                  </a:cubicBezTo>
                  <a:cubicBezTo>
                    <a:pt x="554" y="80"/>
                    <a:pt x="572" y="68"/>
                    <a:pt x="589" y="54"/>
                  </a:cubicBezTo>
                  <a:cubicBezTo>
                    <a:pt x="607" y="39"/>
                    <a:pt x="638" y="38"/>
                    <a:pt x="656" y="54"/>
                  </a:cubicBezTo>
                  <a:cubicBezTo>
                    <a:pt x="674" y="71"/>
                    <a:pt x="705" y="80"/>
                    <a:pt x="729" y="80"/>
                  </a:cubicBezTo>
                  <a:cubicBezTo>
                    <a:pt x="753" y="80"/>
                    <a:pt x="780" y="68"/>
                    <a:pt x="791" y="60"/>
                  </a:cubicBezTo>
                  <a:cubicBezTo>
                    <a:pt x="811" y="45"/>
                    <a:pt x="813" y="41"/>
                    <a:pt x="825" y="39"/>
                  </a:cubicBezTo>
                  <a:lnTo>
                    <a:pt x="825" y="3"/>
                  </a:lnTo>
                  <a:cubicBezTo>
                    <a:pt x="815" y="2"/>
                    <a:pt x="810" y="6"/>
                    <a:pt x="790" y="22"/>
                  </a:cubicBezTo>
                  <a:cubicBezTo>
                    <a:pt x="780" y="29"/>
                    <a:pt x="753" y="41"/>
                    <a:pt x="729" y="41"/>
                  </a:cubicBezTo>
                  <a:cubicBezTo>
                    <a:pt x="705" y="41"/>
                    <a:pt x="674" y="32"/>
                    <a:pt x="655" y="16"/>
                  </a:cubicBezTo>
                  <a:cubicBezTo>
                    <a:pt x="638" y="0"/>
                    <a:pt x="607" y="1"/>
                    <a:pt x="589" y="15"/>
                  </a:cubicBezTo>
                  <a:cubicBezTo>
                    <a:pt x="572" y="30"/>
                    <a:pt x="553" y="41"/>
                    <a:pt x="517" y="41"/>
                  </a:cubicBezTo>
                  <a:cubicBezTo>
                    <a:pt x="481" y="41"/>
                    <a:pt x="461" y="30"/>
                    <a:pt x="451" y="19"/>
                  </a:cubicBezTo>
                  <a:cubicBezTo>
                    <a:pt x="439" y="6"/>
                    <a:pt x="420" y="4"/>
                    <a:pt x="413" y="4"/>
                  </a:cubicBezTo>
                  <a:cubicBezTo>
                    <a:pt x="405" y="4"/>
                    <a:pt x="386" y="6"/>
                    <a:pt x="374" y="19"/>
                  </a:cubicBezTo>
                  <a:cubicBezTo>
                    <a:pt x="364" y="30"/>
                    <a:pt x="344" y="41"/>
                    <a:pt x="308" y="41"/>
                  </a:cubicBezTo>
                  <a:cubicBezTo>
                    <a:pt x="272" y="41"/>
                    <a:pt x="254" y="30"/>
                    <a:pt x="236" y="15"/>
                  </a:cubicBezTo>
                  <a:cubicBezTo>
                    <a:pt x="218" y="1"/>
                    <a:pt x="188" y="0"/>
                    <a:pt x="170" y="16"/>
                  </a:cubicBezTo>
                  <a:cubicBezTo>
                    <a:pt x="152" y="32"/>
                    <a:pt x="120" y="41"/>
                    <a:pt x="96" y="41"/>
                  </a:cubicBezTo>
                  <a:cubicBezTo>
                    <a:pt x="72" y="41"/>
                    <a:pt x="45" y="29"/>
                    <a:pt x="35" y="22"/>
                  </a:cubicBezTo>
                  <a:cubicBezTo>
                    <a:pt x="15" y="6"/>
                    <a:pt x="11" y="2"/>
                    <a:pt x="0" y="3"/>
                  </a:cubicBezTo>
                  <a:lnTo>
                    <a:pt x="0" y="39"/>
                  </a:lnTo>
                  <a:cubicBezTo>
                    <a:pt x="12" y="41"/>
                    <a:pt x="15" y="45"/>
                    <a:pt x="35" y="60"/>
                  </a:cubicBezTo>
                  <a:cubicBezTo>
                    <a:pt x="45" y="68"/>
                    <a:pt x="72" y="80"/>
                    <a:pt x="96" y="80"/>
                  </a:cubicBezTo>
                  <a:cubicBezTo>
                    <a:pt x="120" y="80"/>
                    <a:pt x="151" y="71"/>
                    <a:pt x="169" y="54"/>
                  </a:cubicBezTo>
                  <a:cubicBezTo>
                    <a:pt x="187" y="38"/>
                    <a:pt x="218" y="39"/>
                    <a:pt x="236" y="54"/>
                  </a:cubicBezTo>
                  <a:cubicBezTo>
                    <a:pt x="254" y="68"/>
                    <a:pt x="271" y="80"/>
                    <a:pt x="308" y="80"/>
                  </a:cubicBezTo>
                  <a:cubicBezTo>
                    <a:pt x="344" y="80"/>
                    <a:pt x="364" y="68"/>
                    <a:pt x="374" y="57"/>
                  </a:cubicBezTo>
                  <a:cubicBezTo>
                    <a:pt x="386" y="45"/>
                    <a:pt x="405" y="43"/>
                    <a:pt x="413" y="43"/>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60" name="Harbor2"/>
            <p:cNvSpPr>
              <a:spLocks noEditPoints="1"/>
            </p:cNvSpPr>
            <p:nvPr>
              <p:custDataLst>
                <p:tags r:id="rId36"/>
              </p:custDataLst>
            </p:nvPr>
          </p:nvSpPr>
          <p:spPr bwMode="auto">
            <a:xfrm>
              <a:off x="52" y="195"/>
              <a:ext cx="242" cy="201"/>
            </a:xfrm>
            <a:custGeom>
              <a:avLst/>
              <a:gdLst>
                <a:gd name="T0" fmla="*/ 323 w 646"/>
                <a:gd name="T1" fmla="*/ 0 h 534"/>
                <a:gd name="T2" fmla="*/ 0 w 646"/>
                <a:gd name="T3" fmla="*/ 120 h 534"/>
                <a:gd name="T4" fmla="*/ 55 w 646"/>
                <a:gd name="T5" fmla="*/ 289 h 534"/>
                <a:gd name="T6" fmla="*/ 94 w 646"/>
                <a:gd name="T7" fmla="*/ 489 h 534"/>
                <a:gd name="T8" fmla="*/ 187 w 646"/>
                <a:gd name="T9" fmla="*/ 520 h 534"/>
                <a:gd name="T10" fmla="*/ 247 w 646"/>
                <a:gd name="T11" fmla="*/ 520 h 534"/>
                <a:gd name="T12" fmla="*/ 323 w 646"/>
                <a:gd name="T13" fmla="*/ 486 h 534"/>
                <a:gd name="T14" fmla="*/ 399 w 646"/>
                <a:gd name="T15" fmla="*/ 520 h 534"/>
                <a:gd name="T16" fmla="*/ 460 w 646"/>
                <a:gd name="T17" fmla="*/ 520 h 534"/>
                <a:gd name="T18" fmla="*/ 553 w 646"/>
                <a:gd name="T19" fmla="*/ 489 h 534"/>
                <a:gd name="T20" fmla="*/ 591 w 646"/>
                <a:gd name="T21" fmla="*/ 289 h 534"/>
                <a:gd name="T22" fmla="*/ 646 w 646"/>
                <a:gd name="T23" fmla="*/ 120 h 534"/>
                <a:gd name="T24" fmla="*/ 323 w 646"/>
                <a:gd name="T25" fmla="*/ 0 h 534"/>
                <a:gd name="T26" fmla="*/ 224 w 646"/>
                <a:gd name="T27" fmla="*/ 175 h 534"/>
                <a:gd name="T28" fmla="*/ 196 w 646"/>
                <a:gd name="T29" fmla="*/ 141 h 534"/>
                <a:gd name="T30" fmla="*/ 218 w 646"/>
                <a:gd name="T31" fmla="*/ 103 h 534"/>
                <a:gd name="T32" fmla="*/ 246 w 646"/>
                <a:gd name="T33" fmla="*/ 137 h 534"/>
                <a:gd name="T34" fmla="*/ 224 w 646"/>
                <a:gd name="T35" fmla="*/ 175 h 534"/>
                <a:gd name="T36" fmla="*/ 451 w 646"/>
                <a:gd name="T37" fmla="*/ 141 h 534"/>
                <a:gd name="T38" fmla="*/ 422 w 646"/>
                <a:gd name="T39" fmla="*/ 175 h 534"/>
                <a:gd name="T40" fmla="*/ 400 w 646"/>
                <a:gd name="T41" fmla="*/ 137 h 534"/>
                <a:gd name="T42" fmla="*/ 428 w 646"/>
                <a:gd name="T43" fmla="*/ 103 h 534"/>
                <a:gd name="T44" fmla="*/ 451 w 646"/>
                <a:gd name="T45" fmla="*/ 141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6" h="534">
                  <a:moveTo>
                    <a:pt x="323" y="0"/>
                  </a:moveTo>
                  <a:lnTo>
                    <a:pt x="0" y="120"/>
                  </a:lnTo>
                  <a:cubicBezTo>
                    <a:pt x="11" y="145"/>
                    <a:pt x="45" y="251"/>
                    <a:pt x="55" y="289"/>
                  </a:cubicBezTo>
                  <a:cubicBezTo>
                    <a:pt x="67" y="332"/>
                    <a:pt x="88" y="449"/>
                    <a:pt x="94" y="489"/>
                  </a:cubicBezTo>
                  <a:cubicBezTo>
                    <a:pt x="124" y="483"/>
                    <a:pt x="163" y="496"/>
                    <a:pt x="187" y="520"/>
                  </a:cubicBezTo>
                  <a:cubicBezTo>
                    <a:pt x="204" y="534"/>
                    <a:pt x="238" y="530"/>
                    <a:pt x="247" y="520"/>
                  </a:cubicBezTo>
                  <a:cubicBezTo>
                    <a:pt x="262" y="504"/>
                    <a:pt x="288" y="486"/>
                    <a:pt x="323" y="486"/>
                  </a:cubicBezTo>
                  <a:cubicBezTo>
                    <a:pt x="359" y="486"/>
                    <a:pt x="384" y="504"/>
                    <a:pt x="399" y="520"/>
                  </a:cubicBezTo>
                  <a:cubicBezTo>
                    <a:pt x="409" y="530"/>
                    <a:pt x="443" y="534"/>
                    <a:pt x="460" y="520"/>
                  </a:cubicBezTo>
                  <a:cubicBezTo>
                    <a:pt x="484" y="496"/>
                    <a:pt x="523" y="483"/>
                    <a:pt x="553" y="489"/>
                  </a:cubicBezTo>
                  <a:cubicBezTo>
                    <a:pt x="559" y="449"/>
                    <a:pt x="580" y="332"/>
                    <a:pt x="591" y="289"/>
                  </a:cubicBezTo>
                  <a:cubicBezTo>
                    <a:pt x="601" y="251"/>
                    <a:pt x="636" y="145"/>
                    <a:pt x="646" y="120"/>
                  </a:cubicBezTo>
                  <a:lnTo>
                    <a:pt x="323" y="0"/>
                  </a:lnTo>
                  <a:close/>
                  <a:moveTo>
                    <a:pt x="224" y="175"/>
                  </a:moveTo>
                  <a:cubicBezTo>
                    <a:pt x="210" y="176"/>
                    <a:pt x="197" y="161"/>
                    <a:pt x="196" y="141"/>
                  </a:cubicBezTo>
                  <a:cubicBezTo>
                    <a:pt x="194" y="122"/>
                    <a:pt x="204" y="104"/>
                    <a:pt x="218" y="103"/>
                  </a:cubicBezTo>
                  <a:cubicBezTo>
                    <a:pt x="232" y="102"/>
                    <a:pt x="244" y="117"/>
                    <a:pt x="246" y="137"/>
                  </a:cubicBezTo>
                  <a:cubicBezTo>
                    <a:pt x="247" y="157"/>
                    <a:pt x="237" y="174"/>
                    <a:pt x="224" y="175"/>
                  </a:cubicBezTo>
                  <a:close/>
                  <a:moveTo>
                    <a:pt x="451" y="141"/>
                  </a:moveTo>
                  <a:cubicBezTo>
                    <a:pt x="449" y="161"/>
                    <a:pt x="436" y="176"/>
                    <a:pt x="422" y="175"/>
                  </a:cubicBezTo>
                  <a:cubicBezTo>
                    <a:pt x="409" y="174"/>
                    <a:pt x="399" y="157"/>
                    <a:pt x="400" y="137"/>
                  </a:cubicBezTo>
                  <a:cubicBezTo>
                    <a:pt x="402" y="117"/>
                    <a:pt x="415" y="102"/>
                    <a:pt x="428" y="103"/>
                  </a:cubicBezTo>
                  <a:cubicBezTo>
                    <a:pt x="442" y="104"/>
                    <a:pt x="452" y="122"/>
                    <a:pt x="451" y="141"/>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61" name="Harbor2"/>
            <p:cNvSpPr>
              <a:spLocks noEditPoints="1"/>
            </p:cNvSpPr>
            <p:nvPr>
              <p:custDataLst>
                <p:tags r:id="rId37"/>
              </p:custDataLst>
            </p:nvPr>
          </p:nvSpPr>
          <p:spPr bwMode="auto">
            <a:xfrm>
              <a:off x="52" y="195"/>
              <a:ext cx="242" cy="201"/>
            </a:xfrm>
            <a:custGeom>
              <a:avLst/>
              <a:gdLst>
                <a:gd name="T0" fmla="*/ 323 w 646"/>
                <a:gd name="T1" fmla="*/ 0 h 534"/>
                <a:gd name="T2" fmla="*/ 0 w 646"/>
                <a:gd name="T3" fmla="*/ 120 h 534"/>
                <a:gd name="T4" fmla="*/ 55 w 646"/>
                <a:gd name="T5" fmla="*/ 289 h 534"/>
                <a:gd name="T6" fmla="*/ 94 w 646"/>
                <a:gd name="T7" fmla="*/ 489 h 534"/>
                <a:gd name="T8" fmla="*/ 187 w 646"/>
                <a:gd name="T9" fmla="*/ 520 h 534"/>
                <a:gd name="T10" fmla="*/ 247 w 646"/>
                <a:gd name="T11" fmla="*/ 520 h 534"/>
                <a:gd name="T12" fmla="*/ 323 w 646"/>
                <a:gd name="T13" fmla="*/ 486 h 534"/>
                <a:gd name="T14" fmla="*/ 399 w 646"/>
                <a:gd name="T15" fmla="*/ 520 h 534"/>
                <a:gd name="T16" fmla="*/ 460 w 646"/>
                <a:gd name="T17" fmla="*/ 520 h 534"/>
                <a:gd name="T18" fmla="*/ 553 w 646"/>
                <a:gd name="T19" fmla="*/ 489 h 534"/>
                <a:gd name="T20" fmla="*/ 591 w 646"/>
                <a:gd name="T21" fmla="*/ 289 h 534"/>
                <a:gd name="T22" fmla="*/ 646 w 646"/>
                <a:gd name="T23" fmla="*/ 120 h 534"/>
                <a:gd name="T24" fmla="*/ 323 w 646"/>
                <a:gd name="T25" fmla="*/ 0 h 534"/>
                <a:gd name="T26" fmla="*/ 224 w 646"/>
                <a:gd name="T27" fmla="*/ 175 h 534"/>
                <a:gd name="T28" fmla="*/ 196 w 646"/>
                <a:gd name="T29" fmla="*/ 141 h 534"/>
                <a:gd name="T30" fmla="*/ 218 w 646"/>
                <a:gd name="T31" fmla="*/ 103 h 534"/>
                <a:gd name="T32" fmla="*/ 246 w 646"/>
                <a:gd name="T33" fmla="*/ 137 h 534"/>
                <a:gd name="T34" fmla="*/ 224 w 646"/>
                <a:gd name="T35" fmla="*/ 175 h 534"/>
                <a:gd name="T36" fmla="*/ 451 w 646"/>
                <a:gd name="T37" fmla="*/ 141 h 534"/>
                <a:gd name="T38" fmla="*/ 422 w 646"/>
                <a:gd name="T39" fmla="*/ 175 h 534"/>
                <a:gd name="T40" fmla="*/ 400 w 646"/>
                <a:gd name="T41" fmla="*/ 137 h 534"/>
                <a:gd name="T42" fmla="*/ 428 w 646"/>
                <a:gd name="T43" fmla="*/ 103 h 534"/>
                <a:gd name="T44" fmla="*/ 451 w 646"/>
                <a:gd name="T45" fmla="*/ 141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6" h="534">
                  <a:moveTo>
                    <a:pt x="323" y="0"/>
                  </a:moveTo>
                  <a:lnTo>
                    <a:pt x="0" y="120"/>
                  </a:lnTo>
                  <a:cubicBezTo>
                    <a:pt x="11" y="145"/>
                    <a:pt x="45" y="251"/>
                    <a:pt x="55" y="289"/>
                  </a:cubicBezTo>
                  <a:cubicBezTo>
                    <a:pt x="67" y="332"/>
                    <a:pt x="88" y="449"/>
                    <a:pt x="94" y="489"/>
                  </a:cubicBezTo>
                  <a:cubicBezTo>
                    <a:pt x="124" y="483"/>
                    <a:pt x="163" y="496"/>
                    <a:pt x="187" y="520"/>
                  </a:cubicBezTo>
                  <a:cubicBezTo>
                    <a:pt x="204" y="534"/>
                    <a:pt x="238" y="530"/>
                    <a:pt x="247" y="520"/>
                  </a:cubicBezTo>
                  <a:cubicBezTo>
                    <a:pt x="262" y="504"/>
                    <a:pt x="288" y="486"/>
                    <a:pt x="323" y="486"/>
                  </a:cubicBezTo>
                  <a:cubicBezTo>
                    <a:pt x="359" y="486"/>
                    <a:pt x="384" y="504"/>
                    <a:pt x="399" y="520"/>
                  </a:cubicBezTo>
                  <a:cubicBezTo>
                    <a:pt x="409" y="530"/>
                    <a:pt x="443" y="534"/>
                    <a:pt x="460" y="520"/>
                  </a:cubicBezTo>
                  <a:cubicBezTo>
                    <a:pt x="484" y="496"/>
                    <a:pt x="523" y="483"/>
                    <a:pt x="553" y="489"/>
                  </a:cubicBezTo>
                  <a:cubicBezTo>
                    <a:pt x="559" y="449"/>
                    <a:pt x="580" y="332"/>
                    <a:pt x="591" y="289"/>
                  </a:cubicBezTo>
                  <a:cubicBezTo>
                    <a:pt x="601" y="251"/>
                    <a:pt x="636" y="145"/>
                    <a:pt x="646" y="120"/>
                  </a:cubicBezTo>
                  <a:lnTo>
                    <a:pt x="323" y="0"/>
                  </a:lnTo>
                  <a:close/>
                  <a:moveTo>
                    <a:pt x="224" y="175"/>
                  </a:moveTo>
                  <a:cubicBezTo>
                    <a:pt x="210" y="176"/>
                    <a:pt x="197" y="161"/>
                    <a:pt x="196" y="141"/>
                  </a:cubicBezTo>
                  <a:cubicBezTo>
                    <a:pt x="194" y="122"/>
                    <a:pt x="204" y="104"/>
                    <a:pt x="218" y="103"/>
                  </a:cubicBezTo>
                  <a:cubicBezTo>
                    <a:pt x="232" y="102"/>
                    <a:pt x="244" y="117"/>
                    <a:pt x="246" y="137"/>
                  </a:cubicBezTo>
                  <a:cubicBezTo>
                    <a:pt x="247" y="157"/>
                    <a:pt x="237" y="174"/>
                    <a:pt x="224" y="175"/>
                  </a:cubicBezTo>
                  <a:close/>
                  <a:moveTo>
                    <a:pt x="451" y="141"/>
                  </a:moveTo>
                  <a:cubicBezTo>
                    <a:pt x="449" y="161"/>
                    <a:pt x="436" y="176"/>
                    <a:pt x="422" y="175"/>
                  </a:cubicBezTo>
                  <a:cubicBezTo>
                    <a:pt x="409" y="174"/>
                    <a:pt x="399" y="157"/>
                    <a:pt x="400" y="137"/>
                  </a:cubicBezTo>
                  <a:cubicBezTo>
                    <a:pt x="402" y="117"/>
                    <a:pt x="415" y="102"/>
                    <a:pt x="428" y="103"/>
                  </a:cubicBezTo>
                  <a:cubicBezTo>
                    <a:pt x="442" y="104"/>
                    <a:pt x="452" y="122"/>
                    <a:pt x="451" y="141"/>
                  </a:cubicBezTo>
                  <a:close/>
                </a:path>
              </a:pathLst>
            </a:custGeom>
            <a:grpFill/>
            <a:ln w="3175" cap="flat">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grpSp>
      <p:graphicFrame>
        <p:nvGraphicFramePr>
          <p:cNvPr id="63" name="Tablo 62"/>
          <p:cNvGraphicFramePr>
            <a:graphicFrameLocks noGrp="1"/>
          </p:cNvGraphicFramePr>
          <p:nvPr>
            <p:extLst>
              <p:ext uri="{D42A27DB-BD31-4B8C-83A1-F6EECF244321}">
                <p14:modId xmlns:p14="http://schemas.microsoft.com/office/powerpoint/2010/main" val="1250222360"/>
              </p:ext>
            </p:extLst>
          </p:nvPr>
        </p:nvGraphicFramePr>
        <p:xfrm>
          <a:off x="1408356" y="1993437"/>
          <a:ext cx="1851016" cy="496202"/>
        </p:xfrm>
        <a:graphic>
          <a:graphicData uri="http://schemas.openxmlformats.org/drawingml/2006/table">
            <a:tbl>
              <a:tblPr/>
              <a:tblGrid>
                <a:gridCol w="1004688">
                  <a:extLst>
                    <a:ext uri="{9D8B030D-6E8A-4147-A177-3AD203B41FA5}">
                      <a16:colId xmlns:a16="http://schemas.microsoft.com/office/drawing/2014/main" val="3706016302"/>
                    </a:ext>
                  </a:extLst>
                </a:gridCol>
                <a:gridCol w="846328">
                  <a:extLst>
                    <a:ext uri="{9D8B030D-6E8A-4147-A177-3AD203B41FA5}">
                      <a16:colId xmlns:a16="http://schemas.microsoft.com/office/drawing/2014/main" val="81682797"/>
                    </a:ext>
                  </a:extLst>
                </a:gridCol>
              </a:tblGrid>
              <a:tr h="49620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72000" algn="l" fontAlgn="ctr"/>
                      <a:r>
                        <a:rPr lang="tr-TR" sz="1600" b="0" u="none" strike="noStrike" dirty="0">
                          <a:effectLst/>
                          <a:latin typeface="+mj-lt"/>
                          <a:cs typeface="Poppins ExtraLight" panose="00000300000000000000" pitchFamily="2" charset="-94"/>
                        </a:rPr>
                        <a:t>İlçe Sayısı</a:t>
                      </a:r>
                      <a:endParaRPr lang="tr-TR" sz="1600" b="0" i="0" u="none" strike="noStrike" dirty="0">
                        <a:effectLst/>
                        <a:latin typeface="+mj-lt"/>
                        <a:cs typeface="Poppins ExtraLight" panose="00000300000000000000" pitchFamily="2" charset="-94"/>
                      </a:endParaRPr>
                    </a:p>
                  </a:txBody>
                  <a:tcPr marL="6552" marR="6552" marT="6552" marB="0" anchor="ctr">
                    <a:lnL w="19050" cap="flat" cmpd="sng" algn="ctr">
                      <a:solidFill>
                        <a:srgbClr val="0054C5"/>
                      </a:solid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72000" algn="l" fontAlgn="ctr"/>
                      <a:r>
                        <a:rPr lang="tr-TR" sz="1600" b="1" kern="1200" dirty="0">
                          <a:solidFill>
                            <a:schemeClr val="tx1"/>
                          </a:solidFill>
                          <a:latin typeface="+mj-lt"/>
                          <a:ea typeface="+mn-ea"/>
                          <a:cs typeface="+mn-cs"/>
                        </a:rPr>
                        <a:t>19</a:t>
                      </a:r>
                      <a:endParaRPr lang="tr-TR" sz="1600" b="1" i="0" u="none" strike="noStrike" dirty="0">
                        <a:solidFill>
                          <a:schemeClr val="tx1"/>
                        </a:solidFill>
                        <a:effectLst/>
                        <a:latin typeface="+mj-lt"/>
                        <a:cs typeface="Poppins ExtraLight" panose="00000300000000000000" pitchFamily="2" charset="-94"/>
                      </a:endParaRPr>
                    </a:p>
                  </a:txBody>
                  <a:tcPr marL="6552" marR="6552" marT="6552" marB="0" anchor="ctr">
                    <a:lnL w="12700" cap="flat" cmpd="sng" algn="ctr">
                      <a:no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96795035"/>
                  </a:ext>
                </a:extLst>
              </a:tr>
            </a:tbl>
          </a:graphicData>
        </a:graphic>
      </p:graphicFrame>
      <p:graphicFrame>
        <p:nvGraphicFramePr>
          <p:cNvPr id="64" name="Tablo 63"/>
          <p:cNvGraphicFramePr>
            <a:graphicFrameLocks noGrp="1"/>
          </p:cNvGraphicFramePr>
          <p:nvPr>
            <p:extLst>
              <p:ext uri="{D42A27DB-BD31-4B8C-83A1-F6EECF244321}">
                <p14:modId xmlns:p14="http://schemas.microsoft.com/office/powerpoint/2010/main" val="76489413"/>
              </p:ext>
            </p:extLst>
          </p:nvPr>
        </p:nvGraphicFramePr>
        <p:xfrm>
          <a:off x="1408356" y="2701364"/>
          <a:ext cx="1851017" cy="404525"/>
        </p:xfrm>
        <a:graphic>
          <a:graphicData uri="http://schemas.openxmlformats.org/drawingml/2006/table">
            <a:tbl>
              <a:tblPr>
                <a:tableStyleId>{2D5ABB26-0587-4C30-8999-92F81FD0307C}</a:tableStyleId>
              </a:tblPr>
              <a:tblGrid>
                <a:gridCol w="1015476">
                  <a:extLst>
                    <a:ext uri="{9D8B030D-6E8A-4147-A177-3AD203B41FA5}">
                      <a16:colId xmlns:a16="http://schemas.microsoft.com/office/drawing/2014/main" val="3706016302"/>
                    </a:ext>
                  </a:extLst>
                </a:gridCol>
                <a:gridCol w="835541">
                  <a:extLst>
                    <a:ext uri="{9D8B030D-6E8A-4147-A177-3AD203B41FA5}">
                      <a16:colId xmlns:a16="http://schemas.microsoft.com/office/drawing/2014/main" val="81682797"/>
                    </a:ext>
                  </a:extLst>
                </a:gridCol>
              </a:tblGrid>
              <a:tr h="404525">
                <a:tc>
                  <a:txBody>
                    <a:bodyPr/>
                    <a:lstStyle/>
                    <a:p>
                      <a:pPr marL="72000" algn="l" fontAlgn="ctr"/>
                      <a:r>
                        <a:rPr lang="tr-TR" sz="1600" b="0" u="none" strike="noStrike" dirty="0">
                          <a:effectLst/>
                          <a:latin typeface="+mj-lt"/>
                          <a:cs typeface="Poppins ExtraLight" panose="00000300000000000000" pitchFamily="2" charset="-94"/>
                        </a:rPr>
                        <a:t>Nüfus</a:t>
                      </a:r>
                      <a:endParaRPr lang="tr-TR" sz="1600" b="0" i="0" u="none" strike="noStrike" dirty="0">
                        <a:effectLst/>
                        <a:latin typeface="+mj-lt"/>
                        <a:cs typeface="Poppins ExtraLight" panose="00000300000000000000" pitchFamily="2" charset="-94"/>
                      </a:endParaRPr>
                    </a:p>
                  </a:txBody>
                  <a:tcPr marL="6552" marR="6552" marT="6552" marB="0" anchor="ctr">
                    <a:lnL w="19050" cap="flat" cmpd="sng" algn="ctr">
                      <a:solidFill>
                        <a:srgbClr val="0054C5"/>
                      </a:solid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pPr marL="72000" algn="l" fontAlgn="ctr"/>
                      <a:r>
                        <a:rPr lang="tr-TR" sz="1600" b="1" i="0" u="none" strike="noStrike" kern="1200" dirty="0">
                          <a:solidFill>
                            <a:schemeClr val="tx1"/>
                          </a:solidFill>
                          <a:effectLst/>
                          <a:latin typeface="+mj-lt"/>
                          <a:ea typeface="+mn-ea"/>
                          <a:cs typeface="+mn-cs"/>
                        </a:rPr>
                        <a:t>770.711</a:t>
                      </a:r>
                      <a:endParaRPr lang="tr-TR" sz="1600" b="1" i="0" u="none" strike="noStrike" dirty="0">
                        <a:solidFill>
                          <a:schemeClr val="tx1"/>
                        </a:solidFill>
                        <a:effectLst/>
                        <a:latin typeface="+mj-lt"/>
                        <a:cs typeface="Poppins ExtraLight" panose="00000300000000000000" pitchFamily="2" charset="-94"/>
                      </a:endParaRPr>
                    </a:p>
                  </a:txBody>
                  <a:tcPr marL="6552" marR="6552" marT="6552" marB="0" anchor="ctr">
                    <a:lnL w="12700" cap="flat" cmpd="sng" algn="ctr">
                      <a:no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696795035"/>
                  </a:ext>
                </a:extLst>
              </a:tr>
            </a:tbl>
          </a:graphicData>
        </a:graphic>
      </p:graphicFrame>
      <p:graphicFrame>
        <p:nvGraphicFramePr>
          <p:cNvPr id="65" name="Tablo 64"/>
          <p:cNvGraphicFramePr>
            <a:graphicFrameLocks noGrp="1"/>
          </p:cNvGraphicFramePr>
          <p:nvPr>
            <p:extLst>
              <p:ext uri="{D42A27DB-BD31-4B8C-83A1-F6EECF244321}">
                <p14:modId xmlns:p14="http://schemas.microsoft.com/office/powerpoint/2010/main" val="3640030181"/>
              </p:ext>
            </p:extLst>
          </p:nvPr>
        </p:nvGraphicFramePr>
        <p:xfrm>
          <a:off x="1399103" y="3262030"/>
          <a:ext cx="3123736" cy="707282"/>
        </p:xfrm>
        <a:graphic>
          <a:graphicData uri="http://schemas.openxmlformats.org/drawingml/2006/table">
            <a:tbl>
              <a:tblPr>
                <a:tableStyleId>{2D5ABB26-0587-4C30-8999-92F81FD0307C}</a:tableStyleId>
              </a:tblPr>
              <a:tblGrid>
                <a:gridCol w="1209479">
                  <a:extLst>
                    <a:ext uri="{9D8B030D-6E8A-4147-A177-3AD203B41FA5}">
                      <a16:colId xmlns:a16="http://schemas.microsoft.com/office/drawing/2014/main" val="3706016302"/>
                    </a:ext>
                  </a:extLst>
                </a:gridCol>
                <a:gridCol w="1914257">
                  <a:extLst>
                    <a:ext uri="{9D8B030D-6E8A-4147-A177-3AD203B41FA5}">
                      <a16:colId xmlns:a16="http://schemas.microsoft.com/office/drawing/2014/main" val="2997596078"/>
                    </a:ext>
                  </a:extLst>
                </a:gridCol>
              </a:tblGrid>
              <a:tr h="353641">
                <a:tc>
                  <a:txBody>
                    <a:bodyPr/>
                    <a:lstStyle/>
                    <a:p>
                      <a:pPr marL="72000" algn="l" defTabSz="914400" rtl="0" eaLnBrk="1" fontAlgn="ctr" latinLnBrk="0" hangingPunct="1"/>
                      <a:r>
                        <a:rPr lang="tr-TR" sz="1600" b="0" u="none" strike="noStrike" kern="1200" dirty="0">
                          <a:solidFill>
                            <a:schemeClr val="tx1"/>
                          </a:solidFill>
                          <a:effectLst/>
                          <a:latin typeface="+mj-lt"/>
                          <a:ea typeface="+mn-ea"/>
                          <a:cs typeface="Poppins ExtraLight" panose="00000300000000000000" pitchFamily="2" charset="-94"/>
                        </a:rPr>
                        <a:t>OSB Sayısı</a:t>
                      </a:r>
                    </a:p>
                  </a:txBody>
                  <a:tcPr marL="6552" marR="6552" marT="6552" marB="0" anchor="b">
                    <a:lnL w="19050" cap="flat" cmpd="sng" algn="ctr">
                      <a:solidFill>
                        <a:srgbClr val="0054C5"/>
                      </a:solid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tr-TR" sz="1600" b="1" kern="1200" dirty="0" smtClean="0">
                          <a:solidFill>
                            <a:schemeClr val="tx1"/>
                          </a:solidFill>
                          <a:latin typeface="+mj-lt"/>
                          <a:ea typeface="+mn-ea"/>
                          <a:cs typeface="+mn-cs"/>
                        </a:rPr>
                        <a:t>3</a:t>
                      </a:r>
                      <a:r>
                        <a:rPr lang="tr-TR" sz="1600" b="1" kern="1200" baseline="0" dirty="0" smtClean="0">
                          <a:solidFill>
                            <a:schemeClr val="tx1"/>
                          </a:solidFill>
                          <a:latin typeface="+mj-lt"/>
                          <a:ea typeface="+mn-ea"/>
                          <a:cs typeface="+mn-cs"/>
                        </a:rPr>
                        <a:t> Aktif 1 Devam eden</a:t>
                      </a:r>
                      <a:endParaRPr lang="tr-TR" sz="1600" b="1" kern="1200" dirty="0">
                        <a:solidFill>
                          <a:schemeClr val="tx1"/>
                        </a:solidFill>
                        <a:latin typeface="+mj-lt"/>
                        <a:ea typeface="+mn-ea"/>
                        <a:cs typeface="+mn-cs"/>
                      </a:endParaRPr>
                    </a:p>
                  </a:txBody>
                  <a:tcPr marL="6552" marR="6552" marT="6552" marB="0" anchor="b">
                    <a:lnL w="12700" cap="flat" cmpd="sng" algn="ctr">
                      <a:no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696795035"/>
                  </a:ext>
                </a:extLst>
              </a:tr>
              <a:tr h="353641">
                <a:tc>
                  <a:txBody>
                    <a:bodyPr/>
                    <a:lstStyle/>
                    <a:p>
                      <a:pPr marL="72000" algn="l" defTabSz="914400" rtl="0" eaLnBrk="1" fontAlgn="ctr" latinLnBrk="0" hangingPunct="1"/>
                      <a:r>
                        <a:rPr lang="tr-TR" sz="1600" b="0" u="none" strike="noStrike" kern="1200" dirty="0">
                          <a:solidFill>
                            <a:schemeClr val="tx1"/>
                          </a:solidFill>
                          <a:effectLst/>
                          <a:latin typeface="+mj-lt"/>
                          <a:ea typeface="+mn-ea"/>
                          <a:cs typeface="Poppins ExtraLight" panose="00000300000000000000" pitchFamily="2" charset="-94"/>
                        </a:rPr>
                        <a:t>Çalışan Sayısı</a:t>
                      </a:r>
                    </a:p>
                  </a:txBody>
                  <a:tcPr marL="6552" marR="6552" marT="6552" marB="0">
                    <a:lnL w="19050" cap="flat" cmpd="sng" algn="ctr">
                      <a:solidFill>
                        <a:srgbClr val="0054C5"/>
                      </a:solid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tr-TR" sz="1600" b="1" kern="1200" dirty="0" smtClean="0">
                          <a:solidFill>
                            <a:schemeClr val="tx1"/>
                          </a:solidFill>
                          <a:latin typeface="+mj-lt"/>
                          <a:ea typeface="+mn-ea"/>
                          <a:cs typeface="+mn-cs"/>
                        </a:rPr>
                        <a:t>14.200</a:t>
                      </a:r>
                      <a:endParaRPr lang="tr-TR" sz="1600" b="1" kern="1200" dirty="0">
                        <a:solidFill>
                          <a:schemeClr val="tx1"/>
                        </a:solidFill>
                        <a:latin typeface="+mj-lt"/>
                        <a:ea typeface="+mn-ea"/>
                        <a:cs typeface="+mn-cs"/>
                      </a:endParaRPr>
                    </a:p>
                  </a:txBody>
                  <a:tcPr marL="6552" marR="6552" marT="6552" marB="0">
                    <a:lnL w="12700" cap="flat" cmpd="sng" algn="ctr">
                      <a:no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44425216"/>
                  </a:ext>
                </a:extLst>
              </a:tr>
            </a:tbl>
          </a:graphicData>
        </a:graphic>
      </p:graphicFrame>
      <p:graphicFrame>
        <p:nvGraphicFramePr>
          <p:cNvPr id="66" name="Tablo 65"/>
          <p:cNvGraphicFramePr>
            <a:graphicFrameLocks noGrp="1"/>
          </p:cNvGraphicFramePr>
          <p:nvPr>
            <p:extLst>
              <p:ext uri="{D42A27DB-BD31-4B8C-83A1-F6EECF244321}">
                <p14:modId xmlns:p14="http://schemas.microsoft.com/office/powerpoint/2010/main" val="4169365341"/>
              </p:ext>
            </p:extLst>
          </p:nvPr>
        </p:nvGraphicFramePr>
        <p:xfrm>
          <a:off x="1396308" y="4298812"/>
          <a:ext cx="3368298" cy="785061"/>
        </p:xfrm>
        <a:graphic>
          <a:graphicData uri="http://schemas.openxmlformats.org/drawingml/2006/table">
            <a:tbl>
              <a:tblPr>
                <a:tableStyleId>{2D5ABB26-0587-4C30-8999-92F81FD0307C}</a:tableStyleId>
              </a:tblPr>
              <a:tblGrid>
                <a:gridCol w="2081516">
                  <a:extLst>
                    <a:ext uri="{9D8B030D-6E8A-4147-A177-3AD203B41FA5}">
                      <a16:colId xmlns:a16="http://schemas.microsoft.com/office/drawing/2014/main" val="3706016302"/>
                    </a:ext>
                  </a:extLst>
                </a:gridCol>
                <a:gridCol w="1286782">
                  <a:extLst>
                    <a:ext uri="{9D8B030D-6E8A-4147-A177-3AD203B41FA5}">
                      <a16:colId xmlns:a16="http://schemas.microsoft.com/office/drawing/2014/main" val="616196932"/>
                    </a:ext>
                  </a:extLst>
                </a:gridCol>
              </a:tblGrid>
              <a:tr h="284277">
                <a:tc>
                  <a:txBody>
                    <a:bodyPr/>
                    <a:lstStyle/>
                    <a:p>
                      <a:pPr marL="72000" algn="l" fontAlgn="ctr"/>
                      <a:r>
                        <a:rPr lang="tr-TR" sz="1600" b="0" u="none" strike="noStrike" dirty="0">
                          <a:solidFill>
                            <a:schemeClr val="tx1"/>
                          </a:solidFill>
                          <a:effectLst/>
                          <a:latin typeface="+mj-lt"/>
                          <a:cs typeface="Poppins ExtraLight" panose="00000300000000000000" pitchFamily="2" charset="-94"/>
                        </a:rPr>
                        <a:t>İş</a:t>
                      </a:r>
                      <a:r>
                        <a:rPr lang="tr-TR" sz="1600" b="0" u="none" strike="noStrike" baseline="0" dirty="0">
                          <a:solidFill>
                            <a:schemeClr val="tx1"/>
                          </a:solidFill>
                          <a:effectLst/>
                          <a:latin typeface="+mj-lt"/>
                          <a:cs typeface="Poppins ExtraLight" panose="00000300000000000000" pitchFamily="2" charset="-94"/>
                        </a:rPr>
                        <a:t> Gücüne Katılma Oranı</a:t>
                      </a:r>
                      <a:endParaRPr lang="tr-TR" sz="1600" b="0" i="0" u="none" strike="noStrike" dirty="0">
                        <a:solidFill>
                          <a:schemeClr val="tx1"/>
                        </a:solidFill>
                        <a:effectLst/>
                        <a:latin typeface="+mj-lt"/>
                        <a:cs typeface="Poppins ExtraLight" panose="00000300000000000000" pitchFamily="2" charset="-94"/>
                      </a:endParaRPr>
                    </a:p>
                  </a:txBody>
                  <a:tcPr marL="6552" marR="6552" marT="6552" marB="0" anchor="b">
                    <a:lnL w="19050" cap="flat" cmpd="sng" algn="ctr">
                      <a:solidFill>
                        <a:srgbClr val="0054C5"/>
                      </a:solid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pPr marL="72000" algn="l" defTabSz="914400" rtl="0" eaLnBrk="1" fontAlgn="ctr" latinLnBrk="0" hangingPunct="1"/>
                      <a:r>
                        <a:rPr lang="tr-TR" sz="1600" b="1" kern="1200" dirty="0">
                          <a:solidFill>
                            <a:schemeClr val="tx1"/>
                          </a:solidFill>
                          <a:latin typeface="+mj-lt"/>
                          <a:ea typeface="+mn-ea"/>
                          <a:cs typeface="+mn-cs"/>
                        </a:rPr>
                        <a:t>%55,6</a:t>
                      </a:r>
                    </a:p>
                  </a:txBody>
                  <a:tcPr marL="6552" marR="6552" marT="6552" marB="0" anchor="b">
                    <a:lnL>
                      <a:noFill/>
                    </a:lnL>
                    <a:lnR w="28575" cap="flat" cmpd="sng" algn="ctr">
                      <a:noFill/>
                      <a:prstDash val="sysDot"/>
                      <a:round/>
                      <a:headEnd type="none" w="med" len="med"/>
                      <a:tailEnd type="none" w="med" len="med"/>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696795035"/>
                  </a:ext>
                </a:extLst>
              </a:tr>
              <a:tr h="250392">
                <a:tc>
                  <a:txBody>
                    <a:bodyPr/>
                    <a:lstStyle/>
                    <a:p>
                      <a:pPr marL="72000" algn="l" fontAlgn="ctr"/>
                      <a:r>
                        <a:rPr lang="tr-TR" sz="1600" b="0" u="none" strike="noStrike" dirty="0">
                          <a:solidFill>
                            <a:schemeClr val="tx1"/>
                          </a:solidFill>
                          <a:effectLst/>
                          <a:latin typeface="+mj-lt"/>
                          <a:cs typeface="Poppins ExtraLight" panose="00000300000000000000" pitchFamily="2" charset="-94"/>
                        </a:rPr>
                        <a:t>İstihdam Oranı</a:t>
                      </a:r>
                      <a:endParaRPr lang="tr-TR" sz="1600" b="0" i="0" u="none" strike="noStrike" dirty="0">
                        <a:solidFill>
                          <a:schemeClr val="tx1"/>
                        </a:solidFill>
                        <a:effectLst/>
                        <a:latin typeface="+mj-lt"/>
                        <a:cs typeface="Poppins ExtraLight" panose="00000300000000000000" pitchFamily="2" charset="-94"/>
                      </a:endParaRPr>
                    </a:p>
                  </a:txBody>
                  <a:tcPr marL="6552" marR="6552" marT="6552" marB="0" anchor="ctr">
                    <a:lnL w="19050" cap="flat" cmpd="sng" algn="ctr">
                      <a:solidFill>
                        <a:srgbClr val="0054C5"/>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72000" algn="l" defTabSz="914400" rtl="0" eaLnBrk="1" fontAlgn="ctr" latinLnBrk="0" hangingPunct="1"/>
                      <a:r>
                        <a:rPr lang="tr-TR" sz="1600" b="1" kern="1200" dirty="0">
                          <a:solidFill>
                            <a:schemeClr val="tx1"/>
                          </a:solidFill>
                          <a:latin typeface="+mj-lt"/>
                          <a:ea typeface="+mn-ea"/>
                          <a:cs typeface="+mn-cs"/>
                        </a:rPr>
                        <a:t>%51,2</a:t>
                      </a:r>
                    </a:p>
                  </a:txBody>
                  <a:tcPr marL="6552" marR="6552" marT="6552" marB="0" anchor="ctr">
                    <a:lnL>
                      <a:noFill/>
                    </a:lnL>
                    <a:lnR w="28575" cap="flat" cmpd="sng" algn="ctr">
                      <a:noFill/>
                      <a:prstDash val="sysDot"/>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75889527"/>
                  </a:ext>
                </a:extLst>
              </a:tr>
              <a:tr h="250392">
                <a:tc>
                  <a:txBody>
                    <a:bodyPr/>
                    <a:lstStyle/>
                    <a:p>
                      <a:pPr marL="72000" algn="l" fontAlgn="ctr"/>
                      <a:r>
                        <a:rPr lang="tr-TR" sz="1600" b="0" u="none" strike="noStrike" dirty="0">
                          <a:solidFill>
                            <a:schemeClr val="tx1"/>
                          </a:solidFill>
                          <a:effectLst/>
                          <a:latin typeface="+mj-lt"/>
                          <a:cs typeface="Poppins ExtraLight" panose="00000300000000000000" pitchFamily="2" charset="-94"/>
                        </a:rPr>
                        <a:t>İşsizlik Oranı</a:t>
                      </a:r>
                      <a:endParaRPr lang="tr-TR" sz="1600" b="0" i="0" u="none" strike="noStrike" dirty="0">
                        <a:solidFill>
                          <a:schemeClr val="tx1"/>
                        </a:solidFill>
                        <a:effectLst/>
                        <a:latin typeface="+mj-lt"/>
                        <a:cs typeface="Poppins ExtraLight" panose="00000300000000000000" pitchFamily="2" charset="-94"/>
                      </a:endParaRPr>
                    </a:p>
                  </a:txBody>
                  <a:tcPr marL="6552" marR="6552" marT="6552" marB="0">
                    <a:lnL w="19050" cap="flat" cmpd="sng" algn="ctr">
                      <a:solidFill>
                        <a:srgbClr val="0054C5"/>
                      </a:solidFill>
                      <a:prstDash val="solid"/>
                      <a:round/>
                      <a:headEnd type="none" w="med" len="med"/>
                      <a:tailEnd type="none" w="med" len="med"/>
                    </a:lnL>
                    <a:lnR>
                      <a:noFill/>
                    </a:lnR>
                    <a:lnT>
                      <a:noFill/>
                    </a:lnT>
                    <a:lnB w="285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tr-TR" sz="1600" b="1" kern="1200" dirty="0">
                          <a:solidFill>
                            <a:schemeClr val="tx1"/>
                          </a:solidFill>
                          <a:latin typeface="+mj-lt"/>
                          <a:ea typeface="+mn-ea"/>
                          <a:cs typeface="+mn-cs"/>
                        </a:rPr>
                        <a:t>%</a:t>
                      </a:r>
                      <a:r>
                        <a:rPr lang="tr-TR" sz="1600" b="1" kern="1200" dirty="0" smtClean="0">
                          <a:solidFill>
                            <a:schemeClr val="tx1"/>
                          </a:solidFill>
                          <a:latin typeface="+mj-lt"/>
                          <a:ea typeface="+mn-ea"/>
                          <a:cs typeface="+mn-cs"/>
                        </a:rPr>
                        <a:t>7,2</a:t>
                      </a:r>
                      <a:endParaRPr lang="tr-TR" sz="1600" b="1" kern="1200" dirty="0">
                        <a:solidFill>
                          <a:schemeClr val="tx1"/>
                        </a:solidFill>
                        <a:latin typeface="+mj-lt"/>
                        <a:ea typeface="+mn-ea"/>
                        <a:cs typeface="+mn-cs"/>
                      </a:endParaRPr>
                    </a:p>
                  </a:txBody>
                  <a:tcPr marL="6552" marR="6552" marT="6552" marB="0">
                    <a:lnL>
                      <a:noFill/>
                    </a:lnL>
                    <a:lnR w="28575" cap="flat" cmpd="sng" algn="ctr">
                      <a:noFill/>
                      <a:prstDash val="sysDot"/>
                      <a:round/>
                      <a:headEnd type="none" w="med" len="med"/>
                      <a:tailEnd type="none" w="med" len="med"/>
                    </a:lnR>
                    <a:lnT>
                      <a:noFill/>
                    </a:lnT>
                    <a:lnB w="28575"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212557"/>
                  </a:ext>
                </a:extLst>
              </a:tr>
            </a:tbl>
          </a:graphicData>
        </a:graphic>
      </p:graphicFrame>
      <p:graphicFrame>
        <p:nvGraphicFramePr>
          <p:cNvPr id="67" name="Tablo 66"/>
          <p:cNvGraphicFramePr>
            <a:graphicFrameLocks noGrp="1"/>
          </p:cNvGraphicFramePr>
          <p:nvPr>
            <p:extLst>
              <p:ext uri="{D42A27DB-BD31-4B8C-83A1-F6EECF244321}">
                <p14:modId xmlns:p14="http://schemas.microsoft.com/office/powerpoint/2010/main" val="2940884119"/>
              </p:ext>
            </p:extLst>
          </p:nvPr>
        </p:nvGraphicFramePr>
        <p:xfrm>
          <a:off x="1394232" y="5331798"/>
          <a:ext cx="3128607" cy="1108248"/>
        </p:xfrm>
        <a:graphic>
          <a:graphicData uri="http://schemas.openxmlformats.org/drawingml/2006/table">
            <a:tbl>
              <a:tblPr>
                <a:tableStyleId>{2D5ABB26-0587-4C30-8999-92F81FD0307C}</a:tableStyleId>
              </a:tblPr>
              <a:tblGrid>
                <a:gridCol w="930727">
                  <a:extLst>
                    <a:ext uri="{9D8B030D-6E8A-4147-A177-3AD203B41FA5}">
                      <a16:colId xmlns:a16="http://schemas.microsoft.com/office/drawing/2014/main" val="3706016302"/>
                    </a:ext>
                  </a:extLst>
                </a:gridCol>
                <a:gridCol w="601073">
                  <a:extLst>
                    <a:ext uri="{9D8B030D-6E8A-4147-A177-3AD203B41FA5}">
                      <a16:colId xmlns:a16="http://schemas.microsoft.com/office/drawing/2014/main" val="2162457389"/>
                    </a:ext>
                  </a:extLst>
                </a:gridCol>
                <a:gridCol w="1596807">
                  <a:extLst>
                    <a:ext uri="{9D8B030D-6E8A-4147-A177-3AD203B41FA5}">
                      <a16:colId xmlns:a16="http://schemas.microsoft.com/office/drawing/2014/main" val="616196932"/>
                    </a:ext>
                  </a:extLst>
                </a:gridCol>
              </a:tblGrid>
              <a:tr h="150646">
                <a:tc>
                  <a:txBody>
                    <a:bodyPr/>
                    <a:lstStyle/>
                    <a:p>
                      <a:pPr marL="72000" algn="l" fontAlgn="ctr"/>
                      <a:endParaRPr lang="tr-TR" sz="1300" b="0" i="0" u="none" strike="noStrike" dirty="0">
                        <a:effectLst/>
                        <a:latin typeface="+mj-lt"/>
                        <a:cs typeface="Poppins ExtraLight" panose="00000300000000000000" pitchFamily="2" charset="-94"/>
                      </a:endParaRPr>
                    </a:p>
                  </a:txBody>
                  <a:tcPr marL="6552" marR="6552" marT="6552" marB="0" anchor="b">
                    <a:lnL w="19050" cap="flat" cmpd="sng" algn="ctr">
                      <a:solidFill>
                        <a:srgbClr val="0054C5"/>
                      </a:solid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pPr marL="72000" algn="l" fontAlgn="ctr"/>
                      <a:endParaRPr lang="tr-TR" sz="1300" b="0" i="0" u="none" strike="noStrike" dirty="0">
                        <a:effectLst/>
                        <a:latin typeface="+mj-lt"/>
                        <a:cs typeface="Poppins ExtraLight" panose="00000300000000000000" pitchFamily="2" charset="-94"/>
                      </a:endParaRPr>
                    </a:p>
                  </a:txBody>
                  <a:tcPr marL="6552" marR="6552" marT="6552" marB="0" anchor="b">
                    <a:lnL w="19050" cap="flat" cmpd="sng" algn="ctr">
                      <a:no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pPr marL="72000" algn="l" defTabSz="914400" rtl="0" eaLnBrk="1" fontAlgn="ctr" latinLnBrk="0" hangingPunct="1"/>
                      <a:endParaRPr lang="tr-TR" sz="1200" b="0" kern="1200" dirty="0">
                        <a:solidFill>
                          <a:srgbClr val="0054C5"/>
                        </a:solidFill>
                        <a:latin typeface="Poppins ExtraLight" panose="00000300000000000000" pitchFamily="2" charset="-94"/>
                        <a:ea typeface="+mn-ea"/>
                        <a:cs typeface="Poppins ExtraLight" panose="00000300000000000000" pitchFamily="2" charset="-94"/>
                      </a:endParaRPr>
                    </a:p>
                  </a:txBody>
                  <a:tcPr marL="6552" marR="6552" marT="6552" marB="0" anchor="b">
                    <a:lnL>
                      <a:noFill/>
                    </a:lnL>
                    <a:lnR w="28575" cap="flat" cmpd="sng" algn="ctr">
                      <a:noFill/>
                      <a:prstDash val="sysDot"/>
                      <a:round/>
                      <a:headEnd type="none" w="med" len="med"/>
                      <a:tailEnd type="none" w="med" len="med"/>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696795035"/>
                  </a:ext>
                </a:extLst>
              </a:tr>
              <a:tr h="245508">
                <a:tc gridSpan="2">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tr-TR" sz="1600" b="0" i="0" u="none" strike="noStrike" dirty="0">
                          <a:effectLst/>
                          <a:latin typeface="+mj-lt"/>
                          <a:cs typeface="Poppins ExtraLight" panose="00000300000000000000" pitchFamily="2" charset="-94"/>
                        </a:rPr>
                        <a:t>2024 Yılı Toplam İhracatı</a:t>
                      </a:r>
                    </a:p>
                  </a:txBody>
                  <a:tcPr marL="6552" marR="6552" marT="6552" marB="0">
                    <a:lnL w="19050" cap="flat" cmpd="sng" algn="ctr">
                      <a:solidFill>
                        <a:srgbClr val="0054C5"/>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hMerge="1">
                  <a:txBody>
                    <a:bodyPr/>
                    <a:lstStyle/>
                    <a:p>
                      <a:endParaRPr lang="tr-TR"/>
                    </a:p>
                  </a:txBody>
                  <a:tcPr>
                    <a:lnL w="190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tr-TR" sz="1600" b="1" kern="1200" dirty="0">
                          <a:solidFill>
                            <a:schemeClr val="tx1"/>
                          </a:solidFill>
                          <a:latin typeface="+mj-lt"/>
                          <a:ea typeface="+mn-ea"/>
                          <a:cs typeface="+mn-cs"/>
                        </a:rPr>
                        <a:t>730.270,000 </a:t>
                      </a:r>
                      <a:r>
                        <a:rPr lang="tr-TR" sz="1200" b="0" u="none" strike="noStrike" kern="1200" dirty="0">
                          <a:solidFill>
                            <a:schemeClr val="tx1"/>
                          </a:solidFill>
                          <a:effectLst/>
                          <a:latin typeface="Poppins ExtraLight" panose="00000300000000000000" pitchFamily="2" charset="-94"/>
                          <a:ea typeface="+mn-ea"/>
                          <a:cs typeface="Poppins ExtraLight" panose="00000300000000000000" pitchFamily="2" charset="-94"/>
                        </a:rPr>
                        <a:t>$</a:t>
                      </a:r>
                    </a:p>
                  </a:txBody>
                  <a:tcPr marL="6552" marR="6552" marT="6552" marB="0">
                    <a:lnL>
                      <a:noFill/>
                    </a:lnL>
                    <a:lnR w="28575" cap="flat" cmpd="sng" algn="ctr">
                      <a:noFill/>
                      <a:prstDash val="sysDot"/>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75889527"/>
                  </a:ext>
                </a:extLst>
              </a:tr>
              <a:tr h="150411">
                <a:tc gridSpan="2">
                  <a:txBody>
                    <a:bodyPr/>
                    <a:lstStyle/>
                    <a:p>
                      <a:pPr marL="72000" marR="0" indent="0" algn="l" defTabSz="914400" rtl="0" eaLnBrk="1" fontAlgn="ctr" latinLnBrk="0" hangingPunct="1">
                        <a:lnSpc>
                          <a:spcPct val="100000"/>
                        </a:lnSpc>
                        <a:spcBef>
                          <a:spcPts val="0"/>
                        </a:spcBef>
                        <a:spcAft>
                          <a:spcPts val="0"/>
                        </a:spcAft>
                        <a:buClrTx/>
                        <a:buSzTx/>
                        <a:buFontTx/>
                        <a:buNone/>
                        <a:tabLst/>
                        <a:defRPr/>
                      </a:pPr>
                      <a:endParaRPr lang="tr-TR" sz="1300" b="0" i="0" u="none" strike="noStrike" dirty="0">
                        <a:effectLst/>
                        <a:latin typeface="+mj-lt"/>
                        <a:cs typeface="Poppins ExtraLight" panose="00000300000000000000" pitchFamily="2" charset="-94"/>
                      </a:endParaRPr>
                    </a:p>
                  </a:txBody>
                  <a:tcPr marL="6552" marR="6552" marT="6552" marB="0" anchor="ctr">
                    <a:lnL w="19050" cap="flat" cmpd="sng" algn="ctr">
                      <a:solidFill>
                        <a:srgbClr val="0054C5"/>
                      </a:solidFill>
                      <a:prstDash val="solid"/>
                      <a:round/>
                      <a:headEnd type="none" w="med" len="med"/>
                      <a:tailEnd type="none" w="med" len="med"/>
                    </a:lnL>
                    <a:lnR>
                      <a:noFill/>
                    </a:lnR>
                    <a:lnT>
                      <a:noFill/>
                    </a:lnT>
                    <a:lnB w="28575" cap="flat" cmpd="sng" algn="ctr">
                      <a:noFill/>
                      <a:prstDash val="sysDot"/>
                      <a:round/>
                      <a:headEnd type="none" w="med" len="med"/>
                      <a:tailEnd type="none" w="med" len="med"/>
                    </a:lnB>
                    <a:lnTlToBr w="12700" cmpd="sng">
                      <a:noFill/>
                      <a:prstDash val="solid"/>
                    </a:lnTlToBr>
                    <a:lnBlToTr w="12700" cmpd="sng">
                      <a:noFill/>
                      <a:prstDash val="solid"/>
                    </a:lnBlToTr>
                  </a:tcPr>
                </a:tc>
                <a:tc hMerge="1">
                  <a:txBody>
                    <a:bodyPr/>
                    <a:lstStyle/>
                    <a:p>
                      <a:endParaRPr lang="tr-TR"/>
                    </a:p>
                  </a:txBody>
                  <a:tcPr/>
                </a:tc>
                <a:tc>
                  <a:txBody>
                    <a:bodyPr/>
                    <a:lstStyle/>
                    <a:p>
                      <a:pPr marL="72000" algn="l" defTabSz="914400" rtl="0" eaLnBrk="1" fontAlgn="ctr" latinLnBrk="0" hangingPunct="1"/>
                      <a:endParaRPr lang="tr-TR" sz="1200" b="0" u="none" strike="noStrike" kern="1200" dirty="0">
                        <a:solidFill>
                          <a:srgbClr val="FF0000"/>
                        </a:solidFill>
                        <a:effectLst/>
                        <a:latin typeface="Poppins ExtraLight" panose="00000300000000000000" pitchFamily="2" charset="-94"/>
                        <a:ea typeface="+mn-ea"/>
                        <a:cs typeface="Poppins ExtraLight" panose="00000300000000000000" pitchFamily="2" charset="-94"/>
                      </a:endParaRPr>
                    </a:p>
                  </a:txBody>
                  <a:tcPr marL="6552" marR="6552" marT="6552" marB="0" anchor="ctr">
                    <a:lnL>
                      <a:noFill/>
                    </a:lnL>
                    <a:lnR w="28575" cap="flat" cmpd="sng" algn="ctr">
                      <a:noFill/>
                      <a:prstDash val="sysDot"/>
                      <a:round/>
                      <a:headEnd type="none" w="med" len="med"/>
                      <a:tailEnd type="none" w="med" len="med"/>
                    </a:lnR>
                    <a:lnT>
                      <a:noFill/>
                    </a:lnT>
                    <a:lnB w="28575"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212557"/>
                  </a:ext>
                </a:extLst>
              </a:tr>
              <a:tr h="150411">
                <a:tc gridSpan="2">
                  <a:txBody>
                    <a:bodyPr/>
                    <a:lstStyle/>
                    <a:p>
                      <a:pPr marL="72000" marR="0" indent="0" algn="l" defTabSz="914400" rtl="0" eaLnBrk="1" fontAlgn="ctr" latinLnBrk="0" hangingPunct="1">
                        <a:lnSpc>
                          <a:spcPct val="100000"/>
                        </a:lnSpc>
                        <a:spcBef>
                          <a:spcPts val="0"/>
                        </a:spcBef>
                        <a:spcAft>
                          <a:spcPts val="0"/>
                        </a:spcAft>
                        <a:buClrTx/>
                        <a:buSzTx/>
                        <a:buFontTx/>
                        <a:buNone/>
                        <a:tabLst/>
                        <a:defRPr/>
                      </a:pPr>
                      <a:endParaRPr lang="tr-TR" sz="1300" b="0" i="0" u="none" strike="noStrike" dirty="0">
                        <a:effectLst/>
                        <a:latin typeface="+mj-lt"/>
                        <a:cs typeface="Poppins ExtraLight" panose="00000300000000000000" pitchFamily="2" charset="-94"/>
                      </a:endParaRPr>
                    </a:p>
                  </a:txBody>
                  <a:tcPr marL="6552" marR="6552" marT="6552" marB="0" anchor="ctr">
                    <a:lnL w="19050" cap="flat" cmpd="sng" algn="ctr">
                      <a:solidFill>
                        <a:srgbClr val="0054C5"/>
                      </a:solidFill>
                      <a:prstDash val="solid"/>
                      <a:round/>
                      <a:headEnd type="none" w="med" len="med"/>
                      <a:tailEnd type="none" w="med" len="med"/>
                    </a:lnL>
                    <a:lnR>
                      <a:noFill/>
                    </a:lnR>
                    <a:lnT>
                      <a:noFill/>
                    </a:lnT>
                    <a:lnB w="28575" cap="flat" cmpd="sng" algn="ctr">
                      <a:noFill/>
                      <a:prstDash val="sysDot"/>
                      <a:round/>
                      <a:headEnd type="none" w="med" len="med"/>
                      <a:tailEnd type="none" w="med" len="med"/>
                    </a:lnB>
                    <a:lnTlToBr w="12700" cmpd="sng">
                      <a:noFill/>
                      <a:prstDash val="solid"/>
                    </a:lnTlToBr>
                    <a:lnBlToTr w="12700" cmpd="sng">
                      <a:noFill/>
                      <a:prstDash val="solid"/>
                    </a:lnBlToTr>
                  </a:tcPr>
                </a:tc>
                <a:tc hMerge="1">
                  <a:txBody>
                    <a:bodyPr/>
                    <a:lstStyle/>
                    <a:p>
                      <a:endParaRPr lang="tr-TR"/>
                    </a:p>
                  </a:txBody>
                  <a:tcPr/>
                </a:tc>
                <a:tc>
                  <a:txBody>
                    <a:bodyPr/>
                    <a:lstStyle/>
                    <a:p>
                      <a:pPr marL="72000" algn="l" defTabSz="914400" rtl="0" eaLnBrk="1" fontAlgn="ctr" latinLnBrk="0" hangingPunct="1"/>
                      <a:endParaRPr lang="tr-TR" sz="1200" b="0" u="none" strike="noStrike" kern="1200" dirty="0">
                        <a:solidFill>
                          <a:srgbClr val="FF0000"/>
                        </a:solidFill>
                        <a:effectLst/>
                        <a:latin typeface="Poppins ExtraLight" panose="00000300000000000000" pitchFamily="2" charset="-94"/>
                        <a:ea typeface="+mn-ea"/>
                        <a:cs typeface="Poppins ExtraLight" panose="00000300000000000000" pitchFamily="2" charset="-94"/>
                      </a:endParaRPr>
                    </a:p>
                  </a:txBody>
                  <a:tcPr marL="6552" marR="6552" marT="6552" marB="0" anchor="ctr">
                    <a:lnL>
                      <a:noFill/>
                    </a:lnL>
                    <a:lnR w="28575" cap="flat" cmpd="sng" algn="ctr">
                      <a:noFill/>
                      <a:prstDash val="sysDot"/>
                      <a:round/>
                      <a:headEnd type="none" w="med" len="med"/>
                      <a:tailEnd type="none" w="med" len="med"/>
                    </a:lnR>
                    <a:lnT>
                      <a:noFill/>
                    </a:lnT>
                    <a:lnB w="28575"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8909997"/>
                  </a:ext>
                </a:extLst>
              </a:tr>
            </a:tbl>
          </a:graphicData>
        </a:graphic>
      </p:graphicFrame>
      <p:grpSp>
        <p:nvGrpSpPr>
          <p:cNvPr id="68" name="Analytics2" descr="{&quot;Key&quot;:&quot;POWER_USER_SHAPE_ICON&quot;,&quot;Value&quot;:&quot;POWER_USER_SHAPE_ICON_STYLE_1&quot;}"/>
          <p:cNvGrpSpPr>
            <a:grpSpLocks noChangeAspect="1"/>
          </p:cNvGrpSpPr>
          <p:nvPr>
            <p:custDataLst>
              <p:tags r:id="rId6"/>
            </p:custDataLst>
          </p:nvPr>
        </p:nvGrpSpPr>
        <p:grpSpPr>
          <a:xfrm>
            <a:off x="4888845" y="2006271"/>
            <a:ext cx="508000" cy="451359"/>
            <a:chOff x="7005638" y="5538789"/>
            <a:chExt cx="911225" cy="809625"/>
          </a:xfrm>
          <a:solidFill>
            <a:srgbClr val="0054C5"/>
          </a:solidFill>
        </p:grpSpPr>
        <p:sp>
          <p:nvSpPr>
            <p:cNvPr id="69" name="Rectangle 48"/>
            <p:cNvSpPr>
              <a:spLocks noChangeArrowheads="1"/>
            </p:cNvSpPr>
            <p:nvPr/>
          </p:nvSpPr>
          <p:spPr bwMode="auto">
            <a:xfrm>
              <a:off x="7005638" y="6299201"/>
              <a:ext cx="741363" cy="49213"/>
            </a:xfrm>
            <a:prstGeom prst="rect">
              <a:avLst/>
            </a:prstGeom>
            <a:grpFill/>
            <a:ln w="9525">
              <a:noFill/>
              <a:miter lim="800000"/>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70" name="Freeform 49"/>
            <p:cNvSpPr>
              <a:spLocks/>
            </p:cNvSpPr>
            <p:nvPr/>
          </p:nvSpPr>
          <p:spPr bwMode="auto">
            <a:xfrm>
              <a:off x="7524751" y="5842001"/>
              <a:ext cx="153988" cy="114300"/>
            </a:xfrm>
            <a:custGeom>
              <a:avLst/>
              <a:gdLst>
                <a:gd name="T0" fmla="*/ 202 w 202"/>
                <a:gd name="T1" fmla="*/ 64 h 149"/>
                <a:gd name="T2" fmla="*/ 202 w 202"/>
                <a:gd name="T3" fmla="*/ 0 h 149"/>
                <a:gd name="T4" fmla="*/ 0 w 202"/>
                <a:gd name="T5" fmla="*/ 0 h 149"/>
                <a:gd name="T6" fmla="*/ 0 w 202"/>
                <a:gd name="T7" fmla="*/ 147 h 149"/>
                <a:gd name="T8" fmla="*/ 27 w 202"/>
                <a:gd name="T9" fmla="*/ 149 h 149"/>
                <a:gd name="T10" fmla="*/ 202 w 202"/>
                <a:gd name="T11" fmla="*/ 64 h 149"/>
              </a:gdLst>
              <a:ahLst/>
              <a:cxnLst>
                <a:cxn ang="0">
                  <a:pos x="T0" y="T1"/>
                </a:cxn>
                <a:cxn ang="0">
                  <a:pos x="T2" y="T3"/>
                </a:cxn>
                <a:cxn ang="0">
                  <a:pos x="T4" y="T5"/>
                </a:cxn>
                <a:cxn ang="0">
                  <a:pos x="T6" y="T7"/>
                </a:cxn>
                <a:cxn ang="0">
                  <a:pos x="T8" y="T9"/>
                </a:cxn>
                <a:cxn ang="0">
                  <a:pos x="T10" y="T11"/>
                </a:cxn>
              </a:cxnLst>
              <a:rect l="0" t="0" r="r" b="b"/>
              <a:pathLst>
                <a:path w="202" h="149">
                  <a:moveTo>
                    <a:pt x="202" y="64"/>
                  </a:moveTo>
                  <a:lnTo>
                    <a:pt x="202" y="0"/>
                  </a:lnTo>
                  <a:lnTo>
                    <a:pt x="0" y="0"/>
                  </a:lnTo>
                  <a:lnTo>
                    <a:pt x="0" y="147"/>
                  </a:lnTo>
                  <a:cubicBezTo>
                    <a:pt x="9" y="148"/>
                    <a:pt x="18" y="149"/>
                    <a:pt x="27" y="149"/>
                  </a:cubicBezTo>
                  <a:cubicBezTo>
                    <a:pt x="98" y="149"/>
                    <a:pt x="161" y="116"/>
                    <a:pt x="202" y="64"/>
                  </a:cubicBez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71" name="Freeform 50"/>
            <p:cNvSpPr>
              <a:spLocks/>
            </p:cNvSpPr>
            <p:nvPr/>
          </p:nvSpPr>
          <p:spPr bwMode="auto">
            <a:xfrm>
              <a:off x="7524751" y="6021389"/>
              <a:ext cx="153988" cy="231775"/>
            </a:xfrm>
            <a:custGeom>
              <a:avLst/>
              <a:gdLst>
                <a:gd name="T0" fmla="*/ 27 w 202"/>
                <a:gd name="T1" fmla="*/ 46 h 304"/>
                <a:gd name="T2" fmla="*/ 0 w 202"/>
                <a:gd name="T3" fmla="*/ 45 h 304"/>
                <a:gd name="T4" fmla="*/ 0 w 202"/>
                <a:gd name="T5" fmla="*/ 304 h 304"/>
                <a:gd name="T6" fmla="*/ 202 w 202"/>
                <a:gd name="T7" fmla="*/ 304 h 304"/>
                <a:gd name="T8" fmla="*/ 202 w 202"/>
                <a:gd name="T9" fmla="*/ 0 h 304"/>
                <a:gd name="T10" fmla="*/ 27 w 202"/>
                <a:gd name="T11" fmla="*/ 46 h 304"/>
              </a:gdLst>
              <a:ahLst/>
              <a:cxnLst>
                <a:cxn ang="0">
                  <a:pos x="T0" y="T1"/>
                </a:cxn>
                <a:cxn ang="0">
                  <a:pos x="T2" y="T3"/>
                </a:cxn>
                <a:cxn ang="0">
                  <a:pos x="T4" y="T5"/>
                </a:cxn>
                <a:cxn ang="0">
                  <a:pos x="T6" y="T7"/>
                </a:cxn>
                <a:cxn ang="0">
                  <a:pos x="T8" y="T9"/>
                </a:cxn>
                <a:cxn ang="0">
                  <a:pos x="T10" y="T11"/>
                </a:cxn>
              </a:cxnLst>
              <a:rect l="0" t="0" r="r" b="b"/>
              <a:pathLst>
                <a:path w="202" h="304">
                  <a:moveTo>
                    <a:pt x="27" y="46"/>
                  </a:moveTo>
                  <a:cubicBezTo>
                    <a:pt x="18" y="46"/>
                    <a:pt x="9" y="46"/>
                    <a:pt x="0" y="45"/>
                  </a:cubicBezTo>
                  <a:lnTo>
                    <a:pt x="0" y="304"/>
                  </a:lnTo>
                  <a:lnTo>
                    <a:pt x="202" y="304"/>
                  </a:lnTo>
                  <a:lnTo>
                    <a:pt x="202" y="0"/>
                  </a:lnTo>
                  <a:cubicBezTo>
                    <a:pt x="149" y="30"/>
                    <a:pt x="88" y="46"/>
                    <a:pt x="27" y="46"/>
                  </a:cubicBez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72" name="Rectangle 51"/>
            <p:cNvSpPr>
              <a:spLocks noChangeArrowheads="1"/>
            </p:cNvSpPr>
            <p:nvPr/>
          </p:nvSpPr>
          <p:spPr bwMode="auto">
            <a:xfrm>
              <a:off x="7086601" y="6029326"/>
              <a:ext cx="153988" cy="223838"/>
            </a:xfrm>
            <a:prstGeom prst="rect">
              <a:avLst/>
            </a:prstGeom>
            <a:grpFill/>
            <a:ln w="9525">
              <a:noFill/>
              <a:miter lim="800000"/>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73" name="Freeform 147"/>
            <p:cNvSpPr>
              <a:spLocks/>
            </p:cNvSpPr>
            <p:nvPr/>
          </p:nvSpPr>
          <p:spPr bwMode="auto">
            <a:xfrm>
              <a:off x="7375526" y="5735639"/>
              <a:ext cx="87313" cy="198438"/>
            </a:xfrm>
            <a:custGeom>
              <a:avLst/>
              <a:gdLst>
                <a:gd name="T0" fmla="*/ 11 w 116"/>
                <a:gd name="T1" fmla="*/ 0 h 261"/>
                <a:gd name="T2" fmla="*/ 0 w 116"/>
                <a:gd name="T3" fmla="*/ 66 h 261"/>
                <a:gd name="T4" fmla="*/ 116 w 116"/>
                <a:gd name="T5" fmla="*/ 261 h 261"/>
                <a:gd name="T6" fmla="*/ 116 w 116"/>
                <a:gd name="T7" fmla="*/ 0 h 261"/>
                <a:gd name="T8" fmla="*/ 11 w 116"/>
                <a:gd name="T9" fmla="*/ 0 h 261"/>
              </a:gdLst>
              <a:ahLst/>
              <a:cxnLst>
                <a:cxn ang="0">
                  <a:pos x="T0" y="T1"/>
                </a:cxn>
                <a:cxn ang="0">
                  <a:pos x="T2" y="T3"/>
                </a:cxn>
                <a:cxn ang="0">
                  <a:pos x="T4" y="T5"/>
                </a:cxn>
                <a:cxn ang="0">
                  <a:pos x="T6" y="T7"/>
                </a:cxn>
                <a:cxn ang="0">
                  <a:pos x="T8" y="T9"/>
                </a:cxn>
              </a:cxnLst>
              <a:rect l="0" t="0" r="r" b="b"/>
              <a:pathLst>
                <a:path w="116" h="261">
                  <a:moveTo>
                    <a:pt x="11" y="0"/>
                  </a:moveTo>
                  <a:cubicBezTo>
                    <a:pt x="4" y="21"/>
                    <a:pt x="0" y="43"/>
                    <a:pt x="0" y="66"/>
                  </a:cubicBezTo>
                  <a:cubicBezTo>
                    <a:pt x="0" y="150"/>
                    <a:pt x="47" y="223"/>
                    <a:pt x="116" y="261"/>
                  </a:cubicBezTo>
                  <a:lnTo>
                    <a:pt x="116" y="0"/>
                  </a:lnTo>
                  <a:lnTo>
                    <a:pt x="11" y="0"/>
                  </a:ln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74" name="Freeform 148"/>
            <p:cNvSpPr>
              <a:spLocks/>
            </p:cNvSpPr>
            <p:nvPr/>
          </p:nvSpPr>
          <p:spPr bwMode="auto">
            <a:xfrm>
              <a:off x="7308851" y="5919789"/>
              <a:ext cx="153988" cy="333375"/>
            </a:xfrm>
            <a:custGeom>
              <a:avLst/>
              <a:gdLst>
                <a:gd name="T0" fmla="*/ 0 w 202"/>
                <a:gd name="T1" fmla="*/ 0 h 438"/>
                <a:gd name="T2" fmla="*/ 0 w 202"/>
                <a:gd name="T3" fmla="*/ 438 h 438"/>
                <a:gd name="T4" fmla="*/ 202 w 202"/>
                <a:gd name="T5" fmla="*/ 438 h 438"/>
                <a:gd name="T6" fmla="*/ 202 w 202"/>
                <a:gd name="T7" fmla="*/ 164 h 438"/>
                <a:gd name="T8" fmla="*/ 0 w 202"/>
                <a:gd name="T9" fmla="*/ 0 h 438"/>
              </a:gdLst>
              <a:ahLst/>
              <a:cxnLst>
                <a:cxn ang="0">
                  <a:pos x="T0" y="T1"/>
                </a:cxn>
                <a:cxn ang="0">
                  <a:pos x="T2" y="T3"/>
                </a:cxn>
                <a:cxn ang="0">
                  <a:pos x="T4" y="T5"/>
                </a:cxn>
                <a:cxn ang="0">
                  <a:pos x="T6" y="T7"/>
                </a:cxn>
                <a:cxn ang="0">
                  <a:pos x="T8" y="T9"/>
                </a:cxn>
              </a:cxnLst>
              <a:rect l="0" t="0" r="r" b="b"/>
              <a:pathLst>
                <a:path w="202" h="438">
                  <a:moveTo>
                    <a:pt x="0" y="0"/>
                  </a:moveTo>
                  <a:lnTo>
                    <a:pt x="0" y="438"/>
                  </a:lnTo>
                  <a:lnTo>
                    <a:pt x="202" y="438"/>
                  </a:lnTo>
                  <a:lnTo>
                    <a:pt x="202" y="164"/>
                  </a:lnTo>
                  <a:cubicBezTo>
                    <a:pt x="116" y="136"/>
                    <a:pt x="44" y="77"/>
                    <a:pt x="0" y="0"/>
                  </a:cubicBez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sp>
          <p:nvSpPr>
            <p:cNvPr id="75" name="Freeform 149"/>
            <p:cNvSpPr>
              <a:spLocks noEditPoints="1"/>
            </p:cNvSpPr>
            <p:nvPr/>
          </p:nvSpPr>
          <p:spPr bwMode="auto">
            <a:xfrm>
              <a:off x="7297738" y="5538789"/>
              <a:ext cx="619125" cy="604838"/>
            </a:xfrm>
            <a:custGeom>
              <a:avLst/>
              <a:gdLst>
                <a:gd name="T0" fmla="*/ 325 w 813"/>
                <a:gd name="T1" fmla="*/ 578 h 794"/>
                <a:gd name="T2" fmla="*/ 72 w 813"/>
                <a:gd name="T3" fmla="*/ 325 h 794"/>
                <a:gd name="T4" fmla="*/ 325 w 813"/>
                <a:gd name="T5" fmla="*/ 72 h 794"/>
                <a:gd name="T6" fmla="*/ 578 w 813"/>
                <a:gd name="T7" fmla="*/ 325 h 794"/>
                <a:gd name="T8" fmla="*/ 325 w 813"/>
                <a:gd name="T9" fmla="*/ 578 h 794"/>
                <a:gd name="T10" fmla="*/ 651 w 813"/>
                <a:gd name="T11" fmla="*/ 544 h 794"/>
                <a:gd name="T12" fmla="*/ 627 w 813"/>
                <a:gd name="T13" fmla="*/ 572 h 794"/>
                <a:gd name="T14" fmla="*/ 579 w 813"/>
                <a:gd name="T15" fmla="*/ 528 h 794"/>
                <a:gd name="T16" fmla="*/ 650 w 813"/>
                <a:gd name="T17" fmla="*/ 325 h 794"/>
                <a:gd name="T18" fmla="*/ 325 w 813"/>
                <a:gd name="T19" fmla="*/ 0 h 794"/>
                <a:gd name="T20" fmla="*/ 0 w 813"/>
                <a:gd name="T21" fmla="*/ 325 h 794"/>
                <a:gd name="T22" fmla="*/ 325 w 813"/>
                <a:gd name="T23" fmla="*/ 650 h 794"/>
                <a:gd name="T24" fmla="*/ 527 w 813"/>
                <a:gd name="T25" fmla="*/ 580 h 794"/>
                <a:gd name="T26" fmla="*/ 579 w 813"/>
                <a:gd name="T27" fmla="*/ 626 h 794"/>
                <a:gd name="T28" fmla="*/ 557 w 813"/>
                <a:gd name="T29" fmla="*/ 650 h 794"/>
                <a:gd name="T30" fmla="*/ 719 w 813"/>
                <a:gd name="T31" fmla="*/ 794 h 794"/>
                <a:gd name="T32" fmla="*/ 813 w 813"/>
                <a:gd name="T33" fmla="*/ 688 h 794"/>
                <a:gd name="T34" fmla="*/ 651 w 813"/>
                <a:gd name="T35" fmla="*/ 54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3" h="794">
                  <a:moveTo>
                    <a:pt x="325" y="578"/>
                  </a:moveTo>
                  <a:cubicBezTo>
                    <a:pt x="186" y="578"/>
                    <a:pt x="72" y="464"/>
                    <a:pt x="72" y="325"/>
                  </a:cubicBezTo>
                  <a:cubicBezTo>
                    <a:pt x="72" y="186"/>
                    <a:pt x="186" y="72"/>
                    <a:pt x="325" y="72"/>
                  </a:cubicBezTo>
                  <a:cubicBezTo>
                    <a:pt x="465" y="72"/>
                    <a:pt x="578" y="186"/>
                    <a:pt x="578" y="325"/>
                  </a:cubicBezTo>
                  <a:cubicBezTo>
                    <a:pt x="578" y="464"/>
                    <a:pt x="465" y="578"/>
                    <a:pt x="325" y="578"/>
                  </a:cubicBezTo>
                  <a:close/>
                  <a:moveTo>
                    <a:pt x="651" y="544"/>
                  </a:moveTo>
                  <a:lnTo>
                    <a:pt x="627" y="572"/>
                  </a:lnTo>
                  <a:lnTo>
                    <a:pt x="579" y="528"/>
                  </a:lnTo>
                  <a:cubicBezTo>
                    <a:pt x="624" y="473"/>
                    <a:pt x="650" y="402"/>
                    <a:pt x="650" y="325"/>
                  </a:cubicBezTo>
                  <a:cubicBezTo>
                    <a:pt x="650" y="146"/>
                    <a:pt x="505" y="0"/>
                    <a:pt x="325" y="0"/>
                  </a:cubicBezTo>
                  <a:cubicBezTo>
                    <a:pt x="146" y="0"/>
                    <a:pt x="0" y="146"/>
                    <a:pt x="0" y="325"/>
                  </a:cubicBezTo>
                  <a:cubicBezTo>
                    <a:pt x="0" y="504"/>
                    <a:pt x="146" y="650"/>
                    <a:pt x="325" y="650"/>
                  </a:cubicBezTo>
                  <a:cubicBezTo>
                    <a:pt x="402" y="650"/>
                    <a:pt x="472" y="624"/>
                    <a:pt x="527" y="580"/>
                  </a:cubicBezTo>
                  <a:lnTo>
                    <a:pt x="579" y="626"/>
                  </a:lnTo>
                  <a:lnTo>
                    <a:pt x="557" y="650"/>
                  </a:lnTo>
                  <a:lnTo>
                    <a:pt x="719" y="794"/>
                  </a:lnTo>
                  <a:lnTo>
                    <a:pt x="813" y="688"/>
                  </a:lnTo>
                  <a:lnTo>
                    <a:pt x="651" y="544"/>
                  </a:lnTo>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dirty="0">
                <a:solidFill>
                  <a:prstClr val="black"/>
                </a:solidFill>
                <a:latin typeface="Arial"/>
              </a:endParaRPr>
            </a:p>
          </p:txBody>
        </p:sp>
      </p:grpSp>
      <p:graphicFrame>
        <p:nvGraphicFramePr>
          <p:cNvPr id="76" name="Tablo 75"/>
          <p:cNvGraphicFramePr>
            <a:graphicFrameLocks noGrp="1"/>
          </p:cNvGraphicFramePr>
          <p:nvPr>
            <p:extLst>
              <p:ext uri="{D42A27DB-BD31-4B8C-83A1-F6EECF244321}">
                <p14:modId xmlns:p14="http://schemas.microsoft.com/office/powerpoint/2010/main" val="1495469729"/>
              </p:ext>
            </p:extLst>
          </p:nvPr>
        </p:nvGraphicFramePr>
        <p:xfrm>
          <a:off x="5622261" y="1993437"/>
          <a:ext cx="2330579" cy="496202"/>
        </p:xfrm>
        <a:graphic>
          <a:graphicData uri="http://schemas.openxmlformats.org/drawingml/2006/table">
            <a:tbl>
              <a:tblPr>
                <a:tableStyleId>{2D5ABB26-0587-4C30-8999-92F81FD0307C}</a:tableStyleId>
              </a:tblPr>
              <a:tblGrid>
                <a:gridCol w="1342343">
                  <a:extLst>
                    <a:ext uri="{9D8B030D-6E8A-4147-A177-3AD203B41FA5}">
                      <a16:colId xmlns:a16="http://schemas.microsoft.com/office/drawing/2014/main" val="3706016302"/>
                    </a:ext>
                  </a:extLst>
                </a:gridCol>
                <a:gridCol w="988236">
                  <a:extLst>
                    <a:ext uri="{9D8B030D-6E8A-4147-A177-3AD203B41FA5}">
                      <a16:colId xmlns:a16="http://schemas.microsoft.com/office/drawing/2014/main" val="81682797"/>
                    </a:ext>
                  </a:extLst>
                </a:gridCol>
              </a:tblGrid>
              <a:tr h="496202">
                <a:tc>
                  <a:txBody>
                    <a:bodyPr/>
                    <a:lstStyle/>
                    <a:p>
                      <a:pPr marL="72000" algn="l" fontAlgn="ctr"/>
                      <a:r>
                        <a:rPr lang="tr-TR" sz="1600" b="0" u="none" strike="noStrike" dirty="0">
                          <a:effectLst/>
                          <a:latin typeface="+mj-lt"/>
                          <a:cs typeface="Poppins ExtraLight" panose="00000300000000000000" pitchFamily="2" charset="-94"/>
                        </a:rPr>
                        <a:t>SEGE </a:t>
                      </a:r>
                      <a:r>
                        <a:rPr lang="tr-TR" sz="1600" b="0" u="none" strike="noStrike" dirty="0" smtClean="0">
                          <a:effectLst/>
                          <a:latin typeface="+mj-lt"/>
                          <a:cs typeface="Poppins ExtraLight" panose="00000300000000000000" pitchFamily="2" charset="-94"/>
                        </a:rPr>
                        <a:t>2025</a:t>
                      </a:r>
                      <a:endParaRPr lang="tr-TR" sz="1600" b="0" i="0" u="none" strike="noStrike" dirty="0">
                        <a:effectLst/>
                        <a:latin typeface="+mj-lt"/>
                        <a:cs typeface="Poppins ExtraLight" panose="00000300000000000000" pitchFamily="2" charset="-94"/>
                      </a:endParaRPr>
                    </a:p>
                  </a:txBody>
                  <a:tcPr marL="6552" marR="6552" marT="6552" marB="0" anchor="ctr">
                    <a:lnL w="19050" cap="flat" cmpd="sng" algn="ctr">
                      <a:solidFill>
                        <a:srgbClr val="0054C5"/>
                      </a:solid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pPr marL="72000" algn="l" fontAlgn="ctr"/>
                      <a:r>
                        <a:rPr lang="tr-TR" sz="1600" b="1" kern="1200" dirty="0" smtClean="0">
                          <a:solidFill>
                            <a:schemeClr val="tx1"/>
                          </a:solidFill>
                          <a:latin typeface="+mj-lt"/>
                          <a:ea typeface="+mn-ea"/>
                          <a:cs typeface="+mn-cs"/>
                        </a:rPr>
                        <a:t>54. </a:t>
                      </a:r>
                      <a:r>
                        <a:rPr lang="tr-TR" sz="1600" b="1" kern="1200" dirty="0">
                          <a:solidFill>
                            <a:schemeClr val="tx1"/>
                          </a:solidFill>
                          <a:latin typeface="+mj-lt"/>
                          <a:ea typeface="+mn-ea"/>
                          <a:cs typeface="+mn-cs"/>
                        </a:rPr>
                        <a:t>Sıra</a:t>
                      </a:r>
                      <a:endParaRPr lang="tr-TR" sz="1600" b="1" i="0" u="none" strike="noStrike" dirty="0">
                        <a:solidFill>
                          <a:schemeClr val="tx1"/>
                        </a:solidFill>
                        <a:effectLst/>
                        <a:latin typeface="+mj-lt"/>
                        <a:cs typeface="Poppins ExtraLight" panose="00000300000000000000" pitchFamily="2" charset="-94"/>
                      </a:endParaRPr>
                    </a:p>
                  </a:txBody>
                  <a:tcPr marL="6552" marR="6552" marT="6552" marB="0" anchor="ctr">
                    <a:lnL w="12700" cap="flat" cmpd="sng" algn="ctr">
                      <a:no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696795035"/>
                  </a:ext>
                </a:extLst>
              </a:tr>
            </a:tbl>
          </a:graphicData>
        </a:graphic>
      </p:graphicFrame>
      <p:grpSp>
        <p:nvGrpSpPr>
          <p:cNvPr id="77" name="Dark_Money" descr="{&quot;Key&quot;:&quot;POWER_USER_SHAPE_ICON&quot;,&quot;Value&quot;:&quot;POWER_USER_SHAPE_ICON_STYLE_1&quot;}"/>
          <p:cNvGrpSpPr>
            <a:grpSpLocks noChangeAspect="1"/>
          </p:cNvGrpSpPr>
          <p:nvPr>
            <p:custDataLst>
              <p:tags r:id="rId7"/>
            </p:custDataLst>
          </p:nvPr>
        </p:nvGrpSpPr>
        <p:grpSpPr bwMode="auto">
          <a:xfrm>
            <a:off x="4788089" y="2611396"/>
            <a:ext cx="762000" cy="632297"/>
            <a:chOff x="-4" y="8"/>
            <a:chExt cx="564" cy="468"/>
          </a:xfrm>
          <a:solidFill>
            <a:srgbClr val="0054C5"/>
          </a:solidFill>
        </p:grpSpPr>
        <p:sp>
          <p:nvSpPr>
            <p:cNvPr id="78" name="Dark_Money"/>
            <p:cNvSpPr>
              <a:spLocks/>
            </p:cNvSpPr>
            <p:nvPr>
              <p:custDataLst>
                <p:tags r:id="rId16"/>
              </p:custDataLst>
            </p:nvPr>
          </p:nvSpPr>
          <p:spPr bwMode="auto">
            <a:xfrm>
              <a:off x="476" y="246"/>
              <a:ext cx="84" cy="46"/>
            </a:xfrm>
            <a:custGeom>
              <a:avLst/>
              <a:gdLst>
                <a:gd name="T0" fmla="*/ 96 w 191"/>
                <a:gd name="T1" fmla="*/ 0 h 104"/>
                <a:gd name="T2" fmla="*/ 0 w 191"/>
                <a:gd name="T3" fmla="*/ 35 h 104"/>
                <a:gd name="T4" fmla="*/ 0 w 191"/>
                <a:gd name="T5" fmla="*/ 70 h 104"/>
                <a:gd name="T6" fmla="*/ 0 w 191"/>
                <a:gd name="T7" fmla="*/ 70 h 104"/>
                <a:gd name="T8" fmla="*/ 96 w 191"/>
                <a:gd name="T9" fmla="*/ 104 h 104"/>
                <a:gd name="T10" fmla="*/ 191 w 191"/>
                <a:gd name="T11" fmla="*/ 70 h 104"/>
                <a:gd name="T12" fmla="*/ 191 w 191"/>
                <a:gd name="T13" fmla="*/ 70 h 104"/>
                <a:gd name="T14" fmla="*/ 191 w 191"/>
                <a:gd name="T15" fmla="*/ 35 h 104"/>
                <a:gd name="T16" fmla="*/ 96 w 191"/>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4">
                  <a:moveTo>
                    <a:pt x="96" y="0"/>
                  </a:moveTo>
                  <a:cubicBezTo>
                    <a:pt x="43" y="0"/>
                    <a:pt x="0" y="16"/>
                    <a:pt x="0" y="35"/>
                  </a:cubicBezTo>
                  <a:lnTo>
                    <a:pt x="0" y="70"/>
                  </a:lnTo>
                  <a:lnTo>
                    <a:pt x="0" y="70"/>
                  </a:lnTo>
                  <a:cubicBezTo>
                    <a:pt x="0" y="89"/>
                    <a:pt x="43" y="104"/>
                    <a:pt x="96" y="104"/>
                  </a:cubicBezTo>
                  <a:cubicBezTo>
                    <a:pt x="148" y="104"/>
                    <a:pt x="191" y="89"/>
                    <a:pt x="191" y="70"/>
                  </a:cubicBezTo>
                  <a:lnTo>
                    <a:pt x="191" y="70"/>
                  </a:lnTo>
                  <a:lnTo>
                    <a:pt x="191" y="35"/>
                  </a:lnTo>
                  <a:cubicBezTo>
                    <a:pt x="191" y="16"/>
                    <a:pt x="148" y="0"/>
                    <a:pt x="9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Dark_Money"/>
            <p:cNvSpPr>
              <a:spLocks/>
            </p:cNvSpPr>
            <p:nvPr>
              <p:custDataLst>
                <p:tags r:id="rId17"/>
              </p:custDataLst>
            </p:nvPr>
          </p:nvSpPr>
          <p:spPr bwMode="auto">
            <a:xfrm>
              <a:off x="476" y="384"/>
              <a:ext cx="84" cy="31"/>
            </a:xfrm>
            <a:custGeom>
              <a:avLst/>
              <a:gdLst>
                <a:gd name="T0" fmla="*/ 96 w 191"/>
                <a:gd name="T1" fmla="*/ 34 h 69"/>
                <a:gd name="T2" fmla="*/ 0 w 191"/>
                <a:gd name="T3" fmla="*/ 0 h 69"/>
                <a:gd name="T4" fmla="*/ 0 w 191"/>
                <a:gd name="T5" fmla="*/ 34 h 69"/>
                <a:gd name="T6" fmla="*/ 96 w 191"/>
                <a:gd name="T7" fmla="*/ 69 h 69"/>
                <a:gd name="T8" fmla="*/ 191 w 191"/>
                <a:gd name="T9" fmla="*/ 34 h 69"/>
                <a:gd name="T10" fmla="*/ 191 w 191"/>
                <a:gd name="T11" fmla="*/ 0 h 69"/>
                <a:gd name="T12" fmla="*/ 96 w 191"/>
                <a:gd name="T13" fmla="*/ 34 h 69"/>
              </a:gdLst>
              <a:ahLst/>
              <a:cxnLst>
                <a:cxn ang="0">
                  <a:pos x="T0" y="T1"/>
                </a:cxn>
                <a:cxn ang="0">
                  <a:pos x="T2" y="T3"/>
                </a:cxn>
                <a:cxn ang="0">
                  <a:pos x="T4" y="T5"/>
                </a:cxn>
                <a:cxn ang="0">
                  <a:pos x="T6" y="T7"/>
                </a:cxn>
                <a:cxn ang="0">
                  <a:pos x="T8" y="T9"/>
                </a:cxn>
                <a:cxn ang="0">
                  <a:pos x="T10" y="T11"/>
                </a:cxn>
                <a:cxn ang="0">
                  <a:pos x="T12" y="T13"/>
                </a:cxn>
              </a:cxnLst>
              <a:rect l="0" t="0" r="r" b="b"/>
              <a:pathLst>
                <a:path w="191" h="69">
                  <a:moveTo>
                    <a:pt x="96" y="34"/>
                  </a:moveTo>
                  <a:cubicBezTo>
                    <a:pt x="43" y="34"/>
                    <a:pt x="0" y="19"/>
                    <a:pt x="0" y="0"/>
                  </a:cubicBezTo>
                  <a:lnTo>
                    <a:pt x="0" y="34"/>
                  </a:lnTo>
                  <a:cubicBezTo>
                    <a:pt x="0" y="54"/>
                    <a:pt x="43" y="69"/>
                    <a:pt x="96" y="69"/>
                  </a:cubicBezTo>
                  <a:cubicBezTo>
                    <a:pt x="148" y="69"/>
                    <a:pt x="191" y="54"/>
                    <a:pt x="191" y="34"/>
                  </a:cubicBezTo>
                  <a:lnTo>
                    <a:pt x="191" y="0"/>
                  </a:lnTo>
                  <a:cubicBezTo>
                    <a:pt x="191" y="19"/>
                    <a:pt x="148" y="34"/>
                    <a:pt x="96"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Dark_Money"/>
            <p:cNvSpPr>
              <a:spLocks/>
            </p:cNvSpPr>
            <p:nvPr>
              <p:custDataLst>
                <p:tags r:id="rId18"/>
              </p:custDataLst>
            </p:nvPr>
          </p:nvSpPr>
          <p:spPr bwMode="auto">
            <a:xfrm>
              <a:off x="476" y="353"/>
              <a:ext cx="84" cy="31"/>
            </a:xfrm>
            <a:custGeom>
              <a:avLst/>
              <a:gdLst>
                <a:gd name="T0" fmla="*/ 96 w 191"/>
                <a:gd name="T1" fmla="*/ 35 h 70"/>
                <a:gd name="T2" fmla="*/ 0 w 191"/>
                <a:gd name="T3" fmla="*/ 0 h 70"/>
                <a:gd name="T4" fmla="*/ 0 w 191"/>
                <a:gd name="T5" fmla="*/ 35 h 70"/>
                <a:gd name="T6" fmla="*/ 96 w 191"/>
                <a:gd name="T7" fmla="*/ 70 h 70"/>
                <a:gd name="T8" fmla="*/ 191 w 191"/>
                <a:gd name="T9" fmla="*/ 35 h 70"/>
                <a:gd name="T10" fmla="*/ 191 w 191"/>
                <a:gd name="T11" fmla="*/ 0 h 70"/>
                <a:gd name="T12" fmla="*/ 96 w 191"/>
                <a:gd name="T13" fmla="*/ 35 h 70"/>
              </a:gdLst>
              <a:ahLst/>
              <a:cxnLst>
                <a:cxn ang="0">
                  <a:pos x="T0" y="T1"/>
                </a:cxn>
                <a:cxn ang="0">
                  <a:pos x="T2" y="T3"/>
                </a:cxn>
                <a:cxn ang="0">
                  <a:pos x="T4" y="T5"/>
                </a:cxn>
                <a:cxn ang="0">
                  <a:pos x="T6" y="T7"/>
                </a:cxn>
                <a:cxn ang="0">
                  <a:pos x="T8" y="T9"/>
                </a:cxn>
                <a:cxn ang="0">
                  <a:pos x="T10" y="T11"/>
                </a:cxn>
                <a:cxn ang="0">
                  <a:pos x="T12" y="T13"/>
                </a:cxn>
              </a:cxnLst>
              <a:rect l="0" t="0" r="r" b="b"/>
              <a:pathLst>
                <a:path w="191" h="70">
                  <a:moveTo>
                    <a:pt x="96" y="35"/>
                  </a:moveTo>
                  <a:cubicBezTo>
                    <a:pt x="43" y="35"/>
                    <a:pt x="0" y="19"/>
                    <a:pt x="0" y="0"/>
                  </a:cubicBezTo>
                  <a:lnTo>
                    <a:pt x="0" y="35"/>
                  </a:lnTo>
                  <a:cubicBezTo>
                    <a:pt x="0" y="54"/>
                    <a:pt x="43" y="70"/>
                    <a:pt x="96" y="70"/>
                  </a:cubicBezTo>
                  <a:cubicBezTo>
                    <a:pt x="148" y="70"/>
                    <a:pt x="191" y="54"/>
                    <a:pt x="191" y="35"/>
                  </a:cubicBezTo>
                  <a:lnTo>
                    <a:pt x="191" y="0"/>
                  </a:lnTo>
                  <a:cubicBezTo>
                    <a:pt x="191" y="19"/>
                    <a:pt x="148" y="35"/>
                    <a:pt x="96"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Dark_Money"/>
            <p:cNvSpPr>
              <a:spLocks/>
            </p:cNvSpPr>
            <p:nvPr>
              <p:custDataLst>
                <p:tags r:id="rId19"/>
              </p:custDataLst>
            </p:nvPr>
          </p:nvSpPr>
          <p:spPr bwMode="auto">
            <a:xfrm>
              <a:off x="476" y="323"/>
              <a:ext cx="84" cy="30"/>
            </a:xfrm>
            <a:custGeom>
              <a:avLst/>
              <a:gdLst>
                <a:gd name="T0" fmla="*/ 96 w 191"/>
                <a:gd name="T1" fmla="*/ 35 h 69"/>
                <a:gd name="T2" fmla="*/ 0 w 191"/>
                <a:gd name="T3" fmla="*/ 0 h 69"/>
                <a:gd name="T4" fmla="*/ 0 w 191"/>
                <a:gd name="T5" fmla="*/ 35 h 69"/>
                <a:gd name="T6" fmla="*/ 96 w 191"/>
                <a:gd name="T7" fmla="*/ 69 h 69"/>
                <a:gd name="T8" fmla="*/ 191 w 191"/>
                <a:gd name="T9" fmla="*/ 35 h 69"/>
                <a:gd name="T10" fmla="*/ 191 w 191"/>
                <a:gd name="T11" fmla="*/ 0 h 69"/>
                <a:gd name="T12" fmla="*/ 96 w 191"/>
                <a:gd name="T13" fmla="*/ 35 h 69"/>
              </a:gdLst>
              <a:ahLst/>
              <a:cxnLst>
                <a:cxn ang="0">
                  <a:pos x="T0" y="T1"/>
                </a:cxn>
                <a:cxn ang="0">
                  <a:pos x="T2" y="T3"/>
                </a:cxn>
                <a:cxn ang="0">
                  <a:pos x="T4" y="T5"/>
                </a:cxn>
                <a:cxn ang="0">
                  <a:pos x="T6" y="T7"/>
                </a:cxn>
                <a:cxn ang="0">
                  <a:pos x="T8" y="T9"/>
                </a:cxn>
                <a:cxn ang="0">
                  <a:pos x="T10" y="T11"/>
                </a:cxn>
                <a:cxn ang="0">
                  <a:pos x="T12" y="T13"/>
                </a:cxn>
              </a:cxnLst>
              <a:rect l="0" t="0" r="r" b="b"/>
              <a:pathLst>
                <a:path w="191" h="69">
                  <a:moveTo>
                    <a:pt x="96" y="35"/>
                  </a:moveTo>
                  <a:cubicBezTo>
                    <a:pt x="43" y="35"/>
                    <a:pt x="0" y="19"/>
                    <a:pt x="0" y="0"/>
                  </a:cubicBezTo>
                  <a:lnTo>
                    <a:pt x="0" y="35"/>
                  </a:lnTo>
                  <a:cubicBezTo>
                    <a:pt x="0" y="54"/>
                    <a:pt x="43" y="69"/>
                    <a:pt x="96" y="69"/>
                  </a:cubicBezTo>
                  <a:cubicBezTo>
                    <a:pt x="148" y="69"/>
                    <a:pt x="191" y="54"/>
                    <a:pt x="191" y="35"/>
                  </a:cubicBezTo>
                  <a:lnTo>
                    <a:pt x="191" y="0"/>
                  </a:lnTo>
                  <a:cubicBezTo>
                    <a:pt x="191" y="19"/>
                    <a:pt x="148" y="35"/>
                    <a:pt x="96"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Dark_Money"/>
            <p:cNvSpPr>
              <a:spLocks/>
            </p:cNvSpPr>
            <p:nvPr>
              <p:custDataLst>
                <p:tags r:id="rId20"/>
              </p:custDataLst>
            </p:nvPr>
          </p:nvSpPr>
          <p:spPr bwMode="auto">
            <a:xfrm>
              <a:off x="476" y="292"/>
              <a:ext cx="84" cy="31"/>
            </a:xfrm>
            <a:custGeom>
              <a:avLst/>
              <a:gdLst>
                <a:gd name="T0" fmla="*/ 96 w 191"/>
                <a:gd name="T1" fmla="*/ 35 h 70"/>
                <a:gd name="T2" fmla="*/ 0 w 191"/>
                <a:gd name="T3" fmla="*/ 0 h 70"/>
                <a:gd name="T4" fmla="*/ 0 w 191"/>
                <a:gd name="T5" fmla="*/ 35 h 70"/>
                <a:gd name="T6" fmla="*/ 96 w 191"/>
                <a:gd name="T7" fmla="*/ 70 h 70"/>
                <a:gd name="T8" fmla="*/ 191 w 191"/>
                <a:gd name="T9" fmla="*/ 35 h 70"/>
                <a:gd name="T10" fmla="*/ 191 w 191"/>
                <a:gd name="T11" fmla="*/ 0 h 70"/>
                <a:gd name="T12" fmla="*/ 96 w 191"/>
                <a:gd name="T13" fmla="*/ 35 h 70"/>
              </a:gdLst>
              <a:ahLst/>
              <a:cxnLst>
                <a:cxn ang="0">
                  <a:pos x="T0" y="T1"/>
                </a:cxn>
                <a:cxn ang="0">
                  <a:pos x="T2" y="T3"/>
                </a:cxn>
                <a:cxn ang="0">
                  <a:pos x="T4" y="T5"/>
                </a:cxn>
                <a:cxn ang="0">
                  <a:pos x="T6" y="T7"/>
                </a:cxn>
                <a:cxn ang="0">
                  <a:pos x="T8" y="T9"/>
                </a:cxn>
                <a:cxn ang="0">
                  <a:pos x="T10" y="T11"/>
                </a:cxn>
                <a:cxn ang="0">
                  <a:pos x="T12" y="T13"/>
                </a:cxn>
              </a:cxnLst>
              <a:rect l="0" t="0" r="r" b="b"/>
              <a:pathLst>
                <a:path w="191" h="70">
                  <a:moveTo>
                    <a:pt x="96" y="35"/>
                  </a:moveTo>
                  <a:cubicBezTo>
                    <a:pt x="43" y="35"/>
                    <a:pt x="0" y="20"/>
                    <a:pt x="0" y="0"/>
                  </a:cubicBezTo>
                  <a:lnTo>
                    <a:pt x="0" y="35"/>
                  </a:lnTo>
                  <a:cubicBezTo>
                    <a:pt x="0" y="54"/>
                    <a:pt x="43" y="70"/>
                    <a:pt x="96" y="70"/>
                  </a:cubicBezTo>
                  <a:cubicBezTo>
                    <a:pt x="148" y="70"/>
                    <a:pt x="191" y="54"/>
                    <a:pt x="191" y="35"/>
                  </a:cubicBezTo>
                  <a:lnTo>
                    <a:pt x="191" y="0"/>
                  </a:lnTo>
                  <a:cubicBezTo>
                    <a:pt x="191" y="20"/>
                    <a:pt x="148" y="35"/>
                    <a:pt x="96"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Dark_Money"/>
            <p:cNvSpPr>
              <a:spLocks/>
            </p:cNvSpPr>
            <p:nvPr>
              <p:custDataLst>
                <p:tags r:id="rId21"/>
              </p:custDataLst>
            </p:nvPr>
          </p:nvSpPr>
          <p:spPr bwMode="auto">
            <a:xfrm>
              <a:off x="476" y="415"/>
              <a:ext cx="84" cy="31"/>
            </a:xfrm>
            <a:custGeom>
              <a:avLst/>
              <a:gdLst>
                <a:gd name="T0" fmla="*/ 96 w 191"/>
                <a:gd name="T1" fmla="*/ 35 h 70"/>
                <a:gd name="T2" fmla="*/ 0 w 191"/>
                <a:gd name="T3" fmla="*/ 0 h 70"/>
                <a:gd name="T4" fmla="*/ 0 w 191"/>
                <a:gd name="T5" fmla="*/ 35 h 70"/>
                <a:gd name="T6" fmla="*/ 96 w 191"/>
                <a:gd name="T7" fmla="*/ 70 h 70"/>
                <a:gd name="T8" fmla="*/ 191 w 191"/>
                <a:gd name="T9" fmla="*/ 35 h 70"/>
                <a:gd name="T10" fmla="*/ 191 w 191"/>
                <a:gd name="T11" fmla="*/ 0 h 70"/>
                <a:gd name="T12" fmla="*/ 96 w 191"/>
                <a:gd name="T13" fmla="*/ 35 h 70"/>
              </a:gdLst>
              <a:ahLst/>
              <a:cxnLst>
                <a:cxn ang="0">
                  <a:pos x="T0" y="T1"/>
                </a:cxn>
                <a:cxn ang="0">
                  <a:pos x="T2" y="T3"/>
                </a:cxn>
                <a:cxn ang="0">
                  <a:pos x="T4" y="T5"/>
                </a:cxn>
                <a:cxn ang="0">
                  <a:pos x="T6" y="T7"/>
                </a:cxn>
                <a:cxn ang="0">
                  <a:pos x="T8" y="T9"/>
                </a:cxn>
                <a:cxn ang="0">
                  <a:pos x="T10" y="T11"/>
                </a:cxn>
                <a:cxn ang="0">
                  <a:pos x="T12" y="T13"/>
                </a:cxn>
              </a:cxnLst>
              <a:rect l="0" t="0" r="r" b="b"/>
              <a:pathLst>
                <a:path w="191" h="70">
                  <a:moveTo>
                    <a:pt x="96" y="35"/>
                  </a:moveTo>
                  <a:cubicBezTo>
                    <a:pt x="43" y="35"/>
                    <a:pt x="0" y="19"/>
                    <a:pt x="0" y="0"/>
                  </a:cubicBezTo>
                  <a:lnTo>
                    <a:pt x="0" y="35"/>
                  </a:lnTo>
                  <a:cubicBezTo>
                    <a:pt x="0" y="54"/>
                    <a:pt x="43" y="70"/>
                    <a:pt x="96" y="70"/>
                  </a:cubicBezTo>
                  <a:cubicBezTo>
                    <a:pt x="148" y="70"/>
                    <a:pt x="191" y="54"/>
                    <a:pt x="191" y="35"/>
                  </a:cubicBezTo>
                  <a:lnTo>
                    <a:pt x="191" y="0"/>
                  </a:lnTo>
                  <a:cubicBezTo>
                    <a:pt x="191" y="19"/>
                    <a:pt x="148" y="35"/>
                    <a:pt x="96"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Dark_Money"/>
            <p:cNvSpPr>
              <a:spLocks/>
            </p:cNvSpPr>
            <p:nvPr>
              <p:custDataLst>
                <p:tags r:id="rId22"/>
              </p:custDataLst>
            </p:nvPr>
          </p:nvSpPr>
          <p:spPr bwMode="auto">
            <a:xfrm>
              <a:off x="476" y="446"/>
              <a:ext cx="84" cy="30"/>
            </a:xfrm>
            <a:custGeom>
              <a:avLst/>
              <a:gdLst>
                <a:gd name="T0" fmla="*/ 96 w 191"/>
                <a:gd name="T1" fmla="*/ 34 h 69"/>
                <a:gd name="T2" fmla="*/ 0 w 191"/>
                <a:gd name="T3" fmla="*/ 0 h 69"/>
                <a:gd name="T4" fmla="*/ 0 w 191"/>
                <a:gd name="T5" fmla="*/ 34 h 69"/>
                <a:gd name="T6" fmla="*/ 96 w 191"/>
                <a:gd name="T7" fmla="*/ 69 h 69"/>
                <a:gd name="T8" fmla="*/ 191 w 191"/>
                <a:gd name="T9" fmla="*/ 34 h 69"/>
                <a:gd name="T10" fmla="*/ 191 w 191"/>
                <a:gd name="T11" fmla="*/ 0 h 69"/>
                <a:gd name="T12" fmla="*/ 96 w 191"/>
                <a:gd name="T13" fmla="*/ 34 h 69"/>
              </a:gdLst>
              <a:ahLst/>
              <a:cxnLst>
                <a:cxn ang="0">
                  <a:pos x="T0" y="T1"/>
                </a:cxn>
                <a:cxn ang="0">
                  <a:pos x="T2" y="T3"/>
                </a:cxn>
                <a:cxn ang="0">
                  <a:pos x="T4" y="T5"/>
                </a:cxn>
                <a:cxn ang="0">
                  <a:pos x="T6" y="T7"/>
                </a:cxn>
                <a:cxn ang="0">
                  <a:pos x="T8" y="T9"/>
                </a:cxn>
                <a:cxn ang="0">
                  <a:pos x="T10" y="T11"/>
                </a:cxn>
                <a:cxn ang="0">
                  <a:pos x="T12" y="T13"/>
                </a:cxn>
              </a:cxnLst>
              <a:rect l="0" t="0" r="r" b="b"/>
              <a:pathLst>
                <a:path w="191" h="69">
                  <a:moveTo>
                    <a:pt x="96" y="34"/>
                  </a:moveTo>
                  <a:cubicBezTo>
                    <a:pt x="43" y="34"/>
                    <a:pt x="0" y="19"/>
                    <a:pt x="0" y="0"/>
                  </a:cubicBezTo>
                  <a:lnTo>
                    <a:pt x="0" y="34"/>
                  </a:lnTo>
                  <a:cubicBezTo>
                    <a:pt x="0" y="53"/>
                    <a:pt x="43" y="69"/>
                    <a:pt x="96" y="69"/>
                  </a:cubicBezTo>
                  <a:cubicBezTo>
                    <a:pt x="148" y="69"/>
                    <a:pt x="191" y="53"/>
                    <a:pt x="191" y="34"/>
                  </a:cubicBezTo>
                  <a:lnTo>
                    <a:pt x="191" y="0"/>
                  </a:lnTo>
                  <a:cubicBezTo>
                    <a:pt x="191" y="19"/>
                    <a:pt x="148" y="34"/>
                    <a:pt x="96"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Dark_Money"/>
            <p:cNvSpPr>
              <a:spLocks/>
            </p:cNvSpPr>
            <p:nvPr>
              <p:custDataLst>
                <p:tags r:id="rId23"/>
              </p:custDataLst>
            </p:nvPr>
          </p:nvSpPr>
          <p:spPr bwMode="auto">
            <a:xfrm>
              <a:off x="376" y="338"/>
              <a:ext cx="84" cy="46"/>
            </a:xfrm>
            <a:custGeom>
              <a:avLst/>
              <a:gdLst>
                <a:gd name="T0" fmla="*/ 96 w 191"/>
                <a:gd name="T1" fmla="*/ 0 h 104"/>
                <a:gd name="T2" fmla="*/ 0 w 191"/>
                <a:gd name="T3" fmla="*/ 34 h 104"/>
                <a:gd name="T4" fmla="*/ 0 w 191"/>
                <a:gd name="T5" fmla="*/ 69 h 104"/>
                <a:gd name="T6" fmla="*/ 96 w 191"/>
                <a:gd name="T7" fmla="*/ 104 h 104"/>
                <a:gd name="T8" fmla="*/ 191 w 191"/>
                <a:gd name="T9" fmla="*/ 69 h 104"/>
                <a:gd name="T10" fmla="*/ 191 w 191"/>
                <a:gd name="T11" fmla="*/ 34 h 104"/>
                <a:gd name="T12" fmla="*/ 96 w 191"/>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91" h="104">
                  <a:moveTo>
                    <a:pt x="96" y="0"/>
                  </a:moveTo>
                  <a:cubicBezTo>
                    <a:pt x="43" y="0"/>
                    <a:pt x="0" y="15"/>
                    <a:pt x="0" y="34"/>
                  </a:cubicBezTo>
                  <a:lnTo>
                    <a:pt x="0" y="69"/>
                  </a:lnTo>
                  <a:cubicBezTo>
                    <a:pt x="0" y="88"/>
                    <a:pt x="43" y="104"/>
                    <a:pt x="96" y="104"/>
                  </a:cubicBezTo>
                  <a:cubicBezTo>
                    <a:pt x="149" y="104"/>
                    <a:pt x="191" y="88"/>
                    <a:pt x="191" y="69"/>
                  </a:cubicBezTo>
                  <a:lnTo>
                    <a:pt x="191" y="34"/>
                  </a:lnTo>
                  <a:cubicBezTo>
                    <a:pt x="191" y="15"/>
                    <a:pt x="149" y="0"/>
                    <a:pt x="9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Dark_Money"/>
            <p:cNvSpPr>
              <a:spLocks/>
            </p:cNvSpPr>
            <p:nvPr>
              <p:custDataLst>
                <p:tags r:id="rId24"/>
              </p:custDataLst>
            </p:nvPr>
          </p:nvSpPr>
          <p:spPr bwMode="auto">
            <a:xfrm>
              <a:off x="376" y="384"/>
              <a:ext cx="84" cy="31"/>
            </a:xfrm>
            <a:custGeom>
              <a:avLst/>
              <a:gdLst>
                <a:gd name="T0" fmla="*/ 96 w 191"/>
                <a:gd name="T1" fmla="*/ 34 h 69"/>
                <a:gd name="T2" fmla="*/ 0 w 191"/>
                <a:gd name="T3" fmla="*/ 0 h 69"/>
                <a:gd name="T4" fmla="*/ 0 w 191"/>
                <a:gd name="T5" fmla="*/ 34 h 69"/>
                <a:gd name="T6" fmla="*/ 96 w 191"/>
                <a:gd name="T7" fmla="*/ 69 h 69"/>
                <a:gd name="T8" fmla="*/ 191 w 191"/>
                <a:gd name="T9" fmla="*/ 34 h 69"/>
                <a:gd name="T10" fmla="*/ 191 w 191"/>
                <a:gd name="T11" fmla="*/ 0 h 69"/>
                <a:gd name="T12" fmla="*/ 96 w 191"/>
                <a:gd name="T13" fmla="*/ 34 h 69"/>
              </a:gdLst>
              <a:ahLst/>
              <a:cxnLst>
                <a:cxn ang="0">
                  <a:pos x="T0" y="T1"/>
                </a:cxn>
                <a:cxn ang="0">
                  <a:pos x="T2" y="T3"/>
                </a:cxn>
                <a:cxn ang="0">
                  <a:pos x="T4" y="T5"/>
                </a:cxn>
                <a:cxn ang="0">
                  <a:pos x="T6" y="T7"/>
                </a:cxn>
                <a:cxn ang="0">
                  <a:pos x="T8" y="T9"/>
                </a:cxn>
                <a:cxn ang="0">
                  <a:pos x="T10" y="T11"/>
                </a:cxn>
                <a:cxn ang="0">
                  <a:pos x="T12" y="T13"/>
                </a:cxn>
              </a:cxnLst>
              <a:rect l="0" t="0" r="r" b="b"/>
              <a:pathLst>
                <a:path w="191" h="69">
                  <a:moveTo>
                    <a:pt x="96" y="34"/>
                  </a:moveTo>
                  <a:cubicBezTo>
                    <a:pt x="43" y="34"/>
                    <a:pt x="0" y="19"/>
                    <a:pt x="0" y="0"/>
                  </a:cubicBezTo>
                  <a:lnTo>
                    <a:pt x="0" y="34"/>
                  </a:lnTo>
                  <a:cubicBezTo>
                    <a:pt x="0" y="54"/>
                    <a:pt x="43" y="69"/>
                    <a:pt x="96" y="69"/>
                  </a:cubicBezTo>
                  <a:cubicBezTo>
                    <a:pt x="149" y="69"/>
                    <a:pt x="191" y="54"/>
                    <a:pt x="191" y="34"/>
                  </a:cubicBezTo>
                  <a:lnTo>
                    <a:pt x="191" y="0"/>
                  </a:lnTo>
                  <a:cubicBezTo>
                    <a:pt x="191" y="19"/>
                    <a:pt x="149" y="34"/>
                    <a:pt x="96"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 name="Dark_Money"/>
            <p:cNvSpPr>
              <a:spLocks/>
            </p:cNvSpPr>
            <p:nvPr>
              <p:custDataLst>
                <p:tags r:id="rId25"/>
              </p:custDataLst>
            </p:nvPr>
          </p:nvSpPr>
          <p:spPr bwMode="auto">
            <a:xfrm>
              <a:off x="376" y="415"/>
              <a:ext cx="84" cy="31"/>
            </a:xfrm>
            <a:custGeom>
              <a:avLst/>
              <a:gdLst>
                <a:gd name="T0" fmla="*/ 96 w 191"/>
                <a:gd name="T1" fmla="*/ 35 h 70"/>
                <a:gd name="T2" fmla="*/ 0 w 191"/>
                <a:gd name="T3" fmla="*/ 0 h 70"/>
                <a:gd name="T4" fmla="*/ 0 w 191"/>
                <a:gd name="T5" fmla="*/ 35 h 70"/>
                <a:gd name="T6" fmla="*/ 96 w 191"/>
                <a:gd name="T7" fmla="*/ 70 h 70"/>
                <a:gd name="T8" fmla="*/ 191 w 191"/>
                <a:gd name="T9" fmla="*/ 35 h 70"/>
                <a:gd name="T10" fmla="*/ 191 w 191"/>
                <a:gd name="T11" fmla="*/ 0 h 70"/>
                <a:gd name="T12" fmla="*/ 96 w 191"/>
                <a:gd name="T13" fmla="*/ 35 h 70"/>
              </a:gdLst>
              <a:ahLst/>
              <a:cxnLst>
                <a:cxn ang="0">
                  <a:pos x="T0" y="T1"/>
                </a:cxn>
                <a:cxn ang="0">
                  <a:pos x="T2" y="T3"/>
                </a:cxn>
                <a:cxn ang="0">
                  <a:pos x="T4" y="T5"/>
                </a:cxn>
                <a:cxn ang="0">
                  <a:pos x="T6" y="T7"/>
                </a:cxn>
                <a:cxn ang="0">
                  <a:pos x="T8" y="T9"/>
                </a:cxn>
                <a:cxn ang="0">
                  <a:pos x="T10" y="T11"/>
                </a:cxn>
                <a:cxn ang="0">
                  <a:pos x="T12" y="T13"/>
                </a:cxn>
              </a:cxnLst>
              <a:rect l="0" t="0" r="r" b="b"/>
              <a:pathLst>
                <a:path w="191" h="70">
                  <a:moveTo>
                    <a:pt x="96" y="35"/>
                  </a:moveTo>
                  <a:cubicBezTo>
                    <a:pt x="43" y="35"/>
                    <a:pt x="0" y="19"/>
                    <a:pt x="0" y="0"/>
                  </a:cubicBezTo>
                  <a:lnTo>
                    <a:pt x="0" y="35"/>
                  </a:lnTo>
                  <a:cubicBezTo>
                    <a:pt x="0" y="54"/>
                    <a:pt x="43" y="70"/>
                    <a:pt x="96" y="70"/>
                  </a:cubicBezTo>
                  <a:cubicBezTo>
                    <a:pt x="149" y="70"/>
                    <a:pt x="191" y="54"/>
                    <a:pt x="191" y="35"/>
                  </a:cubicBezTo>
                  <a:lnTo>
                    <a:pt x="191" y="0"/>
                  </a:lnTo>
                  <a:cubicBezTo>
                    <a:pt x="191" y="19"/>
                    <a:pt x="149" y="35"/>
                    <a:pt x="96"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Dark_Money"/>
            <p:cNvSpPr>
              <a:spLocks/>
            </p:cNvSpPr>
            <p:nvPr>
              <p:custDataLst>
                <p:tags r:id="rId26"/>
              </p:custDataLst>
            </p:nvPr>
          </p:nvSpPr>
          <p:spPr bwMode="auto">
            <a:xfrm>
              <a:off x="376" y="446"/>
              <a:ext cx="84" cy="30"/>
            </a:xfrm>
            <a:custGeom>
              <a:avLst/>
              <a:gdLst>
                <a:gd name="T0" fmla="*/ 96 w 191"/>
                <a:gd name="T1" fmla="*/ 34 h 69"/>
                <a:gd name="T2" fmla="*/ 0 w 191"/>
                <a:gd name="T3" fmla="*/ 0 h 69"/>
                <a:gd name="T4" fmla="*/ 0 w 191"/>
                <a:gd name="T5" fmla="*/ 34 h 69"/>
                <a:gd name="T6" fmla="*/ 96 w 191"/>
                <a:gd name="T7" fmla="*/ 69 h 69"/>
                <a:gd name="T8" fmla="*/ 191 w 191"/>
                <a:gd name="T9" fmla="*/ 34 h 69"/>
                <a:gd name="T10" fmla="*/ 191 w 191"/>
                <a:gd name="T11" fmla="*/ 0 h 69"/>
                <a:gd name="T12" fmla="*/ 96 w 191"/>
                <a:gd name="T13" fmla="*/ 34 h 69"/>
              </a:gdLst>
              <a:ahLst/>
              <a:cxnLst>
                <a:cxn ang="0">
                  <a:pos x="T0" y="T1"/>
                </a:cxn>
                <a:cxn ang="0">
                  <a:pos x="T2" y="T3"/>
                </a:cxn>
                <a:cxn ang="0">
                  <a:pos x="T4" y="T5"/>
                </a:cxn>
                <a:cxn ang="0">
                  <a:pos x="T6" y="T7"/>
                </a:cxn>
                <a:cxn ang="0">
                  <a:pos x="T8" y="T9"/>
                </a:cxn>
                <a:cxn ang="0">
                  <a:pos x="T10" y="T11"/>
                </a:cxn>
                <a:cxn ang="0">
                  <a:pos x="T12" y="T13"/>
                </a:cxn>
              </a:cxnLst>
              <a:rect l="0" t="0" r="r" b="b"/>
              <a:pathLst>
                <a:path w="191" h="69">
                  <a:moveTo>
                    <a:pt x="96" y="34"/>
                  </a:moveTo>
                  <a:cubicBezTo>
                    <a:pt x="43" y="34"/>
                    <a:pt x="0" y="19"/>
                    <a:pt x="0" y="0"/>
                  </a:cubicBezTo>
                  <a:lnTo>
                    <a:pt x="0" y="34"/>
                  </a:lnTo>
                  <a:cubicBezTo>
                    <a:pt x="0" y="53"/>
                    <a:pt x="43" y="69"/>
                    <a:pt x="96" y="69"/>
                  </a:cubicBezTo>
                  <a:cubicBezTo>
                    <a:pt x="149" y="69"/>
                    <a:pt x="191" y="53"/>
                    <a:pt x="191" y="34"/>
                  </a:cubicBezTo>
                  <a:lnTo>
                    <a:pt x="191" y="0"/>
                  </a:lnTo>
                  <a:cubicBezTo>
                    <a:pt x="191" y="19"/>
                    <a:pt x="149" y="34"/>
                    <a:pt x="96"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Dark_Money"/>
            <p:cNvSpPr>
              <a:spLocks noEditPoints="1"/>
            </p:cNvSpPr>
            <p:nvPr>
              <p:custDataLst>
                <p:tags r:id="rId27"/>
              </p:custDataLst>
            </p:nvPr>
          </p:nvSpPr>
          <p:spPr bwMode="auto">
            <a:xfrm>
              <a:off x="-4" y="131"/>
              <a:ext cx="432" cy="330"/>
            </a:xfrm>
            <a:custGeom>
              <a:avLst/>
              <a:gdLst>
                <a:gd name="T0" fmla="*/ 979 w 979"/>
                <a:gd name="T1" fmla="*/ 434 h 746"/>
                <a:gd name="T2" fmla="*/ 654 w 979"/>
                <a:gd name="T3" fmla="*/ 0 h 746"/>
                <a:gd name="T4" fmla="*/ 654 w 979"/>
                <a:gd name="T5" fmla="*/ 0 h 746"/>
                <a:gd name="T6" fmla="*/ 653 w 979"/>
                <a:gd name="T7" fmla="*/ 0 h 746"/>
                <a:gd name="T8" fmla="*/ 376 w 979"/>
                <a:gd name="T9" fmla="*/ 0 h 746"/>
                <a:gd name="T10" fmla="*/ 375 w 979"/>
                <a:gd name="T11" fmla="*/ 0 h 746"/>
                <a:gd name="T12" fmla="*/ 375 w 979"/>
                <a:gd name="T13" fmla="*/ 0 h 746"/>
                <a:gd name="T14" fmla="*/ 29 w 979"/>
                <a:gd name="T15" fmla="*/ 555 h 746"/>
                <a:gd name="T16" fmla="*/ 219 w 979"/>
                <a:gd name="T17" fmla="*/ 746 h 746"/>
                <a:gd name="T18" fmla="*/ 810 w 979"/>
                <a:gd name="T19" fmla="*/ 746 h 746"/>
                <a:gd name="T20" fmla="*/ 827 w 979"/>
                <a:gd name="T21" fmla="*/ 745 h 746"/>
                <a:gd name="T22" fmla="*/ 827 w 979"/>
                <a:gd name="T23" fmla="*/ 537 h 746"/>
                <a:gd name="T24" fmla="*/ 827 w 979"/>
                <a:gd name="T25" fmla="*/ 502 h 746"/>
                <a:gd name="T26" fmla="*/ 957 w 979"/>
                <a:gd name="T27" fmla="*/ 433 h 746"/>
                <a:gd name="T28" fmla="*/ 979 w 979"/>
                <a:gd name="T29" fmla="*/ 434 h 746"/>
                <a:gd name="T30" fmla="*/ 549 w 979"/>
                <a:gd name="T31" fmla="*/ 624 h 746"/>
                <a:gd name="T32" fmla="*/ 479 w 979"/>
                <a:gd name="T33" fmla="*/ 624 h 746"/>
                <a:gd name="T34" fmla="*/ 479 w 979"/>
                <a:gd name="T35" fmla="*/ 554 h 746"/>
                <a:gd name="T36" fmla="*/ 549 w 979"/>
                <a:gd name="T37" fmla="*/ 554 h 746"/>
                <a:gd name="T38" fmla="*/ 549 w 979"/>
                <a:gd name="T39" fmla="*/ 624 h 746"/>
                <a:gd name="T40" fmla="*/ 600 w 979"/>
                <a:gd name="T41" fmla="*/ 416 h 746"/>
                <a:gd name="T42" fmla="*/ 549 w 979"/>
                <a:gd name="T43" fmla="*/ 502 h 746"/>
                <a:gd name="T44" fmla="*/ 479 w 979"/>
                <a:gd name="T45" fmla="*/ 502 h 746"/>
                <a:gd name="T46" fmla="*/ 557 w 979"/>
                <a:gd name="T47" fmla="*/ 361 h 746"/>
                <a:gd name="T48" fmla="*/ 601 w 979"/>
                <a:gd name="T49" fmla="*/ 294 h 746"/>
                <a:gd name="T50" fmla="*/ 514 w 979"/>
                <a:gd name="T51" fmla="*/ 207 h 746"/>
                <a:gd name="T52" fmla="*/ 427 w 979"/>
                <a:gd name="T53" fmla="*/ 294 h 746"/>
                <a:gd name="T54" fmla="*/ 358 w 979"/>
                <a:gd name="T55" fmla="*/ 294 h 746"/>
                <a:gd name="T56" fmla="*/ 514 w 979"/>
                <a:gd name="T57" fmla="*/ 138 h 746"/>
                <a:gd name="T58" fmla="*/ 670 w 979"/>
                <a:gd name="T59" fmla="*/ 294 h 746"/>
                <a:gd name="T60" fmla="*/ 600 w 979"/>
                <a:gd name="T61" fmla="*/ 41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79" h="746">
                  <a:moveTo>
                    <a:pt x="979" y="434"/>
                  </a:moveTo>
                  <a:cubicBezTo>
                    <a:pt x="945" y="337"/>
                    <a:pt x="861" y="187"/>
                    <a:pt x="654" y="0"/>
                  </a:cubicBezTo>
                  <a:lnTo>
                    <a:pt x="654" y="0"/>
                  </a:lnTo>
                  <a:lnTo>
                    <a:pt x="653" y="0"/>
                  </a:lnTo>
                  <a:lnTo>
                    <a:pt x="376" y="0"/>
                  </a:lnTo>
                  <a:lnTo>
                    <a:pt x="375" y="0"/>
                  </a:lnTo>
                  <a:lnTo>
                    <a:pt x="375" y="0"/>
                  </a:lnTo>
                  <a:cubicBezTo>
                    <a:pt x="0" y="338"/>
                    <a:pt x="29" y="555"/>
                    <a:pt x="29" y="555"/>
                  </a:cubicBezTo>
                  <a:cubicBezTo>
                    <a:pt x="29" y="661"/>
                    <a:pt x="114" y="746"/>
                    <a:pt x="219" y="746"/>
                  </a:cubicBezTo>
                  <a:lnTo>
                    <a:pt x="810" y="746"/>
                  </a:lnTo>
                  <a:cubicBezTo>
                    <a:pt x="815" y="746"/>
                    <a:pt x="821" y="746"/>
                    <a:pt x="827" y="745"/>
                  </a:cubicBezTo>
                  <a:lnTo>
                    <a:pt x="827" y="537"/>
                  </a:lnTo>
                  <a:lnTo>
                    <a:pt x="827" y="502"/>
                  </a:lnTo>
                  <a:cubicBezTo>
                    <a:pt x="827" y="451"/>
                    <a:pt x="897" y="433"/>
                    <a:pt x="957" y="433"/>
                  </a:cubicBezTo>
                  <a:cubicBezTo>
                    <a:pt x="964" y="433"/>
                    <a:pt x="971" y="433"/>
                    <a:pt x="979" y="434"/>
                  </a:cubicBezTo>
                  <a:close/>
                  <a:moveTo>
                    <a:pt x="549" y="624"/>
                  </a:moveTo>
                  <a:lnTo>
                    <a:pt x="479" y="624"/>
                  </a:lnTo>
                  <a:lnTo>
                    <a:pt x="479" y="554"/>
                  </a:lnTo>
                  <a:lnTo>
                    <a:pt x="549" y="554"/>
                  </a:lnTo>
                  <a:lnTo>
                    <a:pt x="549" y="624"/>
                  </a:lnTo>
                  <a:close/>
                  <a:moveTo>
                    <a:pt x="600" y="416"/>
                  </a:moveTo>
                  <a:cubicBezTo>
                    <a:pt x="570" y="439"/>
                    <a:pt x="549" y="456"/>
                    <a:pt x="549" y="502"/>
                  </a:cubicBezTo>
                  <a:lnTo>
                    <a:pt x="479" y="502"/>
                  </a:lnTo>
                  <a:cubicBezTo>
                    <a:pt x="479" y="422"/>
                    <a:pt x="524" y="387"/>
                    <a:pt x="557" y="361"/>
                  </a:cubicBezTo>
                  <a:cubicBezTo>
                    <a:pt x="587" y="338"/>
                    <a:pt x="601" y="326"/>
                    <a:pt x="601" y="294"/>
                  </a:cubicBezTo>
                  <a:cubicBezTo>
                    <a:pt x="601" y="233"/>
                    <a:pt x="575" y="207"/>
                    <a:pt x="514" y="207"/>
                  </a:cubicBezTo>
                  <a:cubicBezTo>
                    <a:pt x="453" y="207"/>
                    <a:pt x="427" y="233"/>
                    <a:pt x="427" y="294"/>
                  </a:cubicBezTo>
                  <a:lnTo>
                    <a:pt x="358" y="294"/>
                  </a:lnTo>
                  <a:cubicBezTo>
                    <a:pt x="358" y="195"/>
                    <a:pt x="415" y="138"/>
                    <a:pt x="514" y="138"/>
                  </a:cubicBezTo>
                  <a:cubicBezTo>
                    <a:pt x="613" y="138"/>
                    <a:pt x="670" y="195"/>
                    <a:pt x="670" y="294"/>
                  </a:cubicBezTo>
                  <a:cubicBezTo>
                    <a:pt x="670" y="361"/>
                    <a:pt x="631" y="392"/>
                    <a:pt x="600" y="4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Dark_Money"/>
            <p:cNvSpPr>
              <a:spLocks/>
            </p:cNvSpPr>
            <p:nvPr>
              <p:custDataLst>
                <p:tags r:id="rId28"/>
              </p:custDataLst>
            </p:nvPr>
          </p:nvSpPr>
          <p:spPr bwMode="auto">
            <a:xfrm>
              <a:off x="98" y="8"/>
              <a:ext cx="249" cy="92"/>
            </a:xfrm>
            <a:custGeom>
              <a:avLst/>
              <a:gdLst>
                <a:gd name="T0" fmla="*/ 282 w 564"/>
                <a:gd name="T1" fmla="*/ 209 h 209"/>
                <a:gd name="T2" fmla="*/ 282 w 564"/>
                <a:gd name="T3" fmla="*/ 209 h 209"/>
                <a:gd name="T4" fmla="*/ 282 w 564"/>
                <a:gd name="T5" fmla="*/ 209 h 209"/>
                <a:gd name="T6" fmla="*/ 283 w 564"/>
                <a:gd name="T7" fmla="*/ 209 h 209"/>
                <a:gd name="T8" fmla="*/ 283 w 564"/>
                <a:gd name="T9" fmla="*/ 209 h 209"/>
                <a:gd name="T10" fmla="*/ 422 w 564"/>
                <a:gd name="T11" fmla="*/ 209 h 209"/>
                <a:gd name="T12" fmla="*/ 508 w 564"/>
                <a:gd name="T13" fmla="*/ 35 h 209"/>
                <a:gd name="T14" fmla="*/ 404 w 564"/>
                <a:gd name="T15" fmla="*/ 0 h 209"/>
                <a:gd name="T16" fmla="*/ 282 w 564"/>
                <a:gd name="T17" fmla="*/ 35 h 209"/>
                <a:gd name="T18" fmla="*/ 160 w 564"/>
                <a:gd name="T19" fmla="*/ 0 h 209"/>
                <a:gd name="T20" fmla="*/ 56 w 564"/>
                <a:gd name="T21" fmla="*/ 35 h 209"/>
                <a:gd name="T22" fmla="*/ 143 w 564"/>
                <a:gd name="T23" fmla="*/ 209 h 209"/>
                <a:gd name="T24" fmla="*/ 282 w 564"/>
                <a:gd name="T25"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4" h="209">
                  <a:moveTo>
                    <a:pt x="282" y="209"/>
                  </a:moveTo>
                  <a:lnTo>
                    <a:pt x="282" y="209"/>
                  </a:lnTo>
                  <a:lnTo>
                    <a:pt x="282" y="209"/>
                  </a:lnTo>
                  <a:lnTo>
                    <a:pt x="283" y="209"/>
                  </a:lnTo>
                  <a:lnTo>
                    <a:pt x="283" y="209"/>
                  </a:lnTo>
                  <a:lnTo>
                    <a:pt x="422" y="209"/>
                  </a:lnTo>
                  <a:cubicBezTo>
                    <a:pt x="422" y="209"/>
                    <a:pt x="564" y="63"/>
                    <a:pt x="508" y="35"/>
                  </a:cubicBezTo>
                  <a:cubicBezTo>
                    <a:pt x="473" y="17"/>
                    <a:pt x="432" y="0"/>
                    <a:pt x="404" y="0"/>
                  </a:cubicBezTo>
                  <a:cubicBezTo>
                    <a:pt x="369" y="0"/>
                    <a:pt x="334" y="35"/>
                    <a:pt x="282" y="35"/>
                  </a:cubicBezTo>
                  <a:cubicBezTo>
                    <a:pt x="230" y="35"/>
                    <a:pt x="195" y="0"/>
                    <a:pt x="160" y="0"/>
                  </a:cubicBezTo>
                  <a:cubicBezTo>
                    <a:pt x="133" y="0"/>
                    <a:pt x="91" y="17"/>
                    <a:pt x="56" y="35"/>
                  </a:cubicBezTo>
                  <a:cubicBezTo>
                    <a:pt x="0" y="63"/>
                    <a:pt x="143" y="209"/>
                    <a:pt x="143" y="209"/>
                  </a:cubicBezTo>
                  <a:lnTo>
                    <a:pt x="282" y="2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aphicFrame>
        <p:nvGraphicFramePr>
          <p:cNvPr id="91" name="Tablo 90"/>
          <p:cNvGraphicFramePr>
            <a:graphicFrameLocks noGrp="1"/>
          </p:cNvGraphicFramePr>
          <p:nvPr>
            <p:extLst>
              <p:ext uri="{D42A27DB-BD31-4B8C-83A1-F6EECF244321}">
                <p14:modId xmlns:p14="http://schemas.microsoft.com/office/powerpoint/2010/main" val="2097862601"/>
              </p:ext>
            </p:extLst>
          </p:nvPr>
        </p:nvGraphicFramePr>
        <p:xfrm>
          <a:off x="5606602" y="2647787"/>
          <a:ext cx="2328328" cy="496202"/>
        </p:xfrm>
        <a:graphic>
          <a:graphicData uri="http://schemas.openxmlformats.org/drawingml/2006/table">
            <a:tbl>
              <a:tblPr>
                <a:tableStyleId>{2D5ABB26-0587-4C30-8999-92F81FD0307C}</a:tableStyleId>
              </a:tblPr>
              <a:tblGrid>
                <a:gridCol w="1340093">
                  <a:extLst>
                    <a:ext uri="{9D8B030D-6E8A-4147-A177-3AD203B41FA5}">
                      <a16:colId xmlns:a16="http://schemas.microsoft.com/office/drawing/2014/main" val="3706016302"/>
                    </a:ext>
                  </a:extLst>
                </a:gridCol>
                <a:gridCol w="988235">
                  <a:extLst>
                    <a:ext uri="{9D8B030D-6E8A-4147-A177-3AD203B41FA5}">
                      <a16:colId xmlns:a16="http://schemas.microsoft.com/office/drawing/2014/main" val="81682797"/>
                    </a:ext>
                  </a:extLst>
                </a:gridCol>
              </a:tblGrid>
              <a:tr h="496202">
                <a:tc>
                  <a:txBody>
                    <a:bodyPr/>
                    <a:lstStyle/>
                    <a:p>
                      <a:pPr marL="72000" algn="l" fontAlgn="ctr"/>
                      <a:r>
                        <a:rPr lang="tr-TR" sz="1600" b="0" u="none" strike="noStrike" dirty="0">
                          <a:solidFill>
                            <a:schemeClr val="tx1"/>
                          </a:solidFill>
                          <a:effectLst/>
                          <a:latin typeface="+mj-lt"/>
                          <a:cs typeface="Poppins ExtraLight" panose="00000300000000000000" pitchFamily="2" charset="-94"/>
                        </a:rPr>
                        <a:t>Kişi Başı GSYH</a:t>
                      </a:r>
                      <a:endParaRPr lang="tr-TR" sz="1600" b="0" i="0" u="none" strike="noStrike" dirty="0">
                        <a:solidFill>
                          <a:schemeClr val="tx1"/>
                        </a:solidFill>
                        <a:effectLst/>
                        <a:latin typeface="+mj-lt"/>
                        <a:cs typeface="Poppins ExtraLight" panose="00000300000000000000" pitchFamily="2" charset="-94"/>
                      </a:endParaRPr>
                    </a:p>
                  </a:txBody>
                  <a:tcPr marL="6552" marR="6552" marT="6552" marB="0" anchor="ctr">
                    <a:lnL w="19050" cap="flat" cmpd="sng" algn="ctr">
                      <a:solidFill>
                        <a:srgbClr val="0054C5"/>
                      </a:solid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pPr marL="72000" algn="l" fontAlgn="ctr"/>
                      <a:r>
                        <a:rPr lang="tr-TR" sz="1600" b="1" kern="1200" baseline="0" dirty="0">
                          <a:solidFill>
                            <a:schemeClr val="tx1"/>
                          </a:solidFill>
                          <a:latin typeface="+mj-lt"/>
                          <a:ea typeface="+mn-ea"/>
                          <a:cs typeface="+mn-cs"/>
                        </a:rPr>
                        <a:t>6.695 </a:t>
                      </a:r>
                      <a:r>
                        <a:rPr lang="tr-TR" sz="1600" b="1" kern="1200" baseline="0" dirty="0">
                          <a:solidFill>
                            <a:schemeClr val="tx1"/>
                          </a:solidFill>
                          <a:latin typeface="Poppins ExtraLight" panose="00000300000000000000" pitchFamily="2" charset="-94"/>
                          <a:ea typeface="+mn-ea"/>
                          <a:cs typeface="Poppins ExtraLight" panose="00000300000000000000" pitchFamily="2" charset="-94"/>
                        </a:rPr>
                        <a:t>$</a:t>
                      </a:r>
                      <a:endParaRPr lang="tr-TR" sz="1600" b="1" i="0" u="none" strike="noStrike" dirty="0">
                        <a:solidFill>
                          <a:schemeClr val="tx1"/>
                        </a:solidFill>
                        <a:effectLst/>
                        <a:latin typeface="Poppins ExtraLight" panose="00000300000000000000" pitchFamily="2" charset="-94"/>
                        <a:cs typeface="Poppins ExtraLight" panose="00000300000000000000" pitchFamily="2" charset="-94"/>
                      </a:endParaRPr>
                    </a:p>
                  </a:txBody>
                  <a:tcPr marL="6552" marR="6552" marT="6552" marB="0" anchor="ctr">
                    <a:lnL w="12700" cap="flat" cmpd="sng" algn="ctr">
                      <a:no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696795035"/>
                  </a:ext>
                </a:extLst>
              </a:tr>
            </a:tbl>
          </a:graphicData>
        </a:graphic>
      </p:graphicFrame>
      <p:grpSp>
        <p:nvGrpSpPr>
          <p:cNvPr id="92" name="Line_chart" descr="{&quot;Key&quot;:&quot;POWER_USER_SHAPE_ICON&quot;,&quot;Value&quot;:&quot;POWER_USER_SHAPE_ICON_STYLE_1&quot;}"/>
          <p:cNvGrpSpPr>
            <a:grpSpLocks noChangeAspect="1"/>
          </p:cNvGrpSpPr>
          <p:nvPr>
            <p:custDataLst>
              <p:tags r:id="rId8"/>
            </p:custDataLst>
          </p:nvPr>
        </p:nvGrpSpPr>
        <p:grpSpPr>
          <a:xfrm>
            <a:off x="4852590" y="3522772"/>
            <a:ext cx="508000" cy="474052"/>
            <a:chOff x="3170238" y="581026"/>
            <a:chExt cx="665163" cy="620713"/>
          </a:xfrm>
          <a:solidFill>
            <a:srgbClr val="0054C5"/>
          </a:solidFill>
        </p:grpSpPr>
        <p:sp>
          <p:nvSpPr>
            <p:cNvPr id="93" name="Freeform 6"/>
            <p:cNvSpPr>
              <a:spLocks/>
            </p:cNvSpPr>
            <p:nvPr/>
          </p:nvSpPr>
          <p:spPr bwMode="auto">
            <a:xfrm>
              <a:off x="3170238" y="582614"/>
              <a:ext cx="665163" cy="619125"/>
            </a:xfrm>
            <a:custGeom>
              <a:avLst/>
              <a:gdLst>
                <a:gd name="T0" fmla="*/ 419 w 419"/>
                <a:gd name="T1" fmla="*/ 390 h 390"/>
                <a:gd name="T2" fmla="*/ 0 w 419"/>
                <a:gd name="T3" fmla="*/ 390 h 390"/>
                <a:gd name="T4" fmla="*/ 0 w 419"/>
                <a:gd name="T5" fmla="*/ 0 h 390"/>
                <a:gd name="T6" fmla="*/ 30 w 419"/>
                <a:gd name="T7" fmla="*/ 0 h 390"/>
                <a:gd name="T8" fmla="*/ 30 w 419"/>
                <a:gd name="T9" fmla="*/ 360 h 390"/>
                <a:gd name="T10" fmla="*/ 419 w 419"/>
                <a:gd name="T11" fmla="*/ 360 h 390"/>
                <a:gd name="T12" fmla="*/ 419 w 419"/>
                <a:gd name="T13" fmla="*/ 390 h 390"/>
              </a:gdLst>
              <a:ahLst/>
              <a:cxnLst>
                <a:cxn ang="0">
                  <a:pos x="T0" y="T1"/>
                </a:cxn>
                <a:cxn ang="0">
                  <a:pos x="T2" y="T3"/>
                </a:cxn>
                <a:cxn ang="0">
                  <a:pos x="T4" y="T5"/>
                </a:cxn>
                <a:cxn ang="0">
                  <a:pos x="T6" y="T7"/>
                </a:cxn>
                <a:cxn ang="0">
                  <a:pos x="T8" y="T9"/>
                </a:cxn>
                <a:cxn ang="0">
                  <a:pos x="T10" y="T11"/>
                </a:cxn>
                <a:cxn ang="0">
                  <a:pos x="T12" y="T13"/>
                </a:cxn>
              </a:cxnLst>
              <a:rect l="0" t="0" r="r" b="b"/>
              <a:pathLst>
                <a:path w="419" h="390">
                  <a:moveTo>
                    <a:pt x="419" y="390"/>
                  </a:moveTo>
                  <a:lnTo>
                    <a:pt x="0" y="390"/>
                  </a:lnTo>
                  <a:lnTo>
                    <a:pt x="0" y="0"/>
                  </a:lnTo>
                  <a:lnTo>
                    <a:pt x="30" y="0"/>
                  </a:lnTo>
                  <a:lnTo>
                    <a:pt x="30" y="360"/>
                  </a:lnTo>
                  <a:lnTo>
                    <a:pt x="419" y="360"/>
                  </a:lnTo>
                  <a:lnTo>
                    <a:pt x="419" y="390"/>
                  </a:ln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a:solidFill>
                  <a:prstClr val="black"/>
                </a:solidFill>
                <a:latin typeface="Arial"/>
              </a:endParaRPr>
            </a:p>
          </p:txBody>
        </p:sp>
        <p:sp>
          <p:nvSpPr>
            <p:cNvPr id="94" name="Freeform 10"/>
            <p:cNvSpPr>
              <a:spLocks/>
            </p:cNvSpPr>
            <p:nvPr/>
          </p:nvSpPr>
          <p:spPr bwMode="auto">
            <a:xfrm>
              <a:off x="3251201" y="847726"/>
              <a:ext cx="133350" cy="268288"/>
            </a:xfrm>
            <a:custGeom>
              <a:avLst/>
              <a:gdLst>
                <a:gd name="T0" fmla="*/ 0 w 84"/>
                <a:gd name="T1" fmla="*/ 117 h 169"/>
                <a:gd name="T2" fmla="*/ 0 w 84"/>
                <a:gd name="T3" fmla="*/ 169 h 169"/>
                <a:gd name="T4" fmla="*/ 84 w 84"/>
                <a:gd name="T5" fmla="*/ 169 h 169"/>
                <a:gd name="T6" fmla="*/ 84 w 84"/>
                <a:gd name="T7" fmla="*/ 0 h 169"/>
                <a:gd name="T8" fmla="*/ 0 w 84"/>
                <a:gd name="T9" fmla="*/ 117 h 169"/>
              </a:gdLst>
              <a:ahLst/>
              <a:cxnLst>
                <a:cxn ang="0">
                  <a:pos x="T0" y="T1"/>
                </a:cxn>
                <a:cxn ang="0">
                  <a:pos x="T2" y="T3"/>
                </a:cxn>
                <a:cxn ang="0">
                  <a:pos x="T4" y="T5"/>
                </a:cxn>
                <a:cxn ang="0">
                  <a:pos x="T6" y="T7"/>
                </a:cxn>
                <a:cxn ang="0">
                  <a:pos x="T8" y="T9"/>
                </a:cxn>
              </a:cxnLst>
              <a:rect l="0" t="0" r="r" b="b"/>
              <a:pathLst>
                <a:path w="84" h="169">
                  <a:moveTo>
                    <a:pt x="0" y="117"/>
                  </a:moveTo>
                  <a:lnTo>
                    <a:pt x="0" y="169"/>
                  </a:lnTo>
                  <a:lnTo>
                    <a:pt x="84" y="169"/>
                  </a:lnTo>
                  <a:lnTo>
                    <a:pt x="84" y="0"/>
                  </a:lnTo>
                  <a:lnTo>
                    <a:pt x="0" y="117"/>
                  </a:ln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a:solidFill>
                  <a:prstClr val="black"/>
                </a:solidFill>
                <a:latin typeface="Arial"/>
              </a:endParaRPr>
            </a:p>
          </p:txBody>
        </p:sp>
        <p:sp>
          <p:nvSpPr>
            <p:cNvPr id="95" name="Freeform 11"/>
            <p:cNvSpPr>
              <a:spLocks/>
            </p:cNvSpPr>
            <p:nvPr/>
          </p:nvSpPr>
          <p:spPr bwMode="auto">
            <a:xfrm>
              <a:off x="3425826" y="838201"/>
              <a:ext cx="133350" cy="277813"/>
            </a:xfrm>
            <a:custGeom>
              <a:avLst/>
              <a:gdLst>
                <a:gd name="T0" fmla="*/ 0 w 84"/>
                <a:gd name="T1" fmla="*/ 0 h 175"/>
                <a:gd name="T2" fmla="*/ 0 w 84"/>
                <a:gd name="T3" fmla="*/ 175 h 175"/>
                <a:gd name="T4" fmla="*/ 84 w 84"/>
                <a:gd name="T5" fmla="*/ 175 h 175"/>
                <a:gd name="T6" fmla="*/ 84 w 84"/>
                <a:gd name="T7" fmla="*/ 42 h 175"/>
                <a:gd name="T8" fmla="*/ 0 w 84"/>
                <a:gd name="T9" fmla="*/ 0 h 175"/>
              </a:gdLst>
              <a:ahLst/>
              <a:cxnLst>
                <a:cxn ang="0">
                  <a:pos x="T0" y="T1"/>
                </a:cxn>
                <a:cxn ang="0">
                  <a:pos x="T2" y="T3"/>
                </a:cxn>
                <a:cxn ang="0">
                  <a:pos x="T4" y="T5"/>
                </a:cxn>
                <a:cxn ang="0">
                  <a:pos x="T6" y="T7"/>
                </a:cxn>
                <a:cxn ang="0">
                  <a:pos x="T8" y="T9"/>
                </a:cxn>
              </a:cxnLst>
              <a:rect l="0" t="0" r="r" b="b"/>
              <a:pathLst>
                <a:path w="84" h="175">
                  <a:moveTo>
                    <a:pt x="0" y="0"/>
                  </a:moveTo>
                  <a:lnTo>
                    <a:pt x="0" y="175"/>
                  </a:lnTo>
                  <a:lnTo>
                    <a:pt x="84" y="175"/>
                  </a:lnTo>
                  <a:lnTo>
                    <a:pt x="84" y="42"/>
                  </a:lnTo>
                  <a:lnTo>
                    <a:pt x="0" y="0"/>
                  </a:ln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a:solidFill>
                  <a:prstClr val="black"/>
                </a:solidFill>
                <a:latin typeface="Arial"/>
              </a:endParaRPr>
            </a:p>
          </p:txBody>
        </p:sp>
        <p:sp>
          <p:nvSpPr>
            <p:cNvPr id="96" name="Freeform 12"/>
            <p:cNvSpPr>
              <a:spLocks/>
            </p:cNvSpPr>
            <p:nvPr/>
          </p:nvSpPr>
          <p:spPr bwMode="auto">
            <a:xfrm>
              <a:off x="3597276" y="714376"/>
              <a:ext cx="133350" cy="401638"/>
            </a:xfrm>
            <a:custGeom>
              <a:avLst/>
              <a:gdLst>
                <a:gd name="T0" fmla="*/ 84 w 84"/>
                <a:gd name="T1" fmla="*/ 0 h 253"/>
                <a:gd name="T2" fmla="*/ 0 w 84"/>
                <a:gd name="T3" fmla="*/ 125 h 253"/>
                <a:gd name="T4" fmla="*/ 0 w 84"/>
                <a:gd name="T5" fmla="*/ 253 h 253"/>
                <a:gd name="T6" fmla="*/ 84 w 84"/>
                <a:gd name="T7" fmla="*/ 253 h 253"/>
                <a:gd name="T8" fmla="*/ 84 w 84"/>
                <a:gd name="T9" fmla="*/ 0 h 253"/>
                <a:gd name="T10" fmla="*/ 84 w 84"/>
                <a:gd name="T11" fmla="*/ 0 h 253"/>
              </a:gdLst>
              <a:ahLst/>
              <a:cxnLst>
                <a:cxn ang="0">
                  <a:pos x="T0" y="T1"/>
                </a:cxn>
                <a:cxn ang="0">
                  <a:pos x="T2" y="T3"/>
                </a:cxn>
                <a:cxn ang="0">
                  <a:pos x="T4" y="T5"/>
                </a:cxn>
                <a:cxn ang="0">
                  <a:pos x="T6" y="T7"/>
                </a:cxn>
                <a:cxn ang="0">
                  <a:pos x="T8" y="T9"/>
                </a:cxn>
                <a:cxn ang="0">
                  <a:pos x="T10" y="T11"/>
                </a:cxn>
              </a:cxnLst>
              <a:rect l="0" t="0" r="r" b="b"/>
              <a:pathLst>
                <a:path w="84" h="253">
                  <a:moveTo>
                    <a:pt x="84" y="0"/>
                  </a:moveTo>
                  <a:lnTo>
                    <a:pt x="0" y="125"/>
                  </a:lnTo>
                  <a:lnTo>
                    <a:pt x="0" y="253"/>
                  </a:lnTo>
                  <a:lnTo>
                    <a:pt x="84" y="253"/>
                  </a:lnTo>
                  <a:lnTo>
                    <a:pt x="84" y="0"/>
                  </a:lnTo>
                  <a:lnTo>
                    <a:pt x="84" y="0"/>
                  </a:ln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a:solidFill>
                  <a:prstClr val="black"/>
                </a:solidFill>
                <a:latin typeface="Arial"/>
              </a:endParaRPr>
            </a:p>
          </p:txBody>
        </p:sp>
        <p:sp>
          <p:nvSpPr>
            <p:cNvPr id="97" name="Freeform 13"/>
            <p:cNvSpPr>
              <a:spLocks/>
            </p:cNvSpPr>
            <p:nvPr/>
          </p:nvSpPr>
          <p:spPr bwMode="auto">
            <a:xfrm>
              <a:off x="3251201" y="647701"/>
              <a:ext cx="444500" cy="317500"/>
            </a:xfrm>
            <a:custGeom>
              <a:avLst/>
              <a:gdLst>
                <a:gd name="T0" fmla="*/ 265 w 280"/>
                <a:gd name="T1" fmla="*/ 0 h 200"/>
                <a:gd name="T2" fmla="*/ 193 w 280"/>
                <a:gd name="T3" fmla="*/ 106 h 200"/>
                <a:gd name="T4" fmla="*/ 80 w 280"/>
                <a:gd name="T5" fmla="*/ 51 h 200"/>
                <a:gd name="T6" fmla="*/ 0 w 280"/>
                <a:gd name="T7" fmla="*/ 165 h 200"/>
                <a:gd name="T8" fmla="*/ 0 w 280"/>
                <a:gd name="T9" fmla="*/ 200 h 200"/>
                <a:gd name="T10" fmla="*/ 86 w 280"/>
                <a:gd name="T11" fmla="*/ 75 h 200"/>
                <a:gd name="T12" fmla="*/ 199 w 280"/>
                <a:gd name="T13" fmla="*/ 130 h 200"/>
                <a:gd name="T14" fmla="*/ 280 w 280"/>
                <a:gd name="T15" fmla="*/ 10 h 200"/>
                <a:gd name="T16" fmla="*/ 265 w 280"/>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200">
                  <a:moveTo>
                    <a:pt x="265" y="0"/>
                  </a:moveTo>
                  <a:lnTo>
                    <a:pt x="193" y="106"/>
                  </a:lnTo>
                  <a:lnTo>
                    <a:pt x="80" y="51"/>
                  </a:lnTo>
                  <a:lnTo>
                    <a:pt x="0" y="165"/>
                  </a:lnTo>
                  <a:lnTo>
                    <a:pt x="0" y="200"/>
                  </a:lnTo>
                  <a:lnTo>
                    <a:pt x="86" y="75"/>
                  </a:lnTo>
                  <a:lnTo>
                    <a:pt x="199" y="130"/>
                  </a:lnTo>
                  <a:lnTo>
                    <a:pt x="280" y="10"/>
                  </a:lnTo>
                  <a:lnTo>
                    <a:pt x="265" y="0"/>
                  </a:ln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a:solidFill>
                  <a:prstClr val="black"/>
                </a:solidFill>
                <a:latin typeface="Arial"/>
              </a:endParaRPr>
            </a:p>
          </p:txBody>
        </p:sp>
        <p:sp>
          <p:nvSpPr>
            <p:cNvPr id="98" name="Freeform 14"/>
            <p:cNvSpPr>
              <a:spLocks/>
            </p:cNvSpPr>
            <p:nvPr/>
          </p:nvSpPr>
          <p:spPr bwMode="auto">
            <a:xfrm>
              <a:off x="3611563" y="581026"/>
              <a:ext cx="119063" cy="119063"/>
            </a:xfrm>
            <a:custGeom>
              <a:avLst/>
              <a:gdLst>
                <a:gd name="T0" fmla="*/ 157 w 157"/>
                <a:gd name="T1" fmla="*/ 156 h 156"/>
                <a:gd name="T2" fmla="*/ 0 w 157"/>
                <a:gd name="T3" fmla="*/ 74 h 156"/>
                <a:gd name="T4" fmla="*/ 150 w 157"/>
                <a:gd name="T5" fmla="*/ 0 h 156"/>
                <a:gd name="T6" fmla="*/ 157 w 157"/>
                <a:gd name="T7" fmla="*/ 156 h 156"/>
              </a:gdLst>
              <a:ahLst/>
              <a:cxnLst>
                <a:cxn ang="0">
                  <a:pos x="T0" y="T1"/>
                </a:cxn>
                <a:cxn ang="0">
                  <a:pos x="T2" y="T3"/>
                </a:cxn>
                <a:cxn ang="0">
                  <a:pos x="T4" y="T5"/>
                </a:cxn>
                <a:cxn ang="0">
                  <a:pos x="T6" y="T7"/>
                </a:cxn>
              </a:cxnLst>
              <a:rect l="0" t="0" r="r" b="b"/>
              <a:pathLst>
                <a:path w="157" h="156">
                  <a:moveTo>
                    <a:pt x="157" y="156"/>
                  </a:moveTo>
                  <a:lnTo>
                    <a:pt x="0" y="74"/>
                  </a:lnTo>
                  <a:lnTo>
                    <a:pt x="150" y="0"/>
                  </a:lnTo>
                  <a:lnTo>
                    <a:pt x="157" y="156"/>
                  </a:lnTo>
                  <a:close/>
                </a:path>
              </a:pathLst>
            </a:custGeom>
            <a:grpFill/>
            <a:ln w="9525">
              <a:noFill/>
              <a:round/>
              <a:headEnd/>
              <a:tailEnd/>
            </a:ln>
          </p:spPr>
          <p:txBody>
            <a:bodyPr vert="horz" wrap="square" lIns="60960" tIns="30480" rIns="60960" bIns="30480" numCol="1" anchor="t" anchorCtr="0" compatLnSpc="1">
              <a:prstTxWarp prst="textNoShape">
                <a:avLst/>
              </a:prstTxWarp>
            </a:bodyPr>
            <a:lstStyle/>
            <a:p>
              <a:pPr defTabSz="609630"/>
              <a:endParaRPr lang="fr-FR" sz="1200">
                <a:solidFill>
                  <a:prstClr val="black"/>
                </a:solidFill>
                <a:latin typeface="Arial"/>
              </a:endParaRPr>
            </a:p>
          </p:txBody>
        </p:sp>
      </p:grpSp>
      <p:graphicFrame>
        <p:nvGraphicFramePr>
          <p:cNvPr id="99" name="Tablo 98"/>
          <p:cNvGraphicFramePr>
            <a:graphicFrameLocks noGrp="1"/>
          </p:cNvGraphicFramePr>
          <p:nvPr>
            <p:extLst>
              <p:ext uri="{D42A27DB-BD31-4B8C-83A1-F6EECF244321}">
                <p14:modId xmlns:p14="http://schemas.microsoft.com/office/powerpoint/2010/main" val="1933818985"/>
              </p:ext>
            </p:extLst>
          </p:nvPr>
        </p:nvGraphicFramePr>
        <p:xfrm>
          <a:off x="5666701" y="3450464"/>
          <a:ext cx="2328328" cy="738072"/>
        </p:xfrm>
        <a:graphic>
          <a:graphicData uri="http://schemas.openxmlformats.org/drawingml/2006/table">
            <a:tbl>
              <a:tblPr>
                <a:tableStyleId>{2D5ABB26-0587-4C30-8999-92F81FD0307C}</a:tableStyleId>
              </a:tblPr>
              <a:tblGrid>
                <a:gridCol w="1340093">
                  <a:extLst>
                    <a:ext uri="{9D8B030D-6E8A-4147-A177-3AD203B41FA5}">
                      <a16:colId xmlns:a16="http://schemas.microsoft.com/office/drawing/2014/main" val="3706016302"/>
                    </a:ext>
                  </a:extLst>
                </a:gridCol>
                <a:gridCol w="988235">
                  <a:extLst>
                    <a:ext uri="{9D8B030D-6E8A-4147-A177-3AD203B41FA5}">
                      <a16:colId xmlns:a16="http://schemas.microsoft.com/office/drawing/2014/main" val="81682797"/>
                    </a:ext>
                  </a:extLst>
                </a:gridCol>
              </a:tblGrid>
              <a:tr h="616152">
                <a:tc>
                  <a:txBody>
                    <a:bodyPr/>
                    <a:lstStyle/>
                    <a:p>
                      <a:pPr marL="72000" algn="l" fontAlgn="ctr"/>
                      <a:r>
                        <a:rPr lang="tr-TR" sz="1600" b="0" dirty="0">
                          <a:solidFill>
                            <a:schemeClr val="tx1"/>
                          </a:solidFill>
                          <a:latin typeface="+mj-lt"/>
                        </a:rPr>
                        <a:t>Sanayinin GSYH’daki Oranı </a:t>
                      </a:r>
                      <a:endParaRPr lang="tr-TR" sz="1600" b="0" i="0" u="none" strike="noStrike" dirty="0">
                        <a:solidFill>
                          <a:schemeClr val="tx1"/>
                        </a:solidFill>
                        <a:effectLst/>
                        <a:latin typeface="+mj-lt"/>
                        <a:cs typeface="Poppins ExtraLight" panose="00000300000000000000" pitchFamily="2" charset="-94"/>
                      </a:endParaRPr>
                    </a:p>
                  </a:txBody>
                  <a:tcPr marL="6552" marR="6552" marT="6552" marB="0" anchor="ctr">
                    <a:lnL w="19050" cap="flat" cmpd="sng" algn="ctr">
                      <a:solidFill>
                        <a:srgbClr val="0054C5"/>
                      </a:solid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pPr marL="72000" algn="l" fontAlgn="ctr"/>
                      <a:r>
                        <a:rPr lang="tr-TR" sz="1600" b="1" kern="1200" baseline="0" dirty="0" smtClean="0">
                          <a:solidFill>
                            <a:schemeClr val="tx1"/>
                          </a:solidFill>
                          <a:latin typeface="+mj-lt"/>
                          <a:ea typeface="+mn-ea"/>
                          <a:cs typeface="+mn-cs"/>
                        </a:rPr>
                        <a:t>18,43 </a:t>
                      </a:r>
                      <a:r>
                        <a:rPr lang="tr-TR" sz="1600" b="1" kern="1200" baseline="0" dirty="0">
                          <a:solidFill>
                            <a:schemeClr val="tx1"/>
                          </a:solidFill>
                          <a:latin typeface="Poppins ExtraLight" panose="00000300000000000000" pitchFamily="2" charset="-94"/>
                          <a:ea typeface="+mn-ea"/>
                          <a:cs typeface="Poppins ExtraLight" panose="00000300000000000000" pitchFamily="2" charset="-94"/>
                        </a:rPr>
                        <a:t>%</a:t>
                      </a:r>
                      <a:endParaRPr lang="tr-TR" sz="1600" b="1" i="0" u="none" strike="noStrike" dirty="0">
                        <a:solidFill>
                          <a:schemeClr val="tx1"/>
                        </a:solidFill>
                        <a:effectLst/>
                        <a:latin typeface="Poppins ExtraLight" panose="00000300000000000000" pitchFamily="2" charset="-94"/>
                        <a:cs typeface="Poppins ExtraLight" panose="00000300000000000000" pitchFamily="2" charset="-94"/>
                      </a:endParaRPr>
                    </a:p>
                  </a:txBody>
                  <a:tcPr marL="6552" marR="6552" marT="6552" marB="0" anchor="ctr">
                    <a:lnL w="12700" cap="flat" cmpd="sng" algn="ctr">
                      <a:no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696795035"/>
                  </a:ext>
                </a:extLst>
              </a:tr>
            </a:tbl>
          </a:graphicData>
        </a:graphic>
      </p:graphicFrame>
      <p:grpSp>
        <p:nvGrpSpPr>
          <p:cNvPr id="100" name="University2" descr="{&quot;Key&quot;:&quot;POWER_USER_SHAPE_ICON&quot;,&quot;Value&quot;:&quot;POWER_USER_SHAPE_ICON_STYLE_1&quot;}">
            <a:extLst>
              <a:ext uri="{FF2B5EF4-FFF2-40B4-BE49-F238E27FC236}">
                <a16:creationId xmlns:a16="http://schemas.microsoft.com/office/drawing/2014/main" id="{D0835148-EB76-7FB6-EBE3-6D6CBA47406D}"/>
              </a:ext>
            </a:extLst>
          </p:cNvPr>
          <p:cNvGrpSpPr>
            <a:grpSpLocks noChangeAspect="1"/>
          </p:cNvGrpSpPr>
          <p:nvPr/>
        </p:nvGrpSpPr>
        <p:grpSpPr>
          <a:xfrm>
            <a:off x="4867479" y="4417948"/>
            <a:ext cx="508000" cy="503401"/>
            <a:chOff x="11292681" y="3149604"/>
            <a:chExt cx="591138" cy="585787"/>
          </a:xfrm>
          <a:solidFill>
            <a:srgbClr val="0054C5"/>
          </a:solidFill>
        </p:grpSpPr>
        <p:sp>
          <p:nvSpPr>
            <p:cNvPr id="101" name="Free-form: Shape 315">
              <a:extLst>
                <a:ext uri="{FF2B5EF4-FFF2-40B4-BE49-F238E27FC236}">
                  <a16:creationId xmlns:a16="http://schemas.microsoft.com/office/drawing/2014/main" id="{04BE2077-1279-18AA-1061-F1457FD6A597}"/>
                </a:ext>
              </a:extLst>
            </p:cNvPr>
            <p:cNvSpPr/>
            <p:nvPr/>
          </p:nvSpPr>
          <p:spPr>
            <a:xfrm>
              <a:off x="11310070" y="3149604"/>
              <a:ext cx="551176" cy="187264"/>
            </a:xfrm>
            <a:custGeom>
              <a:avLst/>
              <a:gdLst>
                <a:gd name="connsiteX0" fmla="*/ 279758 w 551176"/>
                <a:gd name="connsiteY0" fmla="*/ 0 h 187264"/>
                <a:gd name="connsiteX1" fmla="*/ 534669 w 551176"/>
                <a:gd name="connsiteY1" fmla="*/ 146714 h 187264"/>
                <a:gd name="connsiteX2" fmla="*/ 549247 w 551176"/>
                <a:gd name="connsiteY2" fmla="*/ 159179 h 187264"/>
                <a:gd name="connsiteX3" fmla="*/ 542961 w 551176"/>
                <a:gd name="connsiteY3" fmla="*/ 183253 h 187264"/>
                <a:gd name="connsiteX4" fmla="*/ 525602 w 551176"/>
                <a:gd name="connsiteY4" fmla="*/ 187265 h 187264"/>
                <a:gd name="connsiteX5" fmla="*/ 33406 w 551176"/>
                <a:gd name="connsiteY5" fmla="*/ 187238 h 187264"/>
                <a:gd name="connsiteX6" fmla="*/ 14762 w 551176"/>
                <a:gd name="connsiteY6" fmla="*/ 186650 h 187264"/>
                <a:gd name="connsiteX7" fmla="*/ 880 w 551176"/>
                <a:gd name="connsiteY7" fmla="*/ 171992 h 187264"/>
                <a:gd name="connsiteX8" fmla="*/ 3448 w 551176"/>
                <a:gd name="connsiteY8" fmla="*/ 156317 h 187264"/>
                <a:gd name="connsiteX9" fmla="*/ 15190 w 551176"/>
                <a:gd name="connsiteY9" fmla="*/ 147437 h 187264"/>
                <a:gd name="connsiteX10" fmla="*/ 275532 w 551176"/>
                <a:gd name="connsiteY10" fmla="*/ 0 h 187264"/>
                <a:gd name="connsiteX11" fmla="*/ 279758 w 551176"/>
                <a:gd name="connsiteY11" fmla="*/ 0 h 187264"/>
                <a:gd name="connsiteX12" fmla="*/ 278313 w 551176"/>
                <a:gd name="connsiteY12" fmla="*/ 20462 h 187264"/>
                <a:gd name="connsiteX13" fmla="*/ 277029 w 551176"/>
                <a:gd name="connsiteY13" fmla="*/ 20462 h 187264"/>
                <a:gd name="connsiteX14" fmla="*/ 20192 w 551176"/>
                <a:gd name="connsiteY14" fmla="*/ 166107 h 187264"/>
                <a:gd name="connsiteX15" fmla="*/ 19690 w 551176"/>
                <a:gd name="connsiteY15" fmla="*/ 167852 h 187264"/>
                <a:gd name="connsiteX16" fmla="*/ 20834 w 551176"/>
                <a:gd name="connsiteY16" fmla="*/ 168514 h 187264"/>
                <a:gd name="connsiteX17" fmla="*/ 529962 w 551176"/>
                <a:gd name="connsiteY17" fmla="*/ 168514 h 187264"/>
                <a:gd name="connsiteX18" fmla="*/ 531266 w 551176"/>
                <a:gd name="connsiteY18" fmla="*/ 167251 h 187264"/>
                <a:gd name="connsiteX19" fmla="*/ 530604 w 551176"/>
                <a:gd name="connsiteY19" fmla="*/ 166107 h 187264"/>
                <a:gd name="connsiteX20" fmla="*/ 278313 w 551176"/>
                <a:gd name="connsiteY20" fmla="*/ 20462 h 18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1176" h="187264">
                  <a:moveTo>
                    <a:pt x="279758" y="0"/>
                  </a:moveTo>
                  <a:cubicBezTo>
                    <a:pt x="364568" y="48700"/>
                    <a:pt x="449538" y="97605"/>
                    <a:pt x="534669" y="146714"/>
                  </a:cubicBezTo>
                  <a:cubicBezTo>
                    <a:pt x="542551" y="151262"/>
                    <a:pt x="547411" y="155417"/>
                    <a:pt x="549247" y="159179"/>
                  </a:cubicBezTo>
                  <a:cubicBezTo>
                    <a:pt x="553188" y="167275"/>
                    <a:pt x="551093" y="175300"/>
                    <a:pt x="542961" y="183253"/>
                  </a:cubicBezTo>
                  <a:cubicBezTo>
                    <a:pt x="538922" y="187211"/>
                    <a:pt x="531861" y="187265"/>
                    <a:pt x="525602" y="187265"/>
                  </a:cubicBezTo>
                  <a:cubicBezTo>
                    <a:pt x="361545" y="187051"/>
                    <a:pt x="197480" y="187042"/>
                    <a:pt x="33406" y="187238"/>
                  </a:cubicBezTo>
                  <a:cubicBezTo>
                    <a:pt x="22689" y="187256"/>
                    <a:pt x="16474" y="187060"/>
                    <a:pt x="14762" y="186650"/>
                  </a:cubicBezTo>
                  <a:cubicBezTo>
                    <a:pt x="7986" y="185027"/>
                    <a:pt x="3358" y="180141"/>
                    <a:pt x="880" y="171992"/>
                  </a:cubicBezTo>
                  <a:cubicBezTo>
                    <a:pt x="-868" y="166232"/>
                    <a:pt x="-12" y="161007"/>
                    <a:pt x="3448" y="156317"/>
                  </a:cubicBezTo>
                  <a:cubicBezTo>
                    <a:pt x="5320" y="153785"/>
                    <a:pt x="9234" y="150825"/>
                    <a:pt x="15190" y="147437"/>
                  </a:cubicBezTo>
                  <a:cubicBezTo>
                    <a:pt x="102140" y="98041"/>
                    <a:pt x="188920" y="48896"/>
                    <a:pt x="275532" y="0"/>
                  </a:cubicBezTo>
                  <a:lnTo>
                    <a:pt x="279758" y="0"/>
                  </a:lnTo>
                  <a:close/>
                  <a:moveTo>
                    <a:pt x="278313" y="20462"/>
                  </a:moveTo>
                  <a:cubicBezTo>
                    <a:pt x="277916" y="20233"/>
                    <a:pt x="277427" y="20233"/>
                    <a:pt x="277029" y="20462"/>
                  </a:cubicBezTo>
                  <a:lnTo>
                    <a:pt x="20192" y="166107"/>
                  </a:lnTo>
                  <a:cubicBezTo>
                    <a:pt x="19572" y="166450"/>
                    <a:pt x="19347" y="167231"/>
                    <a:pt x="19690" y="167852"/>
                  </a:cubicBezTo>
                  <a:cubicBezTo>
                    <a:pt x="19919" y="168267"/>
                    <a:pt x="20359" y="168522"/>
                    <a:pt x="20834" y="168514"/>
                  </a:cubicBezTo>
                  <a:lnTo>
                    <a:pt x="529962" y="168514"/>
                  </a:lnTo>
                  <a:cubicBezTo>
                    <a:pt x="530671" y="168526"/>
                    <a:pt x="531255" y="167960"/>
                    <a:pt x="531266" y="167251"/>
                  </a:cubicBezTo>
                  <a:cubicBezTo>
                    <a:pt x="531274" y="166777"/>
                    <a:pt x="531019" y="166337"/>
                    <a:pt x="530604" y="166107"/>
                  </a:cubicBezTo>
                  <a:lnTo>
                    <a:pt x="278313" y="20462"/>
                  </a:lnTo>
                  <a:close/>
                </a:path>
              </a:pathLst>
            </a:custGeom>
            <a:grpFill/>
            <a:ln w="28575" cap="flat">
              <a:solidFill>
                <a:srgbClr val="0054C5"/>
              </a:solidFill>
              <a:prstDash val="solid"/>
              <a:miter/>
            </a:ln>
          </p:spPr>
          <p:txBody>
            <a:bodyPr rtlCol="0" anchor="ctr"/>
            <a:lstStyle/>
            <a:p>
              <a:pPr defTabSz="609630"/>
              <a:endParaRPr lang="en-US" sz="1200">
                <a:solidFill>
                  <a:prstClr val="black"/>
                </a:solidFill>
                <a:latin typeface="Arial"/>
              </a:endParaRPr>
            </a:p>
          </p:txBody>
        </p:sp>
        <p:sp>
          <p:nvSpPr>
            <p:cNvPr id="102" name="Free-form: Shape 316">
              <a:extLst>
                <a:ext uri="{FF2B5EF4-FFF2-40B4-BE49-F238E27FC236}">
                  <a16:creationId xmlns:a16="http://schemas.microsoft.com/office/drawing/2014/main" id="{76D402E8-5FF2-6473-006A-9EB9367FAB00}"/>
                </a:ext>
              </a:extLst>
            </p:cNvPr>
            <p:cNvSpPr/>
            <p:nvPr/>
          </p:nvSpPr>
          <p:spPr>
            <a:xfrm>
              <a:off x="11348932" y="3358321"/>
              <a:ext cx="125556" cy="18616"/>
            </a:xfrm>
            <a:custGeom>
              <a:avLst/>
              <a:gdLst>
                <a:gd name="connsiteX0" fmla="*/ 116409 w 125556"/>
                <a:gd name="connsiteY0" fmla="*/ 0 h 18616"/>
                <a:gd name="connsiteX1" fmla="*/ 125557 w 125556"/>
                <a:gd name="connsiteY1" fmla="*/ 0 h 18616"/>
                <a:gd name="connsiteX2" fmla="*/ 125557 w 125556"/>
                <a:gd name="connsiteY2" fmla="*/ 18617 h 18616"/>
                <a:gd name="connsiteX3" fmla="*/ 116409 w 125556"/>
                <a:gd name="connsiteY3" fmla="*/ 18617 h 18616"/>
                <a:gd name="connsiteX4" fmla="*/ 9148 w 125556"/>
                <a:gd name="connsiteY4" fmla="*/ 18617 h 18616"/>
                <a:gd name="connsiteX5" fmla="*/ 0 w 125556"/>
                <a:gd name="connsiteY5" fmla="*/ 18617 h 18616"/>
                <a:gd name="connsiteX6" fmla="*/ 0 w 125556"/>
                <a:gd name="connsiteY6" fmla="*/ 0 h 18616"/>
                <a:gd name="connsiteX7" fmla="*/ 9148 w 125556"/>
                <a:gd name="connsiteY7" fmla="*/ 0 h 1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556" h="18616">
                  <a:moveTo>
                    <a:pt x="116409" y="0"/>
                  </a:moveTo>
                  <a:cubicBezTo>
                    <a:pt x="121461" y="0"/>
                    <a:pt x="125557" y="0"/>
                    <a:pt x="125557" y="0"/>
                  </a:cubicBezTo>
                  <a:lnTo>
                    <a:pt x="125557" y="18617"/>
                  </a:lnTo>
                  <a:cubicBezTo>
                    <a:pt x="125557" y="18617"/>
                    <a:pt x="121461" y="18617"/>
                    <a:pt x="116409" y="18617"/>
                  </a:cubicBezTo>
                  <a:lnTo>
                    <a:pt x="9148" y="18617"/>
                  </a:lnTo>
                  <a:cubicBezTo>
                    <a:pt x="4096" y="18617"/>
                    <a:pt x="0" y="18617"/>
                    <a:pt x="0" y="18617"/>
                  </a:cubicBezTo>
                  <a:lnTo>
                    <a:pt x="0" y="0"/>
                  </a:lnTo>
                  <a:cubicBezTo>
                    <a:pt x="0" y="0"/>
                    <a:pt x="4096" y="0"/>
                    <a:pt x="9148" y="0"/>
                  </a:cubicBezTo>
                  <a:close/>
                </a:path>
              </a:pathLst>
            </a:custGeom>
            <a:grpFill/>
            <a:ln w="28575" cap="flat">
              <a:solidFill>
                <a:srgbClr val="0054C5"/>
              </a:solidFill>
              <a:prstDash val="solid"/>
              <a:miter/>
            </a:ln>
          </p:spPr>
          <p:txBody>
            <a:bodyPr rtlCol="0" anchor="ctr"/>
            <a:lstStyle/>
            <a:p>
              <a:pPr defTabSz="609630"/>
              <a:endParaRPr lang="en-US" sz="1200">
                <a:solidFill>
                  <a:prstClr val="black"/>
                </a:solidFill>
                <a:latin typeface="Arial"/>
              </a:endParaRPr>
            </a:p>
          </p:txBody>
        </p:sp>
        <p:sp>
          <p:nvSpPr>
            <p:cNvPr id="103" name="Free-form: Shape 317">
              <a:extLst>
                <a:ext uri="{FF2B5EF4-FFF2-40B4-BE49-F238E27FC236}">
                  <a16:creationId xmlns:a16="http://schemas.microsoft.com/office/drawing/2014/main" id="{1A9ACC64-5CCD-29E1-5E0C-25F2FB342E99}"/>
                </a:ext>
              </a:extLst>
            </p:cNvPr>
            <p:cNvSpPr/>
            <p:nvPr/>
          </p:nvSpPr>
          <p:spPr>
            <a:xfrm>
              <a:off x="11525498" y="3358321"/>
              <a:ext cx="125503" cy="18616"/>
            </a:xfrm>
            <a:custGeom>
              <a:avLst/>
              <a:gdLst>
                <a:gd name="connsiteX0" fmla="*/ 116355 w 125503"/>
                <a:gd name="connsiteY0" fmla="*/ 0 h 18616"/>
                <a:gd name="connsiteX1" fmla="*/ 125503 w 125503"/>
                <a:gd name="connsiteY1" fmla="*/ 0 h 18616"/>
                <a:gd name="connsiteX2" fmla="*/ 125503 w 125503"/>
                <a:gd name="connsiteY2" fmla="*/ 18617 h 18616"/>
                <a:gd name="connsiteX3" fmla="*/ 116355 w 125503"/>
                <a:gd name="connsiteY3" fmla="*/ 18617 h 18616"/>
                <a:gd name="connsiteX4" fmla="*/ 9148 w 125503"/>
                <a:gd name="connsiteY4" fmla="*/ 18617 h 18616"/>
                <a:gd name="connsiteX5" fmla="*/ 0 w 125503"/>
                <a:gd name="connsiteY5" fmla="*/ 18617 h 18616"/>
                <a:gd name="connsiteX6" fmla="*/ 0 w 125503"/>
                <a:gd name="connsiteY6" fmla="*/ 0 h 18616"/>
                <a:gd name="connsiteX7" fmla="*/ 9148 w 125503"/>
                <a:gd name="connsiteY7" fmla="*/ 0 h 1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503" h="18616">
                  <a:moveTo>
                    <a:pt x="116355" y="0"/>
                  </a:moveTo>
                  <a:cubicBezTo>
                    <a:pt x="121407" y="0"/>
                    <a:pt x="125503" y="0"/>
                    <a:pt x="125503" y="0"/>
                  </a:cubicBezTo>
                  <a:lnTo>
                    <a:pt x="125503" y="18617"/>
                  </a:lnTo>
                  <a:cubicBezTo>
                    <a:pt x="125503" y="18617"/>
                    <a:pt x="121407" y="18617"/>
                    <a:pt x="116355" y="18617"/>
                  </a:cubicBezTo>
                  <a:lnTo>
                    <a:pt x="9148" y="18617"/>
                  </a:lnTo>
                  <a:cubicBezTo>
                    <a:pt x="4096" y="18617"/>
                    <a:pt x="0" y="18617"/>
                    <a:pt x="0" y="18617"/>
                  </a:cubicBezTo>
                  <a:lnTo>
                    <a:pt x="0" y="0"/>
                  </a:lnTo>
                  <a:cubicBezTo>
                    <a:pt x="0" y="0"/>
                    <a:pt x="4096" y="0"/>
                    <a:pt x="9148" y="0"/>
                  </a:cubicBezTo>
                  <a:close/>
                </a:path>
              </a:pathLst>
            </a:custGeom>
            <a:grpFill/>
            <a:ln w="28575" cap="flat">
              <a:solidFill>
                <a:srgbClr val="0054C5"/>
              </a:solidFill>
              <a:prstDash val="solid"/>
              <a:miter/>
            </a:ln>
          </p:spPr>
          <p:txBody>
            <a:bodyPr rtlCol="0" anchor="ctr"/>
            <a:lstStyle/>
            <a:p>
              <a:pPr defTabSz="609630"/>
              <a:endParaRPr lang="en-US" sz="1200">
                <a:solidFill>
                  <a:prstClr val="black"/>
                </a:solidFill>
                <a:latin typeface="Arial"/>
              </a:endParaRPr>
            </a:p>
          </p:txBody>
        </p:sp>
        <p:sp>
          <p:nvSpPr>
            <p:cNvPr id="104" name="Free-form: Shape 318">
              <a:extLst>
                <a:ext uri="{FF2B5EF4-FFF2-40B4-BE49-F238E27FC236}">
                  <a16:creationId xmlns:a16="http://schemas.microsoft.com/office/drawing/2014/main" id="{C7770208-060A-1BD9-80D5-8FD0825FA5B0}"/>
                </a:ext>
              </a:extLst>
            </p:cNvPr>
            <p:cNvSpPr/>
            <p:nvPr/>
          </p:nvSpPr>
          <p:spPr>
            <a:xfrm>
              <a:off x="11702037" y="3358321"/>
              <a:ext cx="125503" cy="18616"/>
            </a:xfrm>
            <a:custGeom>
              <a:avLst/>
              <a:gdLst>
                <a:gd name="connsiteX0" fmla="*/ 116355 w 125503"/>
                <a:gd name="connsiteY0" fmla="*/ 0 h 18616"/>
                <a:gd name="connsiteX1" fmla="*/ 125503 w 125503"/>
                <a:gd name="connsiteY1" fmla="*/ 0 h 18616"/>
                <a:gd name="connsiteX2" fmla="*/ 125503 w 125503"/>
                <a:gd name="connsiteY2" fmla="*/ 18617 h 18616"/>
                <a:gd name="connsiteX3" fmla="*/ 116355 w 125503"/>
                <a:gd name="connsiteY3" fmla="*/ 18617 h 18616"/>
                <a:gd name="connsiteX4" fmla="*/ 9148 w 125503"/>
                <a:gd name="connsiteY4" fmla="*/ 18617 h 18616"/>
                <a:gd name="connsiteX5" fmla="*/ 0 w 125503"/>
                <a:gd name="connsiteY5" fmla="*/ 18617 h 18616"/>
                <a:gd name="connsiteX6" fmla="*/ 0 w 125503"/>
                <a:gd name="connsiteY6" fmla="*/ 0 h 18616"/>
                <a:gd name="connsiteX7" fmla="*/ 9148 w 125503"/>
                <a:gd name="connsiteY7" fmla="*/ 0 h 1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503" h="18616">
                  <a:moveTo>
                    <a:pt x="116355" y="0"/>
                  </a:moveTo>
                  <a:cubicBezTo>
                    <a:pt x="121407" y="0"/>
                    <a:pt x="125503" y="0"/>
                    <a:pt x="125503" y="0"/>
                  </a:cubicBezTo>
                  <a:lnTo>
                    <a:pt x="125503" y="18617"/>
                  </a:lnTo>
                  <a:cubicBezTo>
                    <a:pt x="125503" y="18617"/>
                    <a:pt x="121407" y="18617"/>
                    <a:pt x="116355" y="18617"/>
                  </a:cubicBezTo>
                  <a:lnTo>
                    <a:pt x="9148" y="18617"/>
                  </a:lnTo>
                  <a:cubicBezTo>
                    <a:pt x="4096" y="18617"/>
                    <a:pt x="0" y="18617"/>
                    <a:pt x="0" y="18617"/>
                  </a:cubicBezTo>
                  <a:lnTo>
                    <a:pt x="0" y="0"/>
                  </a:lnTo>
                  <a:cubicBezTo>
                    <a:pt x="0" y="0"/>
                    <a:pt x="4096" y="0"/>
                    <a:pt x="9148" y="0"/>
                  </a:cubicBezTo>
                  <a:close/>
                </a:path>
              </a:pathLst>
            </a:custGeom>
            <a:grpFill/>
            <a:ln w="28575" cap="flat">
              <a:solidFill>
                <a:srgbClr val="0054C5"/>
              </a:solidFill>
              <a:prstDash val="solid"/>
              <a:miter/>
            </a:ln>
          </p:spPr>
          <p:txBody>
            <a:bodyPr rtlCol="0" anchor="ctr"/>
            <a:lstStyle/>
            <a:p>
              <a:pPr defTabSz="609630"/>
              <a:endParaRPr lang="en-US" sz="1200">
                <a:solidFill>
                  <a:prstClr val="black"/>
                </a:solidFill>
                <a:latin typeface="Arial"/>
              </a:endParaRPr>
            </a:p>
          </p:txBody>
        </p:sp>
        <p:sp>
          <p:nvSpPr>
            <p:cNvPr id="105" name="Free-form: Shape 319">
              <a:extLst>
                <a:ext uri="{FF2B5EF4-FFF2-40B4-BE49-F238E27FC236}">
                  <a16:creationId xmlns:a16="http://schemas.microsoft.com/office/drawing/2014/main" id="{DD036420-D115-2961-3BA1-056FF3FD04D8}"/>
                </a:ext>
              </a:extLst>
            </p:cNvPr>
            <p:cNvSpPr/>
            <p:nvPr/>
          </p:nvSpPr>
          <p:spPr>
            <a:xfrm>
              <a:off x="11370251" y="3399620"/>
              <a:ext cx="18723" cy="219389"/>
            </a:xfrm>
            <a:custGeom>
              <a:avLst/>
              <a:gdLst>
                <a:gd name="connsiteX0" fmla="*/ 17600 w 18723"/>
                <a:gd name="connsiteY0" fmla="*/ 0 h 219389"/>
                <a:gd name="connsiteX1" fmla="*/ 18724 w 18723"/>
                <a:gd name="connsiteY1" fmla="*/ 0 h 219389"/>
                <a:gd name="connsiteX2" fmla="*/ 18724 w 18723"/>
                <a:gd name="connsiteY2" fmla="*/ 219390 h 219389"/>
                <a:gd name="connsiteX3" fmla="*/ 17600 w 18723"/>
                <a:gd name="connsiteY3" fmla="*/ 219390 h 219389"/>
                <a:gd name="connsiteX4" fmla="*/ 1123 w 18723"/>
                <a:gd name="connsiteY4" fmla="*/ 219390 h 219389"/>
                <a:gd name="connsiteX5" fmla="*/ 0 w 18723"/>
                <a:gd name="connsiteY5" fmla="*/ 219390 h 219389"/>
                <a:gd name="connsiteX6" fmla="*/ 0 w 18723"/>
                <a:gd name="connsiteY6" fmla="*/ 0 h 219389"/>
                <a:gd name="connsiteX7" fmla="*/ 1123 w 18723"/>
                <a:gd name="connsiteY7" fmla="*/ 0 h 21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23" h="219389">
                  <a:moveTo>
                    <a:pt x="17600" y="0"/>
                  </a:moveTo>
                  <a:cubicBezTo>
                    <a:pt x="18221" y="0"/>
                    <a:pt x="18724" y="0"/>
                    <a:pt x="18724" y="0"/>
                  </a:cubicBezTo>
                  <a:lnTo>
                    <a:pt x="18724" y="219390"/>
                  </a:lnTo>
                  <a:cubicBezTo>
                    <a:pt x="18724" y="219390"/>
                    <a:pt x="18221" y="219390"/>
                    <a:pt x="17600" y="219390"/>
                  </a:cubicBezTo>
                  <a:lnTo>
                    <a:pt x="1123" y="219390"/>
                  </a:lnTo>
                  <a:cubicBezTo>
                    <a:pt x="503" y="219390"/>
                    <a:pt x="0" y="219390"/>
                    <a:pt x="0" y="219390"/>
                  </a:cubicBezTo>
                  <a:lnTo>
                    <a:pt x="0" y="0"/>
                  </a:lnTo>
                  <a:cubicBezTo>
                    <a:pt x="0" y="0"/>
                    <a:pt x="503" y="0"/>
                    <a:pt x="1123" y="0"/>
                  </a:cubicBezTo>
                  <a:close/>
                </a:path>
              </a:pathLst>
            </a:custGeom>
            <a:grpFill/>
            <a:ln w="28575" cap="flat">
              <a:solidFill>
                <a:srgbClr val="0054C5"/>
              </a:solidFill>
              <a:prstDash val="solid"/>
              <a:miter/>
            </a:ln>
          </p:spPr>
          <p:txBody>
            <a:bodyPr rtlCol="0" anchor="ctr"/>
            <a:lstStyle/>
            <a:p>
              <a:pPr defTabSz="609630"/>
              <a:endParaRPr lang="en-US" sz="1200">
                <a:solidFill>
                  <a:prstClr val="black"/>
                </a:solidFill>
                <a:latin typeface="Arial"/>
              </a:endParaRPr>
            </a:p>
          </p:txBody>
        </p:sp>
        <p:sp>
          <p:nvSpPr>
            <p:cNvPr id="106" name="Free-form: Shape 320">
              <a:extLst>
                <a:ext uri="{FF2B5EF4-FFF2-40B4-BE49-F238E27FC236}">
                  <a16:creationId xmlns:a16="http://schemas.microsoft.com/office/drawing/2014/main" id="{ABD8A6A2-194B-EE96-C6B3-2EAAA37371A8}"/>
                </a:ext>
              </a:extLst>
            </p:cNvPr>
            <p:cNvSpPr/>
            <p:nvPr/>
          </p:nvSpPr>
          <p:spPr>
            <a:xfrm>
              <a:off x="11431772" y="3399647"/>
              <a:ext cx="18723" cy="219389"/>
            </a:xfrm>
            <a:custGeom>
              <a:avLst/>
              <a:gdLst>
                <a:gd name="connsiteX0" fmla="*/ 17574 w 18723"/>
                <a:gd name="connsiteY0" fmla="*/ 0 h 219389"/>
                <a:gd name="connsiteX1" fmla="*/ 18724 w 18723"/>
                <a:gd name="connsiteY1" fmla="*/ 0 h 219389"/>
                <a:gd name="connsiteX2" fmla="*/ 18724 w 18723"/>
                <a:gd name="connsiteY2" fmla="*/ 219390 h 219389"/>
                <a:gd name="connsiteX3" fmla="*/ 17574 w 18723"/>
                <a:gd name="connsiteY3" fmla="*/ 219390 h 219389"/>
                <a:gd name="connsiteX4" fmla="*/ 1150 w 18723"/>
                <a:gd name="connsiteY4" fmla="*/ 219390 h 219389"/>
                <a:gd name="connsiteX5" fmla="*/ 0 w 18723"/>
                <a:gd name="connsiteY5" fmla="*/ 219390 h 219389"/>
                <a:gd name="connsiteX6" fmla="*/ 0 w 18723"/>
                <a:gd name="connsiteY6" fmla="*/ 0 h 219389"/>
                <a:gd name="connsiteX7" fmla="*/ 1150 w 18723"/>
                <a:gd name="connsiteY7" fmla="*/ 0 h 21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23" h="219389">
                  <a:moveTo>
                    <a:pt x="17574" y="0"/>
                  </a:moveTo>
                  <a:cubicBezTo>
                    <a:pt x="18209" y="0"/>
                    <a:pt x="18724" y="0"/>
                    <a:pt x="18724" y="0"/>
                  </a:cubicBezTo>
                  <a:lnTo>
                    <a:pt x="18724" y="219390"/>
                  </a:lnTo>
                  <a:cubicBezTo>
                    <a:pt x="18724" y="219390"/>
                    <a:pt x="18209" y="219390"/>
                    <a:pt x="17574" y="219390"/>
                  </a:cubicBezTo>
                  <a:lnTo>
                    <a:pt x="1150" y="219390"/>
                  </a:lnTo>
                  <a:cubicBezTo>
                    <a:pt x="515" y="219390"/>
                    <a:pt x="0" y="219390"/>
                    <a:pt x="0" y="219390"/>
                  </a:cubicBezTo>
                  <a:lnTo>
                    <a:pt x="0" y="0"/>
                  </a:lnTo>
                  <a:cubicBezTo>
                    <a:pt x="0" y="0"/>
                    <a:pt x="515" y="0"/>
                    <a:pt x="1150" y="0"/>
                  </a:cubicBezTo>
                  <a:close/>
                </a:path>
              </a:pathLst>
            </a:custGeom>
            <a:grpFill/>
            <a:ln w="28575" cap="flat">
              <a:solidFill>
                <a:srgbClr val="0054C5"/>
              </a:solidFill>
              <a:prstDash val="solid"/>
              <a:miter/>
            </a:ln>
          </p:spPr>
          <p:txBody>
            <a:bodyPr rtlCol="0" anchor="ctr"/>
            <a:lstStyle/>
            <a:p>
              <a:pPr defTabSz="609630"/>
              <a:endParaRPr lang="en-US" sz="1200">
                <a:solidFill>
                  <a:prstClr val="black"/>
                </a:solidFill>
                <a:latin typeface="Arial"/>
              </a:endParaRPr>
            </a:p>
          </p:txBody>
        </p:sp>
        <p:sp>
          <p:nvSpPr>
            <p:cNvPr id="107" name="Free-form: Shape 321">
              <a:extLst>
                <a:ext uri="{FF2B5EF4-FFF2-40B4-BE49-F238E27FC236}">
                  <a16:creationId xmlns:a16="http://schemas.microsoft.com/office/drawing/2014/main" id="{34AAE0B3-117A-1240-11C5-AE9DE5D955BD}"/>
                </a:ext>
              </a:extLst>
            </p:cNvPr>
            <p:cNvSpPr/>
            <p:nvPr/>
          </p:nvSpPr>
          <p:spPr>
            <a:xfrm>
              <a:off x="11549464" y="3399647"/>
              <a:ext cx="18723" cy="219389"/>
            </a:xfrm>
            <a:custGeom>
              <a:avLst/>
              <a:gdLst>
                <a:gd name="connsiteX0" fmla="*/ 17547 w 18723"/>
                <a:gd name="connsiteY0" fmla="*/ 0 h 219389"/>
                <a:gd name="connsiteX1" fmla="*/ 18724 w 18723"/>
                <a:gd name="connsiteY1" fmla="*/ 0 h 219389"/>
                <a:gd name="connsiteX2" fmla="*/ 18724 w 18723"/>
                <a:gd name="connsiteY2" fmla="*/ 219390 h 219389"/>
                <a:gd name="connsiteX3" fmla="*/ 17547 w 18723"/>
                <a:gd name="connsiteY3" fmla="*/ 219390 h 219389"/>
                <a:gd name="connsiteX4" fmla="*/ 1177 w 18723"/>
                <a:gd name="connsiteY4" fmla="*/ 219390 h 219389"/>
                <a:gd name="connsiteX5" fmla="*/ 0 w 18723"/>
                <a:gd name="connsiteY5" fmla="*/ 219390 h 219389"/>
                <a:gd name="connsiteX6" fmla="*/ 0 w 18723"/>
                <a:gd name="connsiteY6" fmla="*/ 0 h 219389"/>
                <a:gd name="connsiteX7" fmla="*/ 1177 w 18723"/>
                <a:gd name="connsiteY7" fmla="*/ 0 h 21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23" h="219389">
                  <a:moveTo>
                    <a:pt x="17547" y="0"/>
                  </a:moveTo>
                  <a:cubicBezTo>
                    <a:pt x="18197" y="0"/>
                    <a:pt x="18724" y="0"/>
                    <a:pt x="18724" y="0"/>
                  </a:cubicBezTo>
                  <a:lnTo>
                    <a:pt x="18724" y="219390"/>
                  </a:lnTo>
                  <a:cubicBezTo>
                    <a:pt x="18724" y="219390"/>
                    <a:pt x="18197" y="219390"/>
                    <a:pt x="17547" y="219390"/>
                  </a:cubicBezTo>
                  <a:lnTo>
                    <a:pt x="1177" y="219390"/>
                  </a:lnTo>
                  <a:cubicBezTo>
                    <a:pt x="527" y="219390"/>
                    <a:pt x="0" y="219390"/>
                    <a:pt x="0" y="219390"/>
                  </a:cubicBezTo>
                  <a:lnTo>
                    <a:pt x="0" y="0"/>
                  </a:lnTo>
                  <a:cubicBezTo>
                    <a:pt x="0" y="0"/>
                    <a:pt x="527" y="0"/>
                    <a:pt x="1177" y="0"/>
                  </a:cubicBezTo>
                  <a:close/>
                </a:path>
              </a:pathLst>
            </a:custGeom>
            <a:grpFill/>
            <a:ln w="28575" cap="flat">
              <a:solidFill>
                <a:srgbClr val="0054C5"/>
              </a:solidFill>
              <a:prstDash val="solid"/>
              <a:miter/>
            </a:ln>
          </p:spPr>
          <p:txBody>
            <a:bodyPr rtlCol="0" anchor="ctr"/>
            <a:lstStyle/>
            <a:p>
              <a:pPr defTabSz="609630"/>
              <a:endParaRPr lang="en-US" sz="1200">
                <a:solidFill>
                  <a:prstClr val="black"/>
                </a:solidFill>
                <a:latin typeface="Arial"/>
              </a:endParaRPr>
            </a:p>
          </p:txBody>
        </p:sp>
        <p:sp>
          <p:nvSpPr>
            <p:cNvPr id="108" name="Free-form: Shape 322">
              <a:extLst>
                <a:ext uri="{FF2B5EF4-FFF2-40B4-BE49-F238E27FC236}">
                  <a16:creationId xmlns:a16="http://schemas.microsoft.com/office/drawing/2014/main" id="{490309D2-D927-E018-7218-E3AA503B2C5F}"/>
                </a:ext>
              </a:extLst>
            </p:cNvPr>
            <p:cNvSpPr/>
            <p:nvPr/>
          </p:nvSpPr>
          <p:spPr>
            <a:xfrm>
              <a:off x="11608311" y="3399647"/>
              <a:ext cx="18723" cy="219389"/>
            </a:xfrm>
            <a:custGeom>
              <a:avLst/>
              <a:gdLst>
                <a:gd name="connsiteX0" fmla="*/ 17574 w 18723"/>
                <a:gd name="connsiteY0" fmla="*/ 0 h 219389"/>
                <a:gd name="connsiteX1" fmla="*/ 18724 w 18723"/>
                <a:gd name="connsiteY1" fmla="*/ 0 h 219389"/>
                <a:gd name="connsiteX2" fmla="*/ 18724 w 18723"/>
                <a:gd name="connsiteY2" fmla="*/ 219390 h 219389"/>
                <a:gd name="connsiteX3" fmla="*/ 17574 w 18723"/>
                <a:gd name="connsiteY3" fmla="*/ 219390 h 219389"/>
                <a:gd name="connsiteX4" fmla="*/ 1150 w 18723"/>
                <a:gd name="connsiteY4" fmla="*/ 219390 h 219389"/>
                <a:gd name="connsiteX5" fmla="*/ 0 w 18723"/>
                <a:gd name="connsiteY5" fmla="*/ 219390 h 219389"/>
                <a:gd name="connsiteX6" fmla="*/ 0 w 18723"/>
                <a:gd name="connsiteY6" fmla="*/ 0 h 219389"/>
                <a:gd name="connsiteX7" fmla="*/ 1150 w 18723"/>
                <a:gd name="connsiteY7" fmla="*/ 0 h 21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23" h="219389">
                  <a:moveTo>
                    <a:pt x="17574" y="0"/>
                  </a:moveTo>
                  <a:cubicBezTo>
                    <a:pt x="18209" y="0"/>
                    <a:pt x="18724" y="0"/>
                    <a:pt x="18724" y="0"/>
                  </a:cubicBezTo>
                  <a:lnTo>
                    <a:pt x="18724" y="219390"/>
                  </a:lnTo>
                  <a:cubicBezTo>
                    <a:pt x="18724" y="219390"/>
                    <a:pt x="18209" y="219390"/>
                    <a:pt x="17574" y="219390"/>
                  </a:cubicBezTo>
                  <a:lnTo>
                    <a:pt x="1150" y="219390"/>
                  </a:lnTo>
                  <a:cubicBezTo>
                    <a:pt x="515" y="219390"/>
                    <a:pt x="0" y="219390"/>
                    <a:pt x="0" y="219390"/>
                  </a:cubicBezTo>
                  <a:lnTo>
                    <a:pt x="0" y="0"/>
                  </a:lnTo>
                  <a:cubicBezTo>
                    <a:pt x="0" y="0"/>
                    <a:pt x="515" y="0"/>
                    <a:pt x="1150" y="0"/>
                  </a:cubicBezTo>
                  <a:close/>
                </a:path>
              </a:pathLst>
            </a:custGeom>
            <a:grpFill/>
            <a:ln w="28575" cap="flat">
              <a:solidFill>
                <a:srgbClr val="0054C5"/>
              </a:solidFill>
              <a:prstDash val="solid"/>
              <a:miter/>
            </a:ln>
          </p:spPr>
          <p:txBody>
            <a:bodyPr rtlCol="0" anchor="ctr"/>
            <a:lstStyle/>
            <a:p>
              <a:pPr defTabSz="609630"/>
              <a:endParaRPr lang="en-US" sz="1200">
                <a:solidFill>
                  <a:prstClr val="black"/>
                </a:solidFill>
                <a:latin typeface="Arial"/>
              </a:endParaRPr>
            </a:p>
          </p:txBody>
        </p:sp>
        <p:sp>
          <p:nvSpPr>
            <p:cNvPr id="109" name="Free-form: Shape 323">
              <a:extLst>
                <a:ext uri="{FF2B5EF4-FFF2-40B4-BE49-F238E27FC236}">
                  <a16:creationId xmlns:a16="http://schemas.microsoft.com/office/drawing/2014/main" id="{F5FFFB2A-05D3-7033-80FA-C85CE7675225}"/>
                </a:ext>
              </a:extLst>
            </p:cNvPr>
            <p:cNvSpPr/>
            <p:nvPr/>
          </p:nvSpPr>
          <p:spPr>
            <a:xfrm>
              <a:off x="11726003" y="3399647"/>
              <a:ext cx="18723" cy="219389"/>
            </a:xfrm>
            <a:custGeom>
              <a:avLst/>
              <a:gdLst>
                <a:gd name="connsiteX0" fmla="*/ 17574 w 18723"/>
                <a:gd name="connsiteY0" fmla="*/ 0 h 219389"/>
                <a:gd name="connsiteX1" fmla="*/ 18724 w 18723"/>
                <a:gd name="connsiteY1" fmla="*/ 0 h 219389"/>
                <a:gd name="connsiteX2" fmla="*/ 18724 w 18723"/>
                <a:gd name="connsiteY2" fmla="*/ 219390 h 219389"/>
                <a:gd name="connsiteX3" fmla="*/ 17574 w 18723"/>
                <a:gd name="connsiteY3" fmla="*/ 219390 h 219389"/>
                <a:gd name="connsiteX4" fmla="*/ 1150 w 18723"/>
                <a:gd name="connsiteY4" fmla="*/ 219390 h 219389"/>
                <a:gd name="connsiteX5" fmla="*/ 0 w 18723"/>
                <a:gd name="connsiteY5" fmla="*/ 219390 h 219389"/>
                <a:gd name="connsiteX6" fmla="*/ 0 w 18723"/>
                <a:gd name="connsiteY6" fmla="*/ 0 h 219389"/>
                <a:gd name="connsiteX7" fmla="*/ 1150 w 18723"/>
                <a:gd name="connsiteY7" fmla="*/ 0 h 21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23" h="219389">
                  <a:moveTo>
                    <a:pt x="17574" y="0"/>
                  </a:moveTo>
                  <a:cubicBezTo>
                    <a:pt x="18209" y="0"/>
                    <a:pt x="18724" y="0"/>
                    <a:pt x="18724" y="0"/>
                  </a:cubicBezTo>
                  <a:lnTo>
                    <a:pt x="18724" y="219390"/>
                  </a:lnTo>
                  <a:cubicBezTo>
                    <a:pt x="18724" y="219390"/>
                    <a:pt x="18209" y="219390"/>
                    <a:pt x="17574" y="219390"/>
                  </a:cubicBezTo>
                  <a:lnTo>
                    <a:pt x="1150" y="219390"/>
                  </a:lnTo>
                  <a:cubicBezTo>
                    <a:pt x="515" y="219390"/>
                    <a:pt x="0" y="219390"/>
                    <a:pt x="0" y="219390"/>
                  </a:cubicBezTo>
                  <a:lnTo>
                    <a:pt x="0" y="0"/>
                  </a:lnTo>
                  <a:cubicBezTo>
                    <a:pt x="0" y="0"/>
                    <a:pt x="515" y="0"/>
                    <a:pt x="1150" y="0"/>
                  </a:cubicBezTo>
                  <a:close/>
                </a:path>
              </a:pathLst>
            </a:custGeom>
            <a:grpFill/>
            <a:ln w="28575" cap="flat">
              <a:solidFill>
                <a:srgbClr val="0054C5"/>
              </a:solidFill>
              <a:prstDash val="solid"/>
              <a:miter/>
            </a:ln>
          </p:spPr>
          <p:txBody>
            <a:bodyPr rtlCol="0" anchor="ctr"/>
            <a:lstStyle/>
            <a:p>
              <a:pPr defTabSz="609630"/>
              <a:endParaRPr lang="en-US" sz="1200">
                <a:solidFill>
                  <a:prstClr val="black"/>
                </a:solidFill>
                <a:latin typeface="Arial"/>
              </a:endParaRPr>
            </a:p>
          </p:txBody>
        </p:sp>
        <p:sp>
          <p:nvSpPr>
            <p:cNvPr id="110" name="Free-form: Shape 324">
              <a:extLst>
                <a:ext uri="{FF2B5EF4-FFF2-40B4-BE49-F238E27FC236}">
                  <a16:creationId xmlns:a16="http://schemas.microsoft.com/office/drawing/2014/main" id="{C50DA784-908C-7D53-4F9C-BE1BAEC6DB5F}"/>
                </a:ext>
              </a:extLst>
            </p:cNvPr>
            <p:cNvSpPr/>
            <p:nvPr/>
          </p:nvSpPr>
          <p:spPr>
            <a:xfrm>
              <a:off x="11784850" y="3399647"/>
              <a:ext cx="18723" cy="219389"/>
            </a:xfrm>
            <a:custGeom>
              <a:avLst/>
              <a:gdLst>
                <a:gd name="connsiteX0" fmla="*/ 17574 w 18723"/>
                <a:gd name="connsiteY0" fmla="*/ 0 h 219389"/>
                <a:gd name="connsiteX1" fmla="*/ 18724 w 18723"/>
                <a:gd name="connsiteY1" fmla="*/ 0 h 219389"/>
                <a:gd name="connsiteX2" fmla="*/ 18724 w 18723"/>
                <a:gd name="connsiteY2" fmla="*/ 219390 h 219389"/>
                <a:gd name="connsiteX3" fmla="*/ 17574 w 18723"/>
                <a:gd name="connsiteY3" fmla="*/ 219390 h 219389"/>
                <a:gd name="connsiteX4" fmla="*/ 1150 w 18723"/>
                <a:gd name="connsiteY4" fmla="*/ 219390 h 219389"/>
                <a:gd name="connsiteX5" fmla="*/ 0 w 18723"/>
                <a:gd name="connsiteY5" fmla="*/ 219390 h 219389"/>
                <a:gd name="connsiteX6" fmla="*/ 0 w 18723"/>
                <a:gd name="connsiteY6" fmla="*/ 0 h 219389"/>
                <a:gd name="connsiteX7" fmla="*/ 1150 w 18723"/>
                <a:gd name="connsiteY7" fmla="*/ 0 h 21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23" h="219389">
                  <a:moveTo>
                    <a:pt x="17574" y="0"/>
                  </a:moveTo>
                  <a:cubicBezTo>
                    <a:pt x="18209" y="0"/>
                    <a:pt x="18724" y="0"/>
                    <a:pt x="18724" y="0"/>
                  </a:cubicBezTo>
                  <a:lnTo>
                    <a:pt x="18724" y="219390"/>
                  </a:lnTo>
                  <a:cubicBezTo>
                    <a:pt x="18724" y="219390"/>
                    <a:pt x="18209" y="219390"/>
                    <a:pt x="17574" y="219390"/>
                  </a:cubicBezTo>
                  <a:lnTo>
                    <a:pt x="1150" y="219390"/>
                  </a:lnTo>
                  <a:cubicBezTo>
                    <a:pt x="515" y="219390"/>
                    <a:pt x="0" y="219390"/>
                    <a:pt x="0" y="219390"/>
                  </a:cubicBezTo>
                  <a:lnTo>
                    <a:pt x="0" y="0"/>
                  </a:lnTo>
                  <a:cubicBezTo>
                    <a:pt x="0" y="0"/>
                    <a:pt x="515" y="0"/>
                    <a:pt x="1150" y="0"/>
                  </a:cubicBezTo>
                  <a:close/>
                </a:path>
              </a:pathLst>
            </a:custGeom>
            <a:grpFill/>
            <a:ln w="28575" cap="flat">
              <a:solidFill>
                <a:srgbClr val="0054C5"/>
              </a:solidFill>
              <a:prstDash val="solid"/>
              <a:miter/>
            </a:ln>
          </p:spPr>
          <p:txBody>
            <a:bodyPr rtlCol="0" anchor="ctr"/>
            <a:lstStyle/>
            <a:p>
              <a:pPr defTabSz="609630"/>
              <a:endParaRPr lang="en-US" sz="1200">
                <a:solidFill>
                  <a:prstClr val="black"/>
                </a:solidFill>
                <a:latin typeface="Arial"/>
              </a:endParaRPr>
            </a:p>
          </p:txBody>
        </p:sp>
        <p:sp>
          <p:nvSpPr>
            <p:cNvPr id="111" name="Free-form: Shape 325">
              <a:extLst>
                <a:ext uri="{FF2B5EF4-FFF2-40B4-BE49-F238E27FC236}">
                  <a16:creationId xmlns:a16="http://schemas.microsoft.com/office/drawing/2014/main" id="{F719F2EA-DC11-7CBF-8288-1FBC3BE487DD}"/>
                </a:ext>
              </a:extLst>
            </p:cNvPr>
            <p:cNvSpPr/>
            <p:nvPr/>
          </p:nvSpPr>
          <p:spPr>
            <a:xfrm>
              <a:off x="11354309" y="3636449"/>
              <a:ext cx="467881" cy="18777"/>
            </a:xfrm>
            <a:custGeom>
              <a:avLst/>
              <a:gdLst>
                <a:gd name="connsiteX0" fmla="*/ 458573 w 467881"/>
                <a:gd name="connsiteY0" fmla="*/ 0 h 18777"/>
                <a:gd name="connsiteX1" fmla="*/ 467882 w 467881"/>
                <a:gd name="connsiteY1" fmla="*/ 0 h 18777"/>
                <a:gd name="connsiteX2" fmla="*/ 467882 w 467881"/>
                <a:gd name="connsiteY2" fmla="*/ 18777 h 18777"/>
                <a:gd name="connsiteX3" fmla="*/ 458573 w 467881"/>
                <a:gd name="connsiteY3" fmla="*/ 18777 h 18777"/>
                <a:gd name="connsiteX4" fmla="*/ 9308 w 467881"/>
                <a:gd name="connsiteY4" fmla="*/ 18777 h 18777"/>
                <a:gd name="connsiteX5" fmla="*/ 0 w 467881"/>
                <a:gd name="connsiteY5" fmla="*/ 18777 h 18777"/>
                <a:gd name="connsiteX6" fmla="*/ 0 w 467881"/>
                <a:gd name="connsiteY6" fmla="*/ 0 h 18777"/>
                <a:gd name="connsiteX7" fmla="*/ 9308 w 467881"/>
                <a:gd name="connsiteY7" fmla="*/ 0 h 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81" h="18777">
                  <a:moveTo>
                    <a:pt x="458573" y="0"/>
                  </a:moveTo>
                  <a:cubicBezTo>
                    <a:pt x="463714" y="0"/>
                    <a:pt x="467882" y="0"/>
                    <a:pt x="467882" y="0"/>
                  </a:cubicBezTo>
                  <a:lnTo>
                    <a:pt x="467882" y="18777"/>
                  </a:lnTo>
                  <a:cubicBezTo>
                    <a:pt x="467882" y="18777"/>
                    <a:pt x="463714" y="18777"/>
                    <a:pt x="458573" y="18777"/>
                  </a:cubicBezTo>
                  <a:lnTo>
                    <a:pt x="9308" y="18777"/>
                  </a:lnTo>
                  <a:cubicBezTo>
                    <a:pt x="4168" y="18777"/>
                    <a:pt x="0" y="18777"/>
                    <a:pt x="0" y="18777"/>
                  </a:cubicBezTo>
                  <a:lnTo>
                    <a:pt x="0" y="0"/>
                  </a:lnTo>
                  <a:cubicBezTo>
                    <a:pt x="0" y="0"/>
                    <a:pt x="4168" y="0"/>
                    <a:pt x="9308" y="0"/>
                  </a:cubicBezTo>
                  <a:close/>
                </a:path>
              </a:pathLst>
            </a:custGeom>
            <a:grpFill/>
            <a:ln w="28575" cap="flat">
              <a:solidFill>
                <a:srgbClr val="0054C5"/>
              </a:solidFill>
              <a:prstDash val="solid"/>
              <a:miter/>
            </a:ln>
          </p:spPr>
          <p:txBody>
            <a:bodyPr rtlCol="0" anchor="ctr"/>
            <a:lstStyle/>
            <a:p>
              <a:pPr defTabSz="609630"/>
              <a:endParaRPr lang="en-US" sz="1200">
                <a:solidFill>
                  <a:prstClr val="black"/>
                </a:solidFill>
                <a:latin typeface="Arial"/>
              </a:endParaRPr>
            </a:p>
          </p:txBody>
        </p:sp>
        <p:sp>
          <p:nvSpPr>
            <p:cNvPr id="112" name="Free-form: Shape 326">
              <a:extLst>
                <a:ext uri="{FF2B5EF4-FFF2-40B4-BE49-F238E27FC236}">
                  <a16:creationId xmlns:a16="http://schemas.microsoft.com/office/drawing/2014/main" id="{9E2E4A2C-D34C-8C44-531C-84C5095387CF}"/>
                </a:ext>
              </a:extLst>
            </p:cNvPr>
            <p:cNvSpPr/>
            <p:nvPr/>
          </p:nvSpPr>
          <p:spPr>
            <a:xfrm>
              <a:off x="11322184" y="3676572"/>
              <a:ext cx="532131" cy="18509"/>
            </a:xfrm>
            <a:custGeom>
              <a:avLst/>
              <a:gdLst>
                <a:gd name="connsiteX0" fmla="*/ 522983 w 532131"/>
                <a:gd name="connsiteY0" fmla="*/ 0 h 18509"/>
                <a:gd name="connsiteX1" fmla="*/ 532131 w 532131"/>
                <a:gd name="connsiteY1" fmla="*/ 0 h 18509"/>
                <a:gd name="connsiteX2" fmla="*/ 532131 w 532131"/>
                <a:gd name="connsiteY2" fmla="*/ 18510 h 18509"/>
                <a:gd name="connsiteX3" fmla="*/ 522983 w 532131"/>
                <a:gd name="connsiteY3" fmla="*/ 18510 h 18509"/>
                <a:gd name="connsiteX4" fmla="*/ 9148 w 532131"/>
                <a:gd name="connsiteY4" fmla="*/ 18510 h 18509"/>
                <a:gd name="connsiteX5" fmla="*/ 0 w 532131"/>
                <a:gd name="connsiteY5" fmla="*/ 18510 h 18509"/>
                <a:gd name="connsiteX6" fmla="*/ 0 w 532131"/>
                <a:gd name="connsiteY6" fmla="*/ 0 h 18509"/>
                <a:gd name="connsiteX7" fmla="*/ 9148 w 532131"/>
                <a:gd name="connsiteY7" fmla="*/ 0 h 1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2131" h="18509">
                  <a:moveTo>
                    <a:pt x="522983" y="0"/>
                  </a:moveTo>
                  <a:cubicBezTo>
                    <a:pt x="528036" y="0"/>
                    <a:pt x="532131" y="0"/>
                    <a:pt x="532131" y="0"/>
                  </a:cubicBezTo>
                  <a:lnTo>
                    <a:pt x="532131" y="18510"/>
                  </a:lnTo>
                  <a:cubicBezTo>
                    <a:pt x="532131" y="18510"/>
                    <a:pt x="528036" y="18510"/>
                    <a:pt x="522983" y="18510"/>
                  </a:cubicBezTo>
                  <a:lnTo>
                    <a:pt x="9148" y="18510"/>
                  </a:lnTo>
                  <a:cubicBezTo>
                    <a:pt x="4096" y="18510"/>
                    <a:pt x="0" y="18510"/>
                    <a:pt x="0" y="18510"/>
                  </a:cubicBezTo>
                  <a:lnTo>
                    <a:pt x="0" y="0"/>
                  </a:lnTo>
                  <a:cubicBezTo>
                    <a:pt x="0" y="0"/>
                    <a:pt x="4096" y="0"/>
                    <a:pt x="9148" y="0"/>
                  </a:cubicBezTo>
                  <a:close/>
                </a:path>
              </a:pathLst>
            </a:custGeom>
            <a:grpFill/>
            <a:ln w="28575" cap="flat">
              <a:solidFill>
                <a:srgbClr val="0054C5"/>
              </a:solidFill>
              <a:prstDash val="solid"/>
              <a:miter/>
            </a:ln>
          </p:spPr>
          <p:txBody>
            <a:bodyPr rtlCol="0" anchor="ctr"/>
            <a:lstStyle/>
            <a:p>
              <a:pPr defTabSz="609630"/>
              <a:endParaRPr lang="en-US" sz="1200">
                <a:solidFill>
                  <a:prstClr val="black"/>
                </a:solidFill>
                <a:latin typeface="Arial"/>
              </a:endParaRPr>
            </a:p>
          </p:txBody>
        </p:sp>
        <p:sp>
          <p:nvSpPr>
            <p:cNvPr id="113" name="Free-form: Shape 327">
              <a:extLst>
                <a:ext uri="{FF2B5EF4-FFF2-40B4-BE49-F238E27FC236}">
                  <a16:creationId xmlns:a16="http://schemas.microsoft.com/office/drawing/2014/main" id="{E900C31D-B254-10F1-48AE-AE8CCA1F4C0F}"/>
                </a:ext>
              </a:extLst>
            </p:cNvPr>
            <p:cNvSpPr/>
            <p:nvPr/>
          </p:nvSpPr>
          <p:spPr>
            <a:xfrm>
              <a:off x="11292681" y="3716748"/>
              <a:ext cx="591138" cy="18643"/>
            </a:xfrm>
            <a:custGeom>
              <a:avLst/>
              <a:gdLst>
                <a:gd name="connsiteX0" fmla="*/ 591138 w 591138"/>
                <a:gd name="connsiteY0" fmla="*/ 7222 h 18643"/>
                <a:gd name="connsiteX1" fmla="*/ 591138 w 591138"/>
                <a:gd name="connsiteY1" fmla="*/ 11261 h 18643"/>
                <a:gd name="connsiteX2" fmla="*/ 583916 w 591138"/>
                <a:gd name="connsiteY2" fmla="*/ 18644 h 18643"/>
                <a:gd name="connsiteX3" fmla="*/ 7516 w 591138"/>
                <a:gd name="connsiteY3" fmla="*/ 18644 h 18643"/>
                <a:gd name="connsiteX4" fmla="*/ 0 w 591138"/>
                <a:gd name="connsiteY4" fmla="*/ 11288 h 18643"/>
                <a:gd name="connsiteX5" fmla="*/ 0 w 591138"/>
                <a:gd name="connsiteY5" fmla="*/ 7356 h 18643"/>
                <a:gd name="connsiteX6" fmla="*/ 7516 w 591138"/>
                <a:gd name="connsiteY6" fmla="*/ 0 h 18643"/>
                <a:gd name="connsiteX7" fmla="*/ 583702 w 591138"/>
                <a:gd name="connsiteY7" fmla="*/ 0 h 18643"/>
                <a:gd name="connsiteX8" fmla="*/ 591138 w 591138"/>
                <a:gd name="connsiteY8" fmla="*/ 7222 h 1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138" h="18643">
                  <a:moveTo>
                    <a:pt x="591138" y="7222"/>
                  </a:moveTo>
                  <a:lnTo>
                    <a:pt x="591138" y="11261"/>
                  </a:lnTo>
                  <a:cubicBezTo>
                    <a:pt x="589979" y="14827"/>
                    <a:pt x="587572" y="17288"/>
                    <a:pt x="583916" y="18644"/>
                  </a:cubicBezTo>
                  <a:lnTo>
                    <a:pt x="7516" y="18644"/>
                  </a:lnTo>
                  <a:cubicBezTo>
                    <a:pt x="3825" y="17431"/>
                    <a:pt x="1320" y="14979"/>
                    <a:pt x="0" y="11288"/>
                  </a:cubicBezTo>
                  <a:lnTo>
                    <a:pt x="0" y="7356"/>
                  </a:lnTo>
                  <a:cubicBezTo>
                    <a:pt x="1748" y="2452"/>
                    <a:pt x="4253" y="0"/>
                    <a:pt x="7516" y="0"/>
                  </a:cubicBezTo>
                  <a:cubicBezTo>
                    <a:pt x="199569" y="0"/>
                    <a:pt x="391631" y="0"/>
                    <a:pt x="583702" y="0"/>
                  </a:cubicBezTo>
                  <a:cubicBezTo>
                    <a:pt x="586912" y="0"/>
                    <a:pt x="589390" y="2407"/>
                    <a:pt x="591138" y="7222"/>
                  </a:cubicBezTo>
                  <a:close/>
                </a:path>
              </a:pathLst>
            </a:custGeom>
            <a:grpFill/>
            <a:ln w="28575" cap="flat">
              <a:solidFill>
                <a:srgbClr val="0054C5"/>
              </a:solidFill>
              <a:prstDash val="solid"/>
              <a:miter/>
            </a:ln>
          </p:spPr>
          <p:txBody>
            <a:bodyPr rtlCol="0" anchor="ctr"/>
            <a:lstStyle/>
            <a:p>
              <a:pPr defTabSz="609630"/>
              <a:endParaRPr lang="en-US" sz="1200">
                <a:solidFill>
                  <a:prstClr val="black"/>
                </a:solidFill>
                <a:latin typeface="Arial"/>
              </a:endParaRPr>
            </a:p>
          </p:txBody>
        </p:sp>
      </p:grpSp>
      <p:graphicFrame>
        <p:nvGraphicFramePr>
          <p:cNvPr id="114" name="Tablo 113"/>
          <p:cNvGraphicFramePr>
            <a:graphicFrameLocks noGrp="1"/>
          </p:cNvGraphicFramePr>
          <p:nvPr>
            <p:extLst>
              <p:ext uri="{D42A27DB-BD31-4B8C-83A1-F6EECF244321}">
                <p14:modId xmlns:p14="http://schemas.microsoft.com/office/powerpoint/2010/main" val="1477705632"/>
              </p:ext>
            </p:extLst>
          </p:nvPr>
        </p:nvGraphicFramePr>
        <p:xfrm>
          <a:off x="5675282" y="4461145"/>
          <a:ext cx="2328328" cy="594594"/>
        </p:xfrm>
        <a:graphic>
          <a:graphicData uri="http://schemas.openxmlformats.org/drawingml/2006/table">
            <a:tbl>
              <a:tblPr>
                <a:tableStyleId>{2D5ABB26-0587-4C30-8999-92F81FD0307C}</a:tableStyleId>
              </a:tblPr>
              <a:tblGrid>
                <a:gridCol w="1340093">
                  <a:extLst>
                    <a:ext uri="{9D8B030D-6E8A-4147-A177-3AD203B41FA5}">
                      <a16:colId xmlns:a16="http://schemas.microsoft.com/office/drawing/2014/main" val="3706016302"/>
                    </a:ext>
                  </a:extLst>
                </a:gridCol>
                <a:gridCol w="988235">
                  <a:extLst>
                    <a:ext uri="{9D8B030D-6E8A-4147-A177-3AD203B41FA5}">
                      <a16:colId xmlns:a16="http://schemas.microsoft.com/office/drawing/2014/main" val="81682797"/>
                    </a:ext>
                  </a:extLst>
                </a:gridCol>
              </a:tblGrid>
              <a:tr h="297297">
                <a:tc>
                  <a:txBody>
                    <a:bodyPr/>
                    <a:lstStyle/>
                    <a:p>
                      <a:pPr marL="72000" algn="l" fontAlgn="ctr"/>
                      <a:r>
                        <a:rPr lang="tr-TR" sz="1600" b="0" dirty="0" err="1">
                          <a:solidFill>
                            <a:schemeClr val="tx1"/>
                          </a:solidFill>
                          <a:latin typeface="+mj-lt"/>
                        </a:rPr>
                        <a:t>Üniv</a:t>
                      </a:r>
                      <a:r>
                        <a:rPr lang="tr-TR" sz="1600" b="0" dirty="0">
                          <a:solidFill>
                            <a:schemeClr val="tx1"/>
                          </a:solidFill>
                          <a:latin typeface="+mj-lt"/>
                        </a:rPr>
                        <a:t>. Sayısı</a:t>
                      </a:r>
                      <a:endParaRPr lang="tr-TR" sz="1600" b="0" i="0" u="none" strike="noStrike" dirty="0">
                        <a:solidFill>
                          <a:schemeClr val="tx1"/>
                        </a:solidFill>
                        <a:effectLst/>
                        <a:latin typeface="+mj-lt"/>
                        <a:cs typeface="Poppins ExtraLight" panose="00000300000000000000" pitchFamily="2" charset="-94"/>
                      </a:endParaRPr>
                    </a:p>
                  </a:txBody>
                  <a:tcPr marL="6552" marR="6552" marT="6552" marB="0" anchor="b">
                    <a:lnL w="19050" cap="flat" cmpd="sng" algn="ctr">
                      <a:solidFill>
                        <a:srgbClr val="0054C5"/>
                      </a:solid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pPr marL="72000" algn="l" fontAlgn="ctr"/>
                      <a:r>
                        <a:rPr lang="tr-TR" sz="1600" b="1" i="0" u="none" strike="noStrike" kern="1200" dirty="0">
                          <a:solidFill>
                            <a:schemeClr val="tx1"/>
                          </a:solidFill>
                          <a:effectLst/>
                          <a:latin typeface="+mj-lt"/>
                          <a:ea typeface="+mn-ea"/>
                          <a:cs typeface="+mn-cs"/>
                        </a:rPr>
                        <a:t>1</a:t>
                      </a:r>
                      <a:endParaRPr lang="tr-TR" sz="1600" b="1" i="0" u="none" strike="noStrike" dirty="0">
                        <a:solidFill>
                          <a:schemeClr val="tx1"/>
                        </a:solidFill>
                        <a:effectLst/>
                        <a:latin typeface="Poppins ExtraLight" panose="00000300000000000000" pitchFamily="2" charset="-94"/>
                        <a:cs typeface="Poppins ExtraLight" panose="00000300000000000000" pitchFamily="2" charset="-94"/>
                      </a:endParaRPr>
                    </a:p>
                  </a:txBody>
                  <a:tcPr marL="6552" marR="6552" marT="6552" marB="0" anchor="b">
                    <a:lnL w="12700" cap="flat" cmpd="sng" algn="ctr">
                      <a:no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696795035"/>
                  </a:ext>
                </a:extLst>
              </a:tr>
              <a:tr h="297297">
                <a:tc>
                  <a:txBody>
                    <a:bodyPr/>
                    <a:lstStyle/>
                    <a:p>
                      <a:pPr marL="72000" algn="l" fontAlgn="ctr"/>
                      <a:r>
                        <a:rPr lang="tr-TR" sz="1600" b="0" i="0" u="none" strike="noStrike" dirty="0">
                          <a:solidFill>
                            <a:schemeClr val="tx1"/>
                          </a:solidFill>
                          <a:effectLst/>
                          <a:latin typeface="+mj-lt"/>
                          <a:cs typeface="Poppins ExtraLight" panose="00000300000000000000" pitchFamily="2" charset="-94"/>
                        </a:rPr>
                        <a:t>Öğrenci Sayısı</a:t>
                      </a:r>
                    </a:p>
                  </a:txBody>
                  <a:tcPr marL="6552" marR="6552" marT="6552" marB="0">
                    <a:lnL w="19050" cap="flat" cmpd="sng" algn="ctr">
                      <a:solidFill>
                        <a:srgbClr val="0054C5"/>
                      </a:solid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pPr marL="72000" algn="l" defTabSz="914400" rtl="0" eaLnBrk="1" fontAlgn="ctr" latinLnBrk="0" hangingPunct="1"/>
                      <a:r>
                        <a:rPr lang="tr-TR" sz="1600" b="0" kern="1200" dirty="0">
                          <a:solidFill>
                            <a:schemeClr val="tx1"/>
                          </a:solidFill>
                          <a:latin typeface="+mj-lt"/>
                          <a:ea typeface="+mn-ea"/>
                          <a:cs typeface="+mn-cs"/>
                        </a:rPr>
                        <a:t>~</a:t>
                      </a:r>
                      <a:r>
                        <a:rPr lang="tr-TR" sz="1600" b="1" kern="1200" dirty="0">
                          <a:solidFill>
                            <a:schemeClr val="tx1"/>
                          </a:solidFill>
                          <a:latin typeface="+mj-lt"/>
                          <a:ea typeface="+mn-ea"/>
                          <a:cs typeface="+mn-cs"/>
                        </a:rPr>
                        <a:t>18.500</a:t>
                      </a:r>
                    </a:p>
                  </a:txBody>
                  <a:tcPr marL="6552" marR="6552" marT="6552" marB="0">
                    <a:lnL w="12700" cap="flat" cmpd="sng" algn="ctr">
                      <a:no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96116348"/>
                  </a:ext>
                </a:extLst>
              </a:tr>
            </a:tbl>
          </a:graphicData>
        </a:graphic>
      </p:graphicFrame>
      <p:grpSp>
        <p:nvGrpSpPr>
          <p:cNvPr id="115" name="School" descr="{&quot;Key&quot;:&quot;POWER_USER_SHAPE_ICON&quot;,&quot;Value&quot;:&quot;POWER_USER_SHAPE_ICON_STYLE_1&quot;}"/>
          <p:cNvGrpSpPr>
            <a:grpSpLocks noChangeAspect="1"/>
          </p:cNvGrpSpPr>
          <p:nvPr>
            <p:custDataLst>
              <p:tags r:id="rId9"/>
            </p:custDataLst>
          </p:nvPr>
        </p:nvGrpSpPr>
        <p:grpSpPr bwMode="auto">
          <a:xfrm>
            <a:off x="4889924" y="5437809"/>
            <a:ext cx="506921" cy="508000"/>
            <a:chOff x="8" y="8"/>
            <a:chExt cx="470" cy="471"/>
          </a:xfrm>
          <a:solidFill>
            <a:srgbClr val="0054C5"/>
          </a:solidFill>
        </p:grpSpPr>
        <p:sp>
          <p:nvSpPr>
            <p:cNvPr id="116" name="School"/>
            <p:cNvSpPr>
              <a:spLocks/>
            </p:cNvSpPr>
            <p:nvPr>
              <p:custDataLst>
                <p:tags r:id="rId14"/>
              </p:custDataLst>
            </p:nvPr>
          </p:nvSpPr>
          <p:spPr bwMode="auto">
            <a:xfrm>
              <a:off x="8" y="8"/>
              <a:ext cx="470" cy="157"/>
            </a:xfrm>
            <a:custGeom>
              <a:avLst/>
              <a:gdLst>
                <a:gd name="T0" fmla="*/ 1198 w 1250"/>
                <a:gd name="T1" fmla="*/ 416 h 416"/>
                <a:gd name="T2" fmla="*/ 625 w 1250"/>
                <a:gd name="T3" fmla="*/ 131 h 416"/>
                <a:gd name="T4" fmla="*/ 52 w 1250"/>
                <a:gd name="T5" fmla="*/ 416 h 416"/>
                <a:gd name="T6" fmla="*/ 0 w 1250"/>
                <a:gd name="T7" fmla="*/ 311 h 416"/>
                <a:gd name="T8" fmla="*/ 624 w 1250"/>
                <a:gd name="T9" fmla="*/ 1 h 416"/>
                <a:gd name="T10" fmla="*/ 624 w 1250"/>
                <a:gd name="T11" fmla="*/ 0 h 416"/>
                <a:gd name="T12" fmla="*/ 625 w 1250"/>
                <a:gd name="T13" fmla="*/ 0 h 416"/>
                <a:gd name="T14" fmla="*/ 626 w 1250"/>
                <a:gd name="T15" fmla="*/ 0 h 416"/>
                <a:gd name="T16" fmla="*/ 626 w 1250"/>
                <a:gd name="T17" fmla="*/ 1 h 416"/>
                <a:gd name="T18" fmla="*/ 1250 w 1250"/>
                <a:gd name="T19" fmla="*/ 311 h 416"/>
                <a:gd name="T20" fmla="*/ 1198 w 1250"/>
                <a:gd name="T21"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0" h="416">
                  <a:moveTo>
                    <a:pt x="1198" y="416"/>
                  </a:moveTo>
                  <a:lnTo>
                    <a:pt x="625" y="131"/>
                  </a:lnTo>
                  <a:lnTo>
                    <a:pt x="52" y="416"/>
                  </a:lnTo>
                  <a:lnTo>
                    <a:pt x="0" y="311"/>
                  </a:lnTo>
                  <a:lnTo>
                    <a:pt x="624" y="1"/>
                  </a:lnTo>
                  <a:lnTo>
                    <a:pt x="624" y="0"/>
                  </a:lnTo>
                  <a:lnTo>
                    <a:pt x="625" y="0"/>
                  </a:lnTo>
                  <a:lnTo>
                    <a:pt x="626" y="0"/>
                  </a:lnTo>
                  <a:lnTo>
                    <a:pt x="626" y="1"/>
                  </a:lnTo>
                  <a:lnTo>
                    <a:pt x="1250" y="311"/>
                  </a:lnTo>
                  <a:lnTo>
                    <a:pt x="1198" y="416"/>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117" name="School"/>
            <p:cNvSpPr>
              <a:spLocks noEditPoints="1"/>
            </p:cNvSpPr>
            <p:nvPr>
              <p:custDataLst>
                <p:tags r:id="rId15"/>
              </p:custDataLst>
            </p:nvPr>
          </p:nvSpPr>
          <p:spPr bwMode="auto">
            <a:xfrm>
              <a:off x="39" y="160"/>
              <a:ext cx="407" cy="319"/>
            </a:xfrm>
            <a:custGeom>
              <a:avLst/>
              <a:gdLst>
                <a:gd name="T0" fmla="*/ 547 w 1084"/>
                <a:gd name="T1" fmla="*/ 160 h 845"/>
                <a:gd name="T2" fmla="*/ 0 w 1084"/>
                <a:gd name="T3" fmla="*/ 127 h 845"/>
                <a:gd name="T4" fmla="*/ 0 w 1084"/>
                <a:gd name="T5" fmla="*/ 218 h 845"/>
                <a:gd name="T6" fmla="*/ 0 w 1084"/>
                <a:gd name="T7" fmla="*/ 823 h 845"/>
                <a:gd name="T8" fmla="*/ 446 w 1084"/>
                <a:gd name="T9" fmla="*/ 823 h 845"/>
                <a:gd name="T10" fmla="*/ 541 w 1084"/>
                <a:gd name="T11" fmla="*/ 845 h 845"/>
                <a:gd name="T12" fmla="*/ 635 w 1084"/>
                <a:gd name="T13" fmla="*/ 823 h 845"/>
                <a:gd name="T14" fmla="*/ 1084 w 1084"/>
                <a:gd name="T15" fmla="*/ 823 h 845"/>
                <a:gd name="T16" fmla="*/ 1084 w 1084"/>
                <a:gd name="T17" fmla="*/ 218 h 845"/>
                <a:gd name="T18" fmla="*/ 1084 w 1084"/>
                <a:gd name="T19" fmla="*/ 127 h 845"/>
                <a:gd name="T20" fmla="*/ 547 w 1084"/>
                <a:gd name="T21" fmla="*/ 160 h 845"/>
                <a:gd name="T22" fmla="*/ 507 w 1084"/>
                <a:gd name="T23" fmla="*/ 779 h 845"/>
                <a:gd name="T24" fmla="*/ 56 w 1084"/>
                <a:gd name="T25" fmla="*/ 768 h 845"/>
                <a:gd name="T26" fmla="*/ 56 w 1084"/>
                <a:gd name="T27" fmla="*/ 178 h 845"/>
                <a:gd name="T28" fmla="*/ 240 w 1084"/>
                <a:gd name="T29" fmla="*/ 134 h 845"/>
                <a:gd name="T30" fmla="*/ 507 w 1084"/>
                <a:gd name="T31" fmla="*/ 273 h 845"/>
                <a:gd name="T32" fmla="*/ 507 w 1084"/>
                <a:gd name="T33" fmla="*/ 779 h 845"/>
                <a:gd name="T34" fmla="*/ 1031 w 1084"/>
                <a:gd name="T35" fmla="*/ 768 h 845"/>
                <a:gd name="T36" fmla="*/ 580 w 1084"/>
                <a:gd name="T37" fmla="*/ 779 h 845"/>
                <a:gd name="T38" fmla="*/ 580 w 1084"/>
                <a:gd name="T39" fmla="*/ 273 h 845"/>
                <a:gd name="T40" fmla="*/ 848 w 1084"/>
                <a:gd name="T41" fmla="*/ 134 h 845"/>
                <a:gd name="T42" fmla="*/ 1031 w 1084"/>
                <a:gd name="T43" fmla="*/ 178 h 845"/>
                <a:gd name="T44" fmla="*/ 1031 w 1084"/>
                <a:gd name="T45" fmla="*/ 768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4" h="845">
                  <a:moveTo>
                    <a:pt x="547" y="160"/>
                  </a:moveTo>
                  <a:cubicBezTo>
                    <a:pt x="510" y="125"/>
                    <a:pt x="295" y="0"/>
                    <a:pt x="0" y="127"/>
                  </a:cubicBezTo>
                  <a:lnTo>
                    <a:pt x="0" y="218"/>
                  </a:lnTo>
                  <a:lnTo>
                    <a:pt x="0" y="823"/>
                  </a:lnTo>
                  <a:lnTo>
                    <a:pt x="446" y="823"/>
                  </a:lnTo>
                  <a:cubicBezTo>
                    <a:pt x="462" y="836"/>
                    <a:pt x="498" y="845"/>
                    <a:pt x="541" y="845"/>
                  </a:cubicBezTo>
                  <a:cubicBezTo>
                    <a:pt x="583" y="845"/>
                    <a:pt x="620" y="836"/>
                    <a:pt x="635" y="823"/>
                  </a:cubicBezTo>
                  <a:lnTo>
                    <a:pt x="1084" y="823"/>
                  </a:lnTo>
                  <a:lnTo>
                    <a:pt x="1084" y="218"/>
                  </a:lnTo>
                  <a:lnTo>
                    <a:pt x="1084" y="127"/>
                  </a:lnTo>
                  <a:cubicBezTo>
                    <a:pt x="801" y="2"/>
                    <a:pt x="576" y="134"/>
                    <a:pt x="547" y="160"/>
                  </a:cubicBezTo>
                  <a:close/>
                  <a:moveTo>
                    <a:pt x="507" y="779"/>
                  </a:moveTo>
                  <a:cubicBezTo>
                    <a:pt x="507" y="755"/>
                    <a:pt x="298" y="616"/>
                    <a:pt x="56" y="768"/>
                  </a:cubicBezTo>
                  <a:lnTo>
                    <a:pt x="56" y="178"/>
                  </a:lnTo>
                  <a:cubicBezTo>
                    <a:pt x="104" y="151"/>
                    <a:pt x="168" y="134"/>
                    <a:pt x="240" y="134"/>
                  </a:cubicBezTo>
                  <a:cubicBezTo>
                    <a:pt x="388" y="134"/>
                    <a:pt x="507" y="182"/>
                    <a:pt x="507" y="273"/>
                  </a:cubicBezTo>
                  <a:lnTo>
                    <a:pt x="507" y="779"/>
                  </a:lnTo>
                  <a:close/>
                  <a:moveTo>
                    <a:pt x="1031" y="768"/>
                  </a:moveTo>
                  <a:cubicBezTo>
                    <a:pt x="789" y="616"/>
                    <a:pt x="580" y="755"/>
                    <a:pt x="580" y="779"/>
                  </a:cubicBezTo>
                  <a:lnTo>
                    <a:pt x="580" y="273"/>
                  </a:lnTo>
                  <a:cubicBezTo>
                    <a:pt x="580" y="182"/>
                    <a:pt x="700" y="134"/>
                    <a:pt x="848" y="134"/>
                  </a:cubicBezTo>
                  <a:cubicBezTo>
                    <a:pt x="919" y="134"/>
                    <a:pt x="983" y="151"/>
                    <a:pt x="1031" y="178"/>
                  </a:cubicBezTo>
                  <a:lnTo>
                    <a:pt x="1031" y="768"/>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grpSp>
      <p:graphicFrame>
        <p:nvGraphicFramePr>
          <p:cNvPr id="118" name="Tablo 117"/>
          <p:cNvGraphicFramePr>
            <a:graphicFrameLocks noGrp="1"/>
          </p:cNvGraphicFramePr>
          <p:nvPr>
            <p:extLst>
              <p:ext uri="{D42A27DB-BD31-4B8C-83A1-F6EECF244321}">
                <p14:modId xmlns:p14="http://schemas.microsoft.com/office/powerpoint/2010/main" val="2905156858"/>
              </p:ext>
            </p:extLst>
          </p:nvPr>
        </p:nvGraphicFramePr>
        <p:xfrm>
          <a:off x="5638105" y="5599313"/>
          <a:ext cx="2330579" cy="496202"/>
        </p:xfrm>
        <a:graphic>
          <a:graphicData uri="http://schemas.openxmlformats.org/drawingml/2006/table">
            <a:tbl>
              <a:tblPr>
                <a:tableStyleId>{2D5ABB26-0587-4C30-8999-92F81FD0307C}</a:tableStyleId>
              </a:tblPr>
              <a:tblGrid>
                <a:gridCol w="1342343">
                  <a:extLst>
                    <a:ext uri="{9D8B030D-6E8A-4147-A177-3AD203B41FA5}">
                      <a16:colId xmlns:a16="http://schemas.microsoft.com/office/drawing/2014/main" val="3706016302"/>
                    </a:ext>
                  </a:extLst>
                </a:gridCol>
                <a:gridCol w="988236">
                  <a:extLst>
                    <a:ext uri="{9D8B030D-6E8A-4147-A177-3AD203B41FA5}">
                      <a16:colId xmlns:a16="http://schemas.microsoft.com/office/drawing/2014/main" val="81682797"/>
                    </a:ext>
                  </a:extLst>
                </a:gridCol>
              </a:tblGrid>
              <a:tr h="496202">
                <a:tc>
                  <a:txBody>
                    <a:bodyPr/>
                    <a:lstStyle/>
                    <a:p>
                      <a:pPr marL="72000" algn="l" fontAlgn="ctr"/>
                      <a:r>
                        <a:rPr lang="tr-TR" sz="1600" b="0" u="none" strike="noStrike" dirty="0">
                          <a:solidFill>
                            <a:schemeClr val="tx1"/>
                          </a:solidFill>
                          <a:effectLst/>
                          <a:latin typeface="+mj-lt"/>
                          <a:cs typeface="Poppins ExtraLight" panose="00000300000000000000" pitchFamily="2" charset="-94"/>
                        </a:rPr>
                        <a:t>Özel Okul Sayısı</a:t>
                      </a:r>
                      <a:endParaRPr lang="tr-TR" sz="1600" b="0" i="0" u="none" strike="noStrike" dirty="0">
                        <a:solidFill>
                          <a:schemeClr val="tx1"/>
                        </a:solidFill>
                        <a:effectLst/>
                        <a:latin typeface="+mj-lt"/>
                        <a:cs typeface="Poppins ExtraLight" panose="00000300000000000000" pitchFamily="2" charset="-94"/>
                      </a:endParaRPr>
                    </a:p>
                  </a:txBody>
                  <a:tcPr marL="6552" marR="6552" marT="6552" marB="0" anchor="ctr">
                    <a:lnL w="19050" cap="flat" cmpd="sng" algn="ctr">
                      <a:solidFill>
                        <a:srgbClr val="0054C5"/>
                      </a:solid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pPr marL="72000" algn="l" fontAlgn="ctr"/>
                      <a:r>
                        <a:rPr lang="tr-TR" sz="1600" b="1" i="0" u="none" strike="noStrike" kern="1200" dirty="0">
                          <a:solidFill>
                            <a:schemeClr val="tx1"/>
                          </a:solidFill>
                          <a:effectLst/>
                          <a:latin typeface="+mj-lt"/>
                          <a:ea typeface="+mn-ea"/>
                          <a:cs typeface="+mn-cs"/>
                        </a:rPr>
                        <a:t>103</a:t>
                      </a:r>
                      <a:endParaRPr lang="tr-TR" sz="1600" b="1" i="0" u="none" strike="noStrike" dirty="0">
                        <a:solidFill>
                          <a:schemeClr val="tx1"/>
                        </a:solidFill>
                        <a:effectLst/>
                        <a:latin typeface="+mj-lt"/>
                        <a:cs typeface="Poppins ExtraLight" panose="00000300000000000000" pitchFamily="2" charset="-94"/>
                      </a:endParaRPr>
                    </a:p>
                  </a:txBody>
                  <a:tcPr marL="6552" marR="6552" marT="6552" marB="0" anchor="ctr">
                    <a:lnL w="12700" cap="flat" cmpd="sng" algn="ctr">
                      <a:noFill/>
                      <a:prstDash val="solid"/>
                      <a:round/>
                      <a:headEnd type="none" w="med" len="med"/>
                      <a:tailEnd type="none" w="med" len="med"/>
                    </a:lnL>
                    <a:lnR>
                      <a:noFill/>
                    </a:lnR>
                    <a:lnT w="28575" cap="flat" cmpd="sng" algn="ctr">
                      <a:no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696795035"/>
                  </a:ext>
                </a:extLst>
              </a:tr>
            </a:tbl>
          </a:graphicData>
        </a:graphic>
      </p:graphicFrame>
      <p:sp>
        <p:nvSpPr>
          <p:cNvPr id="121" name="Dikdörtgen 120"/>
          <p:cNvSpPr/>
          <p:nvPr/>
        </p:nvSpPr>
        <p:spPr>
          <a:xfrm>
            <a:off x="8223840" y="1925866"/>
            <a:ext cx="3341600" cy="4418542"/>
          </a:xfrm>
          <a:prstGeom prst="rect">
            <a:avLst/>
          </a:prstGeom>
          <a:noFill/>
          <a:ln w="25400" cap="flat" cmpd="sng" algn="ctr">
            <a:solidFill>
              <a:srgbClr val="0054C5"/>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tr-TR" sz="1200" b="0" i="0" u="none" strike="noStrike" kern="0" cap="none" spc="0" normalizeH="0" baseline="0" noProof="0" smtClean="0">
              <a:ln>
                <a:noFill/>
              </a:ln>
              <a:solidFill>
                <a:prstClr val="white"/>
              </a:solidFill>
              <a:effectLst/>
              <a:uLnTx/>
              <a:uFillTx/>
              <a:latin typeface="Arial"/>
              <a:ea typeface="+mn-ea"/>
              <a:cs typeface="+mn-cs"/>
            </a:endParaRPr>
          </a:p>
        </p:txBody>
      </p:sp>
      <p:grpSp>
        <p:nvGrpSpPr>
          <p:cNvPr id="122" name="Power_Plant2" descr="{&quot;Key&quot;:&quot;POWER_USER_SHAPE_ICON&quot;,&quot;Value&quot;:&quot;POWER_USER_SHAPE_ICON_STYLE_1&quot;}"/>
          <p:cNvGrpSpPr>
            <a:grpSpLocks noChangeAspect="1"/>
          </p:cNvGrpSpPr>
          <p:nvPr>
            <p:custDataLst>
              <p:tags r:id="rId10"/>
            </p:custDataLst>
          </p:nvPr>
        </p:nvGrpSpPr>
        <p:grpSpPr bwMode="auto">
          <a:xfrm>
            <a:off x="8285797" y="2154463"/>
            <a:ext cx="476659" cy="537097"/>
            <a:chOff x="8" y="8"/>
            <a:chExt cx="418" cy="471"/>
          </a:xfrm>
          <a:solidFill>
            <a:srgbClr val="0054C5"/>
          </a:solidFill>
        </p:grpSpPr>
        <p:sp>
          <p:nvSpPr>
            <p:cNvPr id="123" name="Power_Plant2"/>
            <p:cNvSpPr>
              <a:spLocks/>
            </p:cNvSpPr>
            <p:nvPr>
              <p:custDataLst>
                <p:tags r:id="rId12"/>
              </p:custDataLst>
            </p:nvPr>
          </p:nvSpPr>
          <p:spPr bwMode="auto">
            <a:xfrm>
              <a:off x="47" y="8"/>
              <a:ext cx="346" cy="66"/>
            </a:xfrm>
            <a:custGeom>
              <a:avLst/>
              <a:gdLst>
                <a:gd name="T0" fmla="*/ 573 w 920"/>
                <a:gd name="T1" fmla="*/ 35 h 174"/>
                <a:gd name="T2" fmla="*/ 226 w 920"/>
                <a:gd name="T3" fmla="*/ 35 h 174"/>
                <a:gd name="T4" fmla="*/ 0 w 920"/>
                <a:gd name="T5" fmla="*/ 0 h 174"/>
                <a:gd name="T6" fmla="*/ 226 w 920"/>
                <a:gd name="T7" fmla="*/ 139 h 174"/>
                <a:gd name="T8" fmla="*/ 573 w 920"/>
                <a:gd name="T9" fmla="*/ 139 h 174"/>
                <a:gd name="T10" fmla="*/ 816 w 920"/>
                <a:gd name="T11" fmla="*/ 174 h 174"/>
                <a:gd name="T12" fmla="*/ 920 w 920"/>
                <a:gd name="T13" fmla="*/ 174 h 174"/>
                <a:gd name="T14" fmla="*/ 573 w 920"/>
                <a:gd name="T15" fmla="*/ 35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0" h="174">
                  <a:moveTo>
                    <a:pt x="573" y="35"/>
                  </a:moveTo>
                  <a:lnTo>
                    <a:pt x="226" y="35"/>
                  </a:lnTo>
                  <a:cubicBezTo>
                    <a:pt x="163" y="35"/>
                    <a:pt x="36" y="14"/>
                    <a:pt x="0" y="0"/>
                  </a:cubicBezTo>
                  <a:cubicBezTo>
                    <a:pt x="6" y="2"/>
                    <a:pt x="52" y="139"/>
                    <a:pt x="226" y="139"/>
                  </a:cubicBezTo>
                  <a:lnTo>
                    <a:pt x="573" y="139"/>
                  </a:lnTo>
                  <a:cubicBezTo>
                    <a:pt x="633" y="139"/>
                    <a:pt x="816" y="139"/>
                    <a:pt x="816" y="174"/>
                  </a:cubicBezTo>
                  <a:lnTo>
                    <a:pt x="920" y="174"/>
                  </a:lnTo>
                  <a:cubicBezTo>
                    <a:pt x="920" y="35"/>
                    <a:pt x="728" y="35"/>
                    <a:pt x="573" y="35"/>
                  </a:cubicBez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sp>
          <p:nvSpPr>
            <p:cNvPr id="124" name="Power_Plant2"/>
            <p:cNvSpPr>
              <a:spLocks noEditPoints="1"/>
            </p:cNvSpPr>
            <p:nvPr>
              <p:custDataLst>
                <p:tags r:id="rId13"/>
              </p:custDataLst>
            </p:nvPr>
          </p:nvSpPr>
          <p:spPr bwMode="auto">
            <a:xfrm>
              <a:off x="8" y="93"/>
              <a:ext cx="418" cy="386"/>
            </a:xfrm>
            <a:custGeom>
              <a:avLst/>
              <a:gdLst>
                <a:gd name="T0" fmla="*/ 1042 w 1111"/>
                <a:gd name="T1" fmla="*/ 0 h 1024"/>
                <a:gd name="T2" fmla="*/ 903 w 1111"/>
                <a:gd name="T3" fmla="*/ 0 h 1024"/>
                <a:gd name="T4" fmla="*/ 857 w 1111"/>
                <a:gd name="T5" fmla="*/ 677 h 1024"/>
                <a:gd name="T6" fmla="*/ 764 w 1111"/>
                <a:gd name="T7" fmla="*/ 677 h 1024"/>
                <a:gd name="T8" fmla="*/ 764 w 1111"/>
                <a:gd name="T9" fmla="*/ 434 h 1024"/>
                <a:gd name="T10" fmla="*/ 0 w 1111"/>
                <a:gd name="T11" fmla="*/ 434 h 1024"/>
                <a:gd name="T12" fmla="*/ 0 w 1111"/>
                <a:gd name="T13" fmla="*/ 1024 h 1024"/>
                <a:gd name="T14" fmla="*/ 764 w 1111"/>
                <a:gd name="T15" fmla="*/ 1024 h 1024"/>
                <a:gd name="T16" fmla="*/ 833 w 1111"/>
                <a:gd name="T17" fmla="*/ 1024 h 1024"/>
                <a:gd name="T18" fmla="*/ 938 w 1111"/>
                <a:gd name="T19" fmla="*/ 1024 h 1024"/>
                <a:gd name="T20" fmla="*/ 1111 w 1111"/>
                <a:gd name="T21" fmla="*/ 1024 h 1024"/>
                <a:gd name="T22" fmla="*/ 1042 w 1111"/>
                <a:gd name="T23" fmla="*/ 0 h 1024"/>
                <a:gd name="T24" fmla="*/ 282 w 1111"/>
                <a:gd name="T25" fmla="*/ 948 h 1024"/>
                <a:gd name="T26" fmla="*/ 367 w 1111"/>
                <a:gd name="T27" fmla="*/ 777 h 1024"/>
                <a:gd name="T28" fmla="*/ 260 w 1111"/>
                <a:gd name="T29" fmla="*/ 777 h 1024"/>
                <a:gd name="T30" fmla="*/ 410 w 1111"/>
                <a:gd name="T31" fmla="*/ 521 h 1024"/>
                <a:gd name="T32" fmla="*/ 517 w 1111"/>
                <a:gd name="T33" fmla="*/ 521 h 1024"/>
                <a:gd name="T34" fmla="*/ 410 w 1111"/>
                <a:gd name="T35" fmla="*/ 691 h 1024"/>
                <a:gd name="T36" fmla="*/ 538 w 1111"/>
                <a:gd name="T37" fmla="*/ 691 h 1024"/>
                <a:gd name="T38" fmla="*/ 282 w 1111"/>
                <a:gd name="T39" fmla="*/ 948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1" h="1024">
                  <a:moveTo>
                    <a:pt x="1042" y="0"/>
                  </a:moveTo>
                  <a:lnTo>
                    <a:pt x="903" y="0"/>
                  </a:lnTo>
                  <a:lnTo>
                    <a:pt x="857" y="677"/>
                  </a:lnTo>
                  <a:lnTo>
                    <a:pt x="764" y="677"/>
                  </a:lnTo>
                  <a:lnTo>
                    <a:pt x="764" y="434"/>
                  </a:lnTo>
                  <a:lnTo>
                    <a:pt x="0" y="434"/>
                  </a:lnTo>
                  <a:lnTo>
                    <a:pt x="0" y="1024"/>
                  </a:lnTo>
                  <a:lnTo>
                    <a:pt x="764" y="1024"/>
                  </a:lnTo>
                  <a:lnTo>
                    <a:pt x="833" y="1024"/>
                  </a:lnTo>
                  <a:lnTo>
                    <a:pt x="938" y="1024"/>
                  </a:lnTo>
                  <a:lnTo>
                    <a:pt x="1111" y="1024"/>
                  </a:lnTo>
                  <a:lnTo>
                    <a:pt x="1042" y="0"/>
                  </a:lnTo>
                  <a:close/>
                  <a:moveTo>
                    <a:pt x="282" y="948"/>
                  </a:moveTo>
                  <a:lnTo>
                    <a:pt x="367" y="777"/>
                  </a:lnTo>
                  <a:lnTo>
                    <a:pt x="260" y="777"/>
                  </a:lnTo>
                  <a:lnTo>
                    <a:pt x="410" y="521"/>
                  </a:lnTo>
                  <a:lnTo>
                    <a:pt x="517" y="521"/>
                  </a:lnTo>
                  <a:lnTo>
                    <a:pt x="410" y="691"/>
                  </a:lnTo>
                  <a:lnTo>
                    <a:pt x="538" y="691"/>
                  </a:lnTo>
                  <a:lnTo>
                    <a:pt x="282" y="948"/>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609630"/>
              <a:endParaRPr lang="en-US" sz="1200" dirty="0">
                <a:solidFill>
                  <a:prstClr val="black"/>
                </a:solidFill>
                <a:latin typeface="Arial"/>
              </a:endParaRPr>
            </a:p>
          </p:txBody>
        </p:sp>
      </p:grpSp>
      <p:sp>
        <p:nvSpPr>
          <p:cNvPr id="125" name="Coal" descr="{&quot;Key&quot;:&quot;POWER_USER_SHAPE_ICON&quot;,&quot;Value&quot;:&quot;POWER_USER_SHAPE_ICON_STYLE_1&quot;}"/>
          <p:cNvSpPr>
            <a:spLocks noChangeAspect="1" noEditPoints="1"/>
          </p:cNvSpPr>
          <p:nvPr>
            <p:custDataLst>
              <p:tags r:id="rId11"/>
            </p:custDataLst>
          </p:nvPr>
        </p:nvSpPr>
        <p:spPr bwMode="auto">
          <a:xfrm>
            <a:off x="8300894" y="4973246"/>
            <a:ext cx="523627" cy="518967"/>
          </a:xfrm>
          <a:custGeom>
            <a:avLst/>
            <a:gdLst>
              <a:gd name="T0" fmla="*/ 464 w 702"/>
              <a:gd name="T1" fmla="*/ 99 h 695"/>
              <a:gd name="T2" fmla="*/ 388 w 702"/>
              <a:gd name="T3" fmla="*/ 118 h 695"/>
              <a:gd name="T4" fmla="*/ 384 w 702"/>
              <a:gd name="T5" fmla="*/ 49 h 695"/>
              <a:gd name="T6" fmla="*/ 342 w 702"/>
              <a:gd name="T7" fmla="*/ 29 h 695"/>
              <a:gd name="T8" fmla="*/ 210 w 702"/>
              <a:gd name="T9" fmla="*/ 88 h 695"/>
              <a:gd name="T10" fmla="*/ 181 w 702"/>
              <a:gd name="T11" fmla="*/ 141 h 695"/>
              <a:gd name="T12" fmla="*/ 210 w 702"/>
              <a:gd name="T13" fmla="*/ 88 h 695"/>
              <a:gd name="T14" fmla="*/ 232 w 702"/>
              <a:gd name="T15" fmla="*/ 169 h 695"/>
              <a:gd name="T16" fmla="*/ 293 w 702"/>
              <a:gd name="T17" fmla="*/ 169 h 695"/>
              <a:gd name="T18" fmla="*/ 355 w 702"/>
              <a:gd name="T19" fmla="*/ 124 h 695"/>
              <a:gd name="T20" fmla="*/ 490 w 702"/>
              <a:gd name="T21" fmla="*/ 169 h 695"/>
              <a:gd name="T22" fmla="*/ 539 w 702"/>
              <a:gd name="T23" fmla="*/ 120 h 695"/>
              <a:gd name="T24" fmla="*/ 572 w 702"/>
              <a:gd name="T25" fmla="*/ 169 h 695"/>
              <a:gd name="T26" fmla="*/ 521 w 702"/>
              <a:gd name="T27" fmla="*/ 63 h 695"/>
              <a:gd name="T28" fmla="*/ 395 w 702"/>
              <a:gd name="T29" fmla="*/ 0 h 695"/>
              <a:gd name="T30" fmla="*/ 255 w 702"/>
              <a:gd name="T31" fmla="*/ 61 h 695"/>
              <a:gd name="T32" fmla="*/ 130 w 702"/>
              <a:gd name="T33" fmla="*/ 111 h 695"/>
              <a:gd name="T34" fmla="*/ 249 w 702"/>
              <a:gd name="T35" fmla="*/ 580 h 695"/>
              <a:gd name="T36" fmla="*/ 249 w 702"/>
              <a:gd name="T37" fmla="*/ 647 h 695"/>
              <a:gd name="T38" fmla="*/ 249 w 702"/>
              <a:gd name="T39" fmla="*/ 580 h 695"/>
              <a:gd name="T40" fmla="*/ 486 w 702"/>
              <a:gd name="T41" fmla="*/ 614 h 695"/>
              <a:gd name="T42" fmla="*/ 419 w 702"/>
              <a:gd name="T43" fmla="*/ 614 h 695"/>
              <a:gd name="T44" fmla="*/ 323 w 702"/>
              <a:gd name="T45" fmla="*/ 647 h 695"/>
              <a:gd name="T46" fmla="*/ 379 w 702"/>
              <a:gd name="T47" fmla="*/ 580 h 695"/>
              <a:gd name="T48" fmla="*/ 323 w 702"/>
              <a:gd name="T49" fmla="*/ 647 h 695"/>
              <a:gd name="T50" fmla="*/ 70 w 702"/>
              <a:gd name="T51" fmla="*/ 533 h 695"/>
              <a:gd name="T52" fmla="*/ 47 w 702"/>
              <a:gd name="T53" fmla="*/ 324 h 695"/>
              <a:gd name="T54" fmla="*/ 23 w 702"/>
              <a:gd name="T55" fmla="*/ 533 h 695"/>
              <a:gd name="T56" fmla="*/ 23 w 702"/>
              <a:gd name="T57" fmla="*/ 580 h 695"/>
              <a:gd name="T58" fmla="*/ 176 w 702"/>
              <a:gd name="T59" fmla="*/ 647 h 695"/>
              <a:gd name="T60" fmla="*/ 0 w 702"/>
              <a:gd name="T61" fmla="*/ 671 h 695"/>
              <a:gd name="T62" fmla="*/ 679 w 702"/>
              <a:gd name="T63" fmla="*/ 695 h 695"/>
              <a:gd name="T64" fmla="*/ 679 w 702"/>
              <a:gd name="T65" fmla="*/ 647 h 695"/>
              <a:gd name="T66" fmla="*/ 526 w 702"/>
              <a:gd name="T67" fmla="*/ 580 h 695"/>
              <a:gd name="T68" fmla="*/ 702 w 702"/>
              <a:gd name="T69" fmla="*/ 557 h 695"/>
              <a:gd name="T70" fmla="*/ 679 w 702"/>
              <a:gd name="T71" fmla="*/ 348 h 695"/>
              <a:gd name="T72" fmla="*/ 632 w 702"/>
              <a:gd name="T73" fmla="*/ 348 h 695"/>
              <a:gd name="T74" fmla="*/ 100 w 702"/>
              <a:gd name="T75" fmla="*/ 247 h 695"/>
              <a:gd name="T76" fmla="*/ 100 w 702"/>
              <a:gd name="T77" fmla="*/ 200 h 695"/>
              <a:gd name="T78" fmla="*/ 626 w 702"/>
              <a:gd name="T79" fmla="*/ 224 h 695"/>
              <a:gd name="T80" fmla="*/ 602 w 702"/>
              <a:gd name="T81" fmla="*/ 472 h 695"/>
              <a:gd name="T82" fmla="*/ 124 w 702"/>
              <a:gd name="T83" fmla="*/ 496 h 695"/>
              <a:gd name="T84" fmla="*/ 100 w 702"/>
              <a:gd name="T85" fmla="*/ 247 h 695"/>
              <a:gd name="T86" fmla="*/ 294 w 702"/>
              <a:gd name="T87" fmla="*/ 77 h 695"/>
              <a:gd name="T88" fmla="*/ 247 w 702"/>
              <a:gd name="T89" fmla="*/ 104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2" h="695">
                <a:moveTo>
                  <a:pt x="439" y="90"/>
                </a:moveTo>
                <a:lnTo>
                  <a:pt x="464" y="99"/>
                </a:lnTo>
                <a:lnTo>
                  <a:pt x="453" y="135"/>
                </a:lnTo>
                <a:lnTo>
                  <a:pt x="388" y="118"/>
                </a:lnTo>
                <a:lnTo>
                  <a:pt x="439" y="90"/>
                </a:lnTo>
                <a:close/>
                <a:moveTo>
                  <a:pt x="384" y="49"/>
                </a:moveTo>
                <a:lnTo>
                  <a:pt x="342" y="91"/>
                </a:lnTo>
                <a:lnTo>
                  <a:pt x="342" y="29"/>
                </a:lnTo>
                <a:lnTo>
                  <a:pt x="384" y="49"/>
                </a:lnTo>
                <a:close/>
                <a:moveTo>
                  <a:pt x="210" y="88"/>
                </a:moveTo>
                <a:lnTo>
                  <a:pt x="210" y="141"/>
                </a:lnTo>
                <a:lnTo>
                  <a:pt x="181" y="141"/>
                </a:lnTo>
                <a:lnTo>
                  <a:pt x="170" y="113"/>
                </a:lnTo>
                <a:lnTo>
                  <a:pt x="210" y="88"/>
                </a:lnTo>
                <a:close/>
                <a:moveTo>
                  <a:pt x="130" y="169"/>
                </a:moveTo>
                <a:lnTo>
                  <a:pt x="232" y="169"/>
                </a:lnTo>
                <a:lnTo>
                  <a:pt x="256" y="140"/>
                </a:lnTo>
                <a:lnTo>
                  <a:pt x="293" y="169"/>
                </a:lnTo>
                <a:lnTo>
                  <a:pt x="343" y="169"/>
                </a:lnTo>
                <a:lnTo>
                  <a:pt x="355" y="124"/>
                </a:lnTo>
                <a:lnTo>
                  <a:pt x="392" y="169"/>
                </a:lnTo>
                <a:lnTo>
                  <a:pt x="490" y="169"/>
                </a:lnTo>
                <a:lnTo>
                  <a:pt x="485" y="131"/>
                </a:lnTo>
                <a:lnTo>
                  <a:pt x="539" y="120"/>
                </a:lnTo>
                <a:lnTo>
                  <a:pt x="514" y="169"/>
                </a:lnTo>
                <a:lnTo>
                  <a:pt x="572" y="169"/>
                </a:lnTo>
                <a:lnTo>
                  <a:pt x="572" y="111"/>
                </a:lnTo>
                <a:lnTo>
                  <a:pt x="521" y="63"/>
                </a:lnTo>
                <a:lnTo>
                  <a:pt x="471" y="76"/>
                </a:lnTo>
                <a:lnTo>
                  <a:pt x="395" y="0"/>
                </a:lnTo>
                <a:lnTo>
                  <a:pt x="315" y="0"/>
                </a:lnTo>
                <a:lnTo>
                  <a:pt x="255" y="61"/>
                </a:lnTo>
                <a:lnTo>
                  <a:pt x="181" y="61"/>
                </a:lnTo>
                <a:lnTo>
                  <a:pt x="130" y="111"/>
                </a:lnTo>
                <a:lnTo>
                  <a:pt x="130" y="169"/>
                </a:lnTo>
                <a:close/>
                <a:moveTo>
                  <a:pt x="249" y="580"/>
                </a:moveTo>
                <a:cubicBezTo>
                  <a:pt x="268" y="580"/>
                  <a:pt x="283" y="595"/>
                  <a:pt x="283" y="614"/>
                </a:cubicBezTo>
                <a:cubicBezTo>
                  <a:pt x="283" y="632"/>
                  <a:pt x="268" y="647"/>
                  <a:pt x="249" y="647"/>
                </a:cubicBezTo>
                <a:cubicBezTo>
                  <a:pt x="230" y="647"/>
                  <a:pt x="216" y="632"/>
                  <a:pt x="216" y="614"/>
                </a:cubicBezTo>
                <a:cubicBezTo>
                  <a:pt x="216" y="595"/>
                  <a:pt x="231" y="580"/>
                  <a:pt x="249" y="580"/>
                </a:cubicBezTo>
                <a:close/>
                <a:moveTo>
                  <a:pt x="453" y="580"/>
                </a:moveTo>
                <a:cubicBezTo>
                  <a:pt x="471" y="580"/>
                  <a:pt x="486" y="595"/>
                  <a:pt x="486" y="614"/>
                </a:cubicBezTo>
                <a:cubicBezTo>
                  <a:pt x="486" y="632"/>
                  <a:pt x="472" y="647"/>
                  <a:pt x="453" y="647"/>
                </a:cubicBezTo>
                <a:cubicBezTo>
                  <a:pt x="434" y="647"/>
                  <a:pt x="419" y="632"/>
                  <a:pt x="419" y="614"/>
                </a:cubicBezTo>
                <a:cubicBezTo>
                  <a:pt x="419" y="595"/>
                  <a:pt x="434" y="580"/>
                  <a:pt x="453" y="580"/>
                </a:cubicBezTo>
                <a:close/>
                <a:moveTo>
                  <a:pt x="323" y="647"/>
                </a:moveTo>
                <a:cubicBezTo>
                  <a:pt x="332" y="626"/>
                  <a:pt x="332" y="601"/>
                  <a:pt x="323" y="580"/>
                </a:cubicBezTo>
                <a:lnTo>
                  <a:pt x="379" y="580"/>
                </a:lnTo>
                <a:cubicBezTo>
                  <a:pt x="370" y="601"/>
                  <a:pt x="370" y="626"/>
                  <a:pt x="379" y="647"/>
                </a:cubicBezTo>
                <a:lnTo>
                  <a:pt x="323" y="647"/>
                </a:lnTo>
                <a:close/>
                <a:moveTo>
                  <a:pt x="632" y="533"/>
                </a:moveTo>
                <a:lnTo>
                  <a:pt x="70" y="533"/>
                </a:lnTo>
                <a:lnTo>
                  <a:pt x="70" y="348"/>
                </a:lnTo>
                <a:cubicBezTo>
                  <a:pt x="70" y="335"/>
                  <a:pt x="60" y="324"/>
                  <a:pt x="47" y="324"/>
                </a:cubicBezTo>
                <a:cubicBezTo>
                  <a:pt x="34" y="324"/>
                  <a:pt x="23" y="335"/>
                  <a:pt x="23" y="348"/>
                </a:cubicBezTo>
                <a:lnTo>
                  <a:pt x="23" y="533"/>
                </a:lnTo>
                <a:cubicBezTo>
                  <a:pt x="10" y="533"/>
                  <a:pt x="0" y="544"/>
                  <a:pt x="0" y="557"/>
                </a:cubicBezTo>
                <a:cubicBezTo>
                  <a:pt x="0" y="570"/>
                  <a:pt x="10" y="580"/>
                  <a:pt x="23" y="580"/>
                </a:cubicBezTo>
                <a:lnTo>
                  <a:pt x="176" y="580"/>
                </a:lnTo>
                <a:cubicBezTo>
                  <a:pt x="166" y="601"/>
                  <a:pt x="166" y="626"/>
                  <a:pt x="176" y="647"/>
                </a:cubicBezTo>
                <a:lnTo>
                  <a:pt x="23" y="647"/>
                </a:lnTo>
                <a:cubicBezTo>
                  <a:pt x="10" y="647"/>
                  <a:pt x="0" y="658"/>
                  <a:pt x="0" y="671"/>
                </a:cubicBezTo>
                <a:cubicBezTo>
                  <a:pt x="0" y="684"/>
                  <a:pt x="10" y="695"/>
                  <a:pt x="23" y="695"/>
                </a:cubicBezTo>
                <a:lnTo>
                  <a:pt x="679" y="695"/>
                </a:lnTo>
                <a:cubicBezTo>
                  <a:pt x="692" y="695"/>
                  <a:pt x="702" y="684"/>
                  <a:pt x="702" y="671"/>
                </a:cubicBezTo>
                <a:cubicBezTo>
                  <a:pt x="702" y="658"/>
                  <a:pt x="692" y="647"/>
                  <a:pt x="679" y="647"/>
                </a:cubicBezTo>
                <a:lnTo>
                  <a:pt x="526" y="647"/>
                </a:lnTo>
                <a:cubicBezTo>
                  <a:pt x="536" y="626"/>
                  <a:pt x="536" y="601"/>
                  <a:pt x="526" y="580"/>
                </a:cubicBezTo>
                <a:lnTo>
                  <a:pt x="679" y="580"/>
                </a:lnTo>
                <a:cubicBezTo>
                  <a:pt x="692" y="580"/>
                  <a:pt x="702" y="570"/>
                  <a:pt x="702" y="557"/>
                </a:cubicBezTo>
                <a:cubicBezTo>
                  <a:pt x="702" y="544"/>
                  <a:pt x="692" y="533"/>
                  <a:pt x="679" y="533"/>
                </a:cubicBezTo>
                <a:lnTo>
                  <a:pt x="679" y="348"/>
                </a:lnTo>
                <a:cubicBezTo>
                  <a:pt x="679" y="335"/>
                  <a:pt x="668" y="324"/>
                  <a:pt x="655" y="324"/>
                </a:cubicBezTo>
                <a:cubicBezTo>
                  <a:pt x="642" y="324"/>
                  <a:pt x="632" y="335"/>
                  <a:pt x="632" y="348"/>
                </a:cubicBezTo>
                <a:lnTo>
                  <a:pt x="632" y="533"/>
                </a:lnTo>
                <a:close/>
                <a:moveTo>
                  <a:pt x="100" y="247"/>
                </a:moveTo>
                <a:cubicBezTo>
                  <a:pt x="87" y="247"/>
                  <a:pt x="76" y="237"/>
                  <a:pt x="76" y="224"/>
                </a:cubicBezTo>
                <a:cubicBezTo>
                  <a:pt x="76" y="211"/>
                  <a:pt x="87" y="200"/>
                  <a:pt x="100" y="200"/>
                </a:cubicBezTo>
                <a:lnTo>
                  <a:pt x="602" y="200"/>
                </a:lnTo>
                <a:cubicBezTo>
                  <a:pt x="615" y="200"/>
                  <a:pt x="626" y="211"/>
                  <a:pt x="626" y="224"/>
                </a:cubicBezTo>
                <a:cubicBezTo>
                  <a:pt x="626" y="237"/>
                  <a:pt x="615" y="247"/>
                  <a:pt x="602" y="247"/>
                </a:cubicBezTo>
                <a:lnTo>
                  <a:pt x="602" y="472"/>
                </a:lnTo>
                <a:cubicBezTo>
                  <a:pt x="602" y="485"/>
                  <a:pt x="591" y="496"/>
                  <a:pt x="578" y="496"/>
                </a:cubicBezTo>
                <a:lnTo>
                  <a:pt x="124" y="496"/>
                </a:lnTo>
                <a:cubicBezTo>
                  <a:pt x="111" y="496"/>
                  <a:pt x="100" y="485"/>
                  <a:pt x="100" y="472"/>
                </a:cubicBezTo>
                <a:lnTo>
                  <a:pt x="100" y="247"/>
                </a:lnTo>
                <a:close/>
                <a:moveTo>
                  <a:pt x="247" y="104"/>
                </a:moveTo>
                <a:lnTo>
                  <a:pt x="294" y="77"/>
                </a:lnTo>
                <a:lnTo>
                  <a:pt x="321" y="124"/>
                </a:lnTo>
                <a:lnTo>
                  <a:pt x="247" y="104"/>
                </a:lnTo>
                <a:lnTo>
                  <a:pt x="247" y="104"/>
                </a:lnTo>
                <a:close/>
              </a:path>
            </a:pathLst>
          </a:custGeom>
          <a:solidFill>
            <a:srgbClr val="0054C5"/>
          </a:solidFill>
          <a:ln>
            <a:noFill/>
          </a:ln>
        </p:spPr>
        <p:txBody>
          <a:bodyPr vert="horz" wrap="square" lIns="60960" tIns="30480" rIns="60960" bIns="30480" numCol="1" anchor="t" anchorCtr="0" compatLnSpc="1">
            <a:prstTxWarp prst="textNoShape">
              <a:avLst/>
            </a:prstTxWarp>
          </a:bodyPr>
          <a:lstStyle/>
          <a:p>
            <a:pPr defTabSz="609630"/>
            <a:endParaRPr lang="fr-FR" sz="1200">
              <a:solidFill>
                <a:prstClr val="black"/>
              </a:solidFill>
              <a:latin typeface="Arial"/>
            </a:endParaRPr>
          </a:p>
        </p:txBody>
      </p:sp>
      <p:pic>
        <p:nvPicPr>
          <p:cNvPr id="126" name="Resim 125"/>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310690" y="3444804"/>
            <a:ext cx="407563" cy="407563"/>
          </a:xfrm>
          <a:prstGeom prst="rect">
            <a:avLst/>
          </a:prstGeom>
        </p:spPr>
      </p:pic>
      <p:sp>
        <p:nvSpPr>
          <p:cNvPr id="129" name="Dikdörtgen 128"/>
          <p:cNvSpPr/>
          <p:nvPr/>
        </p:nvSpPr>
        <p:spPr>
          <a:xfrm>
            <a:off x="8868886" y="2098079"/>
            <a:ext cx="2000548" cy="954107"/>
          </a:xfrm>
          <a:prstGeom prst="rect">
            <a:avLst/>
          </a:prstGeom>
        </p:spPr>
        <p:txBody>
          <a:bodyPr wrap="square">
            <a:spAutoFit/>
          </a:bodyPr>
          <a:lstStyle/>
          <a:p>
            <a:pPr defTabSz="609630"/>
            <a:r>
              <a:rPr lang="tr-TR" sz="1400" dirty="0">
                <a:solidFill>
                  <a:prstClr val="black"/>
                </a:solidFill>
              </a:rPr>
              <a:t>Lisans durumu yürürlükte olan </a:t>
            </a:r>
            <a:r>
              <a:rPr lang="tr-TR" sz="1400" b="1" dirty="0" smtClean="0">
                <a:solidFill>
                  <a:prstClr val="black"/>
                </a:solidFill>
              </a:rPr>
              <a:t>19 </a:t>
            </a:r>
            <a:r>
              <a:rPr lang="tr-TR" sz="1400" b="1" dirty="0">
                <a:solidFill>
                  <a:prstClr val="black"/>
                </a:solidFill>
              </a:rPr>
              <a:t>H</a:t>
            </a:r>
            <a:r>
              <a:rPr lang="tr-TR" sz="1400" b="1" dirty="0" smtClean="0">
                <a:solidFill>
                  <a:prstClr val="black"/>
                </a:solidFill>
              </a:rPr>
              <a:t>ES </a:t>
            </a:r>
          </a:p>
          <a:p>
            <a:pPr defTabSz="609630"/>
            <a:r>
              <a:rPr lang="tr-TR" sz="1400" dirty="0" smtClean="0">
                <a:solidFill>
                  <a:prstClr val="black"/>
                </a:solidFill>
              </a:rPr>
              <a:t>Toplam </a:t>
            </a:r>
            <a:r>
              <a:rPr lang="tr-TR" sz="1400" dirty="0">
                <a:solidFill>
                  <a:prstClr val="black"/>
                </a:solidFill>
              </a:rPr>
              <a:t>kurulu güç </a:t>
            </a:r>
            <a:r>
              <a:rPr lang="tr-TR" sz="1400" b="1" dirty="0" smtClean="0">
                <a:solidFill>
                  <a:prstClr val="black"/>
                </a:solidFill>
              </a:rPr>
              <a:t>538,65 </a:t>
            </a:r>
            <a:r>
              <a:rPr lang="tr-TR" sz="1400" b="1" dirty="0">
                <a:solidFill>
                  <a:prstClr val="black"/>
                </a:solidFill>
              </a:rPr>
              <a:t>MW</a:t>
            </a:r>
          </a:p>
        </p:txBody>
      </p:sp>
      <p:sp>
        <p:nvSpPr>
          <p:cNvPr id="131" name="Dikdörtgen 130"/>
          <p:cNvSpPr/>
          <p:nvPr/>
        </p:nvSpPr>
        <p:spPr>
          <a:xfrm>
            <a:off x="8949691" y="4647955"/>
            <a:ext cx="2274634" cy="1169551"/>
          </a:xfrm>
          <a:prstGeom prst="rect">
            <a:avLst/>
          </a:prstGeom>
        </p:spPr>
        <p:txBody>
          <a:bodyPr wrap="square">
            <a:spAutoFit/>
          </a:bodyPr>
          <a:lstStyle/>
          <a:p>
            <a:pPr lvl="0" defTabSz="609630"/>
            <a:r>
              <a:rPr lang="tr-TR" sz="1400" b="1" dirty="0"/>
              <a:t>Başlıca Yeraltı </a:t>
            </a:r>
            <a:r>
              <a:rPr lang="tr-TR" sz="1400" b="1" dirty="0" smtClean="0"/>
              <a:t>Kaynakları: </a:t>
            </a:r>
            <a:r>
              <a:rPr lang="tr-TR" sz="1400" dirty="0" err="1"/>
              <a:t>Bentonit</a:t>
            </a:r>
            <a:r>
              <a:rPr lang="tr-TR" sz="1400" dirty="0"/>
              <a:t>, Bakır, Kurşun, Altın, Çinko, Demir, Gümüş, Manganez, </a:t>
            </a:r>
            <a:r>
              <a:rPr lang="tr-TR" sz="1400" dirty="0" err="1"/>
              <a:t>Kaolen</a:t>
            </a:r>
            <a:r>
              <a:rPr lang="tr-TR" sz="1400" dirty="0"/>
              <a:t>, Kükürt, Bazalt</a:t>
            </a:r>
            <a:endParaRPr lang="tr-TR" sz="1400" dirty="0">
              <a:solidFill>
                <a:prstClr val="black"/>
              </a:solidFill>
              <a:latin typeface="Poppins"/>
            </a:endParaRPr>
          </a:p>
        </p:txBody>
      </p:sp>
      <p:sp>
        <p:nvSpPr>
          <p:cNvPr id="132" name="Dikdörtgen 131"/>
          <p:cNvSpPr/>
          <p:nvPr/>
        </p:nvSpPr>
        <p:spPr>
          <a:xfrm>
            <a:off x="8805103" y="3261351"/>
            <a:ext cx="2246355" cy="1169551"/>
          </a:xfrm>
          <a:prstGeom prst="rect">
            <a:avLst/>
          </a:prstGeom>
        </p:spPr>
        <p:txBody>
          <a:bodyPr wrap="square">
            <a:spAutoFit/>
          </a:bodyPr>
          <a:lstStyle/>
          <a:p>
            <a:pPr defTabSz="609630"/>
            <a:r>
              <a:rPr lang="tr-TR" sz="1400" dirty="0" smtClean="0">
                <a:solidFill>
                  <a:prstClr val="black"/>
                </a:solidFill>
              </a:rPr>
              <a:t>Rüzgar enerjisi potansiyeli </a:t>
            </a:r>
            <a:r>
              <a:rPr lang="tr-TR" sz="1400" b="1" dirty="0" smtClean="0">
                <a:solidFill>
                  <a:prstClr val="black"/>
                </a:solidFill>
              </a:rPr>
              <a:t>2275 MW</a:t>
            </a:r>
          </a:p>
          <a:p>
            <a:pPr defTabSz="609630"/>
            <a:r>
              <a:rPr lang="tr-TR" sz="1400" dirty="0">
                <a:solidFill>
                  <a:prstClr val="black"/>
                </a:solidFill>
              </a:rPr>
              <a:t>Lisans durumu yürürlükte olan </a:t>
            </a:r>
            <a:r>
              <a:rPr lang="tr-TR" sz="1400" b="1" dirty="0">
                <a:solidFill>
                  <a:prstClr val="black"/>
                </a:solidFill>
              </a:rPr>
              <a:t>6 </a:t>
            </a:r>
            <a:r>
              <a:rPr lang="tr-TR" sz="1400" b="1" dirty="0" smtClean="0">
                <a:solidFill>
                  <a:prstClr val="black"/>
                </a:solidFill>
              </a:rPr>
              <a:t>RES </a:t>
            </a:r>
          </a:p>
          <a:p>
            <a:pPr defTabSz="609630"/>
            <a:r>
              <a:rPr lang="tr-TR" sz="1400" dirty="0" smtClean="0">
                <a:solidFill>
                  <a:prstClr val="black"/>
                </a:solidFill>
              </a:rPr>
              <a:t>Toplam </a:t>
            </a:r>
            <a:r>
              <a:rPr lang="tr-TR" sz="1400" dirty="0">
                <a:solidFill>
                  <a:prstClr val="black"/>
                </a:solidFill>
              </a:rPr>
              <a:t>kurulu </a:t>
            </a:r>
            <a:r>
              <a:rPr lang="tr-TR" sz="1400" dirty="0" smtClean="0">
                <a:solidFill>
                  <a:prstClr val="black"/>
                </a:solidFill>
              </a:rPr>
              <a:t>güç </a:t>
            </a:r>
            <a:r>
              <a:rPr lang="tr-TR" sz="1400" b="1" dirty="0" smtClean="0">
                <a:solidFill>
                  <a:prstClr val="black"/>
                </a:solidFill>
              </a:rPr>
              <a:t>230 MW</a:t>
            </a:r>
            <a:endParaRPr lang="tr-TR" sz="1400" b="1" dirty="0">
              <a:solidFill>
                <a:prstClr val="black"/>
              </a:solidFill>
            </a:endParaRPr>
          </a:p>
        </p:txBody>
      </p:sp>
    </p:spTree>
    <p:extLst>
      <p:ext uri="{BB962C8B-B14F-4D97-AF65-F5344CB8AC3E}">
        <p14:creationId xmlns:p14="http://schemas.microsoft.com/office/powerpoint/2010/main" val="4002437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09" y="1169377"/>
            <a:ext cx="7163665" cy="389259"/>
          </a:xfrm>
        </p:spPr>
        <p:txBody>
          <a:bodyPr>
            <a:noAutofit/>
          </a:bodyPr>
          <a:lstStyle/>
          <a:p>
            <a:r>
              <a:rPr lang="tr-TR" sz="2800" b="1" dirty="0" smtClean="0">
                <a:solidFill>
                  <a:schemeClr val="bg1"/>
                </a:solidFill>
                <a:latin typeface="+mn-lt"/>
              </a:rPr>
              <a:t>SOSYO-EKONOMİK GENEL GÖRÜNÜM </a:t>
            </a:r>
            <a:endParaRPr lang="tr-TR" sz="2800" b="1" dirty="0">
              <a:solidFill>
                <a:schemeClr val="bg1"/>
              </a:solidFill>
              <a:latin typeface="+mn-lt"/>
            </a:endParaRPr>
          </a:p>
        </p:txBody>
      </p:sp>
      <p:graphicFrame>
        <p:nvGraphicFramePr>
          <p:cNvPr id="8" name="Grafik 7"/>
          <p:cNvGraphicFramePr/>
          <p:nvPr>
            <p:extLst>
              <p:ext uri="{D42A27DB-BD31-4B8C-83A1-F6EECF244321}">
                <p14:modId xmlns:p14="http://schemas.microsoft.com/office/powerpoint/2010/main" val="1895344507"/>
              </p:ext>
            </p:extLst>
          </p:nvPr>
        </p:nvGraphicFramePr>
        <p:xfrm>
          <a:off x="6614160" y="1954456"/>
          <a:ext cx="5098934" cy="4649544"/>
        </p:xfrm>
        <a:graphic>
          <a:graphicData uri="http://schemas.openxmlformats.org/drawingml/2006/chart">
            <c:chart xmlns:c="http://schemas.openxmlformats.org/drawingml/2006/chart" xmlns:r="http://schemas.openxmlformats.org/officeDocument/2006/relationships" r:id="rId3"/>
          </a:graphicData>
        </a:graphic>
      </p:graphicFrame>
      <p:sp>
        <p:nvSpPr>
          <p:cNvPr id="5" name="Metin kutusu 2"/>
          <p:cNvSpPr txBox="1"/>
          <p:nvPr/>
        </p:nvSpPr>
        <p:spPr>
          <a:xfrm>
            <a:off x="474418" y="1492791"/>
            <a:ext cx="3754682"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tr-TR" sz="2400" b="1" dirty="0" smtClean="0">
                <a:solidFill>
                  <a:srgbClr val="002060"/>
                </a:solidFill>
              </a:rPr>
              <a:t>GSYH-SEGE SIRALAMALARI</a:t>
            </a:r>
            <a:endParaRPr lang="tr-TR" sz="2400" b="1" dirty="0">
              <a:solidFill>
                <a:srgbClr val="002060"/>
              </a:solidFill>
            </a:endParaRPr>
          </a:p>
        </p:txBody>
      </p:sp>
      <p:graphicFrame>
        <p:nvGraphicFramePr>
          <p:cNvPr id="6" name="Grafik 5"/>
          <p:cNvGraphicFramePr>
            <a:graphicFrameLocks/>
          </p:cNvGraphicFramePr>
          <p:nvPr>
            <p:extLst>
              <p:ext uri="{D42A27DB-BD31-4B8C-83A1-F6EECF244321}">
                <p14:modId xmlns:p14="http://schemas.microsoft.com/office/powerpoint/2010/main" val="3321106103"/>
              </p:ext>
            </p:extLst>
          </p:nvPr>
        </p:nvGraphicFramePr>
        <p:xfrm>
          <a:off x="640080" y="1954456"/>
          <a:ext cx="5527455" cy="4576973"/>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Düz Bağlayıcı 3"/>
          <p:cNvCxnSpPr/>
          <p:nvPr/>
        </p:nvCxnSpPr>
        <p:spPr>
          <a:xfrm>
            <a:off x="6690360" y="1558636"/>
            <a:ext cx="25400" cy="513680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58290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09" y="1169377"/>
            <a:ext cx="7565913" cy="389259"/>
          </a:xfrm>
        </p:spPr>
        <p:txBody>
          <a:bodyPr>
            <a:noAutofit/>
          </a:bodyPr>
          <a:lstStyle/>
          <a:p>
            <a:r>
              <a:rPr lang="tr-TR" sz="2800" b="1" dirty="0" smtClean="0">
                <a:solidFill>
                  <a:schemeClr val="bg1"/>
                </a:solidFill>
                <a:latin typeface="+mn-lt"/>
              </a:rPr>
              <a:t>SOSYO-EKONOMİK GENEL GÖRÜNÜM</a:t>
            </a:r>
            <a:endParaRPr lang="tr-TR" sz="2800" b="1" dirty="0">
              <a:solidFill>
                <a:schemeClr val="bg1"/>
              </a:solidFill>
              <a:latin typeface="+mn-lt"/>
            </a:endParaRPr>
          </a:p>
        </p:txBody>
      </p:sp>
      <p:graphicFrame>
        <p:nvGraphicFramePr>
          <p:cNvPr id="5" name="Tablo 4"/>
          <p:cNvGraphicFramePr>
            <a:graphicFrameLocks noGrp="1"/>
          </p:cNvGraphicFramePr>
          <p:nvPr>
            <p:extLst>
              <p:ext uri="{D42A27DB-BD31-4B8C-83A1-F6EECF244321}">
                <p14:modId xmlns:p14="http://schemas.microsoft.com/office/powerpoint/2010/main" val="657232603"/>
              </p:ext>
            </p:extLst>
          </p:nvPr>
        </p:nvGraphicFramePr>
        <p:xfrm>
          <a:off x="476252" y="1558636"/>
          <a:ext cx="10696572" cy="5324186"/>
        </p:xfrm>
        <a:graphic>
          <a:graphicData uri="http://schemas.openxmlformats.org/drawingml/2006/table">
            <a:tbl>
              <a:tblPr firstRow="1" firstCol="1" bandRow="1">
                <a:tableStyleId>{BC89EF96-8CEA-46FF-86C4-4CE0E7609802}</a:tableStyleId>
              </a:tblPr>
              <a:tblGrid>
                <a:gridCol w="1677863">
                  <a:extLst>
                    <a:ext uri="{9D8B030D-6E8A-4147-A177-3AD203B41FA5}">
                      <a16:colId xmlns:a16="http://schemas.microsoft.com/office/drawing/2014/main" val="796010792"/>
                    </a:ext>
                  </a:extLst>
                </a:gridCol>
                <a:gridCol w="964810">
                  <a:extLst>
                    <a:ext uri="{9D8B030D-6E8A-4147-A177-3AD203B41FA5}">
                      <a16:colId xmlns:a16="http://schemas.microsoft.com/office/drawing/2014/main" val="2083830940"/>
                    </a:ext>
                  </a:extLst>
                </a:gridCol>
                <a:gridCol w="1257829">
                  <a:extLst>
                    <a:ext uri="{9D8B030D-6E8A-4147-A177-3AD203B41FA5}">
                      <a16:colId xmlns:a16="http://schemas.microsoft.com/office/drawing/2014/main" val="2024779373"/>
                    </a:ext>
                  </a:extLst>
                </a:gridCol>
                <a:gridCol w="1257829">
                  <a:extLst>
                    <a:ext uri="{9D8B030D-6E8A-4147-A177-3AD203B41FA5}">
                      <a16:colId xmlns:a16="http://schemas.microsoft.com/office/drawing/2014/main" val="379242225"/>
                    </a:ext>
                  </a:extLst>
                </a:gridCol>
                <a:gridCol w="1256717">
                  <a:extLst>
                    <a:ext uri="{9D8B030D-6E8A-4147-A177-3AD203B41FA5}">
                      <a16:colId xmlns:a16="http://schemas.microsoft.com/office/drawing/2014/main" val="2383172277"/>
                    </a:ext>
                  </a:extLst>
                </a:gridCol>
                <a:gridCol w="1257829">
                  <a:extLst>
                    <a:ext uri="{9D8B030D-6E8A-4147-A177-3AD203B41FA5}">
                      <a16:colId xmlns:a16="http://schemas.microsoft.com/office/drawing/2014/main" val="2053031512"/>
                    </a:ext>
                  </a:extLst>
                </a:gridCol>
                <a:gridCol w="1541468">
                  <a:extLst>
                    <a:ext uri="{9D8B030D-6E8A-4147-A177-3AD203B41FA5}">
                      <a16:colId xmlns:a16="http://schemas.microsoft.com/office/drawing/2014/main" val="3890854281"/>
                    </a:ext>
                  </a:extLst>
                </a:gridCol>
                <a:gridCol w="1482227">
                  <a:extLst>
                    <a:ext uri="{9D8B030D-6E8A-4147-A177-3AD203B41FA5}">
                      <a16:colId xmlns:a16="http://schemas.microsoft.com/office/drawing/2014/main" val="1532413075"/>
                    </a:ext>
                  </a:extLst>
                </a:gridCol>
              </a:tblGrid>
              <a:tr h="675827">
                <a:tc>
                  <a:txBody>
                    <a:bodyPr/>
                    <a:lstStyle/>
                    <a:p>
                      <a:pPr algn="ctr">
                        <a:lnSpc>
                          <a:spcPct val="107000"/>
                        </a:lnSpc>
                        <a:spcAft>
                          <a:spcPts val="0"/>
                        </a:spcAft>
                      </a:pPr>
                      <a:r>
                        <a:rPr lang="tr-TR" sz="1400" dirty="0">
                          <a:effectLst/>
                        </a:rPr>
                        <a:t> </a:t>
                      </a:r>
                      <a:r>
                        <a:rPr lang="tr-TR" sz="1800" b="1" i="0" u="none" strike="noStrike" kern="1200" spc="0" baseline="0" dirty="0" smtClean="0">
                          <a:solidFill>
                            <a:srgbClr val="002060"/>
                          </a:solidFill>
                          <a:latin typeface="+mn-lt"/>
                          <a:ea typeface="+mn-ea"/>
                          <a:cs typeface="+mn-cs"/>
                        </a:rPr>
                        <a:t>İlçe SEGE Sıralamaları</a:t>
                      </a:r>
                      <a:endParaRPr lang="tr-TR" sz="1800" b="1" i="0" u="none" strike="noStrike" kern="1200" spc="0" baseline="0" dirty="0">
                        <a:solidFill>
                          <a:srgbClr val="002060"/>
                        </a:solidFill>
                        <a:latin typeface="+mn-lt"/>
                        <a:ea typeface="+mn-ea"/>
                        <a:cs typeface="+mn-cs"/>
                      </a:endParaRPr>
                    </a:p>
                  </a:txBody>
                  <a:tcPr marL="42696" marR="42696" marT="0" marB="0" anchor="ctr"/>
                </a:tc>
                <a:tc gridSpan="3">
                  <a:txBody>
                    <a:bodyPr/>
                    <a:lstStyle/>
                    <a:p>
                      <a:pPr algn="ctr">
                        <a:lnSpc>
                          <a:spcPct val="107000"/>
                        </a:lnSpc>
                        <a:spcAft>
                          <a:spcPts val="0"/>
                        </a:spcAft>
                      </a:pPr>
                      <a:endParaRPr lang="tr-TR" sz="1400" dirty="0" smtClean="0">
                        <a:effectLst/>
                      </a:endParaRPr>
                    </a:p>
                    <a:p>
                      <a:pPr algn="ctr">
                        <a:lnSpc>
                          <a:spcPct val="107000"/>
                        </a:lnSpc>
                        <a:spcAft>
                          <a:spcPts val="0"/>
                        </a:spcAft>
                      </a:pPr>
                      <a:r>
                        <a:rPr lang="tr-TR" sz="1400" dirty="0" smtClean="0">
                          <a:effectLst/>
                        </a:rPr>
                        <a:t>2017</a:t>
                      </a:r>
                      <a:endParaRPr lang="tr-TR" sz="1400" dirty="0">
                        <a:effectLst/>
                      </a:endParaRPr>
                    </a:p>
                    <a:p>
                      <a:pPr algn="ctr">
                        <a:lnSpc>
                          <a:spcPct val="107000"/>
                        </a:lnSpc>
                        <a:spcAft>
                          <a:spcPts val="0"/>
                        </a:spcAft>
                      </a:pPr>
                      <a:r>
                        <a:rPr lang="tr-TR" sz="1400" dirty="0">
                          <a:effectLst/>
                        </a:rPr>
                        <a:t> </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hMerge="1">
                  <a:txBody>
                    <a:bodyPr/>
                    <a:lstStyle/>
                    <a:p>
                      <a:endParaRPr lang="tr-TR"/>
                    </a:p>
                  </a:txBody>
                  <a:tcPr/>
                </a:tc>
                <a:tc hMerge="1">
                  <a:txBody>
                    <a:bodyPr/>
                    <a:lstStyle/>
                    <a:p>
                      <a:endParaRPr lang="tr-TR"/>
                    </a:p>
                  </a:txBody>
                  <a:tcPr/>
                </a:tc>
                <a:tc gridSpan="3">
                  <a:txBody>
                    <a:bodyPr/>
                    <a:lstStyle/>
                    <a:p>
                      <a:pPr algn="ctr">
                        <a:lnSpc>
                          <a:spcPct val="107000"/>
                        </a:lnSpc>
                        <a:spcAft>
                          <a:spcPts val="0"/>
                        </a:spcAft>
                      </a:pPr>
                      <a:r>
                        <a:rPr lang="tr-TR" sz="1400" dirty="0">
                          <a:effectLst/>
                        </a:rPr>
                        <a:t>2022</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hMerge="1">
                  <a:txBody>
                    <a:bodyPr/>
                    <a:lstStyle/>
                    <a:p>
                      <a:endParaRPr lang="tr-TR"/>
                    </a:p>
                  </a:txBody>
                  <a:tcPr/>
                </a:tc>
                <a:tc hMerge="1">
                  <a:txBody>
                    <a:bodyPr/>
                    <a:lstStyle/>
                    <a:p>
                      <a:endParaRPr lang="tr-TR"/>
                    </a:p>
                  </a:txBody>
                  <a:tcPr/>
                </a:tc>
                <a:tc rowSpan="2">
                  <a:txBody>
                    <a:bodyPr/>
                    <a:lstStyle/>
                    <a:p>
                      <a:pPr algn="ctr">
                        <a:lnSpc>
                          <a:spcPct val="107000"/>
                        </a:lnSpc>
                        <a:spcAft>
                          <a:spcPts val="0"/>
                        </a:spcAft>
                      </a:pPr>
                      <a:r>
                        <a:rPr lang="tr-TR" sz="1400" dirty="0">
                          <a:effectLst/>
                        </a:rPr>
                        <a:t>Sıralamadaki Değişim</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1839271902"/>
                  </a:ext>
                </a:extLst>
              </a:tr>
              <a:tr h="257485">
                <a:tc>
                  <a:txBody>
                    <a:bodyPr/>
                    <a:lstStyle/>
                    <a:p>
                      <a:pPr algn="ctr">
                        <a:lnSpc>
                          <a:spcPct val="107000"/>
                        </a:lnSpc>
                        <a:spcAft>
                          <a:spcPts val="0"/>
                        </a:spcAft>
                      </a:pPr>
                      <a:r>
                        <a:rPr lang="tr-TR" sz="1600" b="1" dirty="0">
                          <a:effectLst/>
                        </a:rPr>
                        <a:t>İlçe</a:t>
                      </a:r>
                      <a:endParaRPr lang="tr-TR" sz="1600" b="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600" b="1" dirty="0">
                          <a:effectLst/>
                        </a:rPr>
                        <a:t>Sıra</a:t>
                      </a:r>
                      <a:endParaRPr lang="tr-TR" sz="1600" b="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600" b="1" dirty="0">
                          <a:effectLst/>
                        </a:rPr>
                        <a:t>Skor</a:t>
                      </a:r>
                      <a:endParaRPr lang="tr-TR" sz="1600" b="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600" b="1" dirty="0">
                          <a:effectLst/>
                        </a:rPr>
                        <a:t>Kademe</a:t>
                      </a:r>
                      <a:endParaRPr lang="tr-TR" sz="1600" b="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600" b="1" dirty="0">
                          <a:effectLst/>
                        </a:rPr>
                        <a:t>Sıra</a:t>
                      </a:r>
                      <a:endParaRPr lang="tr-TR" sz="1600" b="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600" b="1" dirty="0">
                          <a:effectLst/>
                        </a:rPr>
                        <a:t>Skor</a:t>
                      </a:r>
                      <a:endParaRPr lang="tr-TR" sz="1600" b="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600" b="1" dirty="0">
                          <a:effectLst/>
                        </a:rPr>
                        <a:t>Kademe</a:t>
                      </a:r>
                      <a:endParaRPr lang="tr-TR" sz="1600" b="1" dirty="0">
                        <a:effectLst/>
                        <a:latin typeface="+mn-lt"/>
                        <a:ea typeface="Calibri" panose="020F0502020204030204" pitchFamily="34" charset="0"/>
                        <a:cs typeface="Arial" panose="020B0604020202020204" pitchFamily="34" charset="0"/>
                      </a:endParaRPr>
                    </a:p>
                  </a:txBody>
                  <a:tcPr marL="42696" marR="42696" marT="0" marB="0" anchor="ctr"/>
                </a:tc>
                <a:tc vMerge="1">
                  <a:txBody>
                    <a:bodyPr/>
                    <a:lstStyle/>
                    <a:p>
                      <a:endParaRPr lang="tr-TR"/>
                    </a:p>
                  </a:txBody>
                  <a:tcPr/>
                </a:tc>
                <a:extLst>
                  <a:ext uri="{0D108BD9-81ED-4DB2-BD59-A6C34878D82A}">
                    <a16:rowId xmlns:a16="http://schemas.microsoft.com/office/drawing/2014/main" val="3352309690"/>
                  </a:ext>
                </a:extLst>
              </a:tr>
              <a:tr h="225276">
                <a:tc>
                  <a:txBody>
                    <a:bodyPr/>
                    <a:lstStyle/>
                    <a:p>
                      <a:pPr algn="ctr">
                        <a:lnSpc>
                          <a:spcPct val="107000"/>
                        </a:lnSpc>
                        <a:spcAft>
                          <a:spcPts val="0"/>
                        </a:spcAft>
                      </a:pPr>
                      <a:r>
                        <a:rPr lang="tr-TR" sz="1400" dirty="0">
                          <a:effectLst/>
                        </a:rPr>
                        <a:t>Altınordu</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154</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0,933</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2. Kademe</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113</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1,121</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2. Kademe</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41</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solidFill>
                      <a:srgbClr val="FFFF00"/>
                    </a:solidFill>
                  </a:tcPr>
                </a:tc>
                <a:extLst>
                  <a:ext uri="{0D108BD9-81ED-4DB2-BD59-A6C34878D82A}">
                    <a16:rowId xmlns:a16="http://schemas.microsoft.com/office/drawing/2014/main" val="440787758"/>
                  </a:ext>
                </a:extLst>
              </a:tr>
              <a:tr h="225276">
                <a:tc>
                  <a:txBody>
                    <a:bodyPr/>
                    <a:lstStyle/>
                    <a:p>
                      <a:pPr algn="ctr">
                        <a:lnSpc>
                          <a:spcPct val="107000"/>
                        </a:lnSpc>
                        <a:spcAft>
                          <a:spcPts val="0"/>
                        </a:spcAft>
                      </a:pPr>
                      <a:r>
                        <a:rPr lang="tr-TR" sz="1400">
                          <a:effectLst/>
                        </a:rPr>
                        <a:t>Fatsa</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225</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0,549</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2.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246</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0,363</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3.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solidFill>
                            <a:srgbClr val="FF0000"/>
                          </a:solidFill>
                          <a:effectLst/>
                        </a:rPr>
                        <a:t>-21</a:t>
                      </a:r>
                      <a:endParaRPr lang="tr-TR" sz="1400" dirty="0">
                        <a:solidFill>
                          <a:srgbClr val="FF0000"/>
                        </a:solidFill>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1384118442"/>
                  </a:ext>
                </a:extLst>
              </a:tr>
              <a:tr h="225276">
                <a:tc>
                  <a:txBody>
                    <a:bodyPr/>
                    <a:lstStyle/>
                    <a:p>
                      <a:pPr algn="ctr">
                        <a:lnSpc>
                          <a:spcPct val="107000"/>
                        </a:lnSpc>
                        <a:spcAft>
                          <a:spcPts val="0"/>
                        </a:spcAft>
                      </a:pPr>
                      <a:r>
                        <a:rPr lang="tr-TR" sz="1400">
                          <a:effectLst/>
                        </a:rPr>
                        <a:t>Ünye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250</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0,413</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3.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266</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0,266</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3.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solidFill>
                            <a:srgbClr val="FF0000"/>
                          </a:solidFill>
                          <a:effectLst/>
                        </a:rPr>
                        <a:t>-16</a:t>
                      </a:r>
                      <a:endParaRPr lang="tr-TR" sz="1400" dirty="0">
                        <a:solidFill>
                          <a:srgbClr val="FF0000"/>
                        </a:solidFill>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3507054223"/>
                  </a:ext>
                </a:extLst>
              </a:tr>
              <a:tr h="225276">
                <a:tc>
                  <a:txBody>
                    <a:bodyPr/>
                    <a:lstStyle/>
                    <a:p>
                      <a:pPr algn="ctr">
                        <a:lnSpc>
                          <a:spcPct val="107000"/>
                        </a:lnSpc>
                        <a:spcAft>
                          <a:spcPts val="0"/>
                        </a:spcAft>
                      </a:pPr>
                      <a:r>
                        <a:rPr lang="tr-TR" sz="1400" dirty="0">
                          <a:effectLst/>
                        </a:rPr>
                        <a:t>Gülyalı</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400</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-0,047</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3. Kademe</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398</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-0,145</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3. Kademe</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2</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solidFill>
                      <a:srgbClr val="FFFF00"/>
                    </a:solidFill>
                  </a:tcPr>
                </a:tc>
                <a:extLst>
                  <a:ext uri="{0D108BD9-81ED-4DB2-BD59-A6C34878D82A}">
                    <a16:rowId xmlns:a16="http://schemas.microsoft.com/office/drawing/2014/main" val="3163580429"/>
                  </a:ext>
                </a:extLst>
              </a:tr>
              <a:tr h="225276">
                <a:tc>
                  <a:txBody>
                    <a:bodyPr/>
                    <a:lstStyle/>
                    <a:p>
                      <a:pPr algn="ctr">
                        <a:lnSpc>
                          <a:spcPct val="107000"/>
                        </a:lnSpc>
                        <a:spcAft>
                          <a:spcPts val="0"/>
                        </a:spcAft>
                      </a:pPr>
                      <a:r>
                        <a:rPr lang="tr-TR" sz="1400" dirty="0">
                          <a:effectLst/>
                        </a:rPr>
                        <a:t>Perşembe</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491</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-0,202</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4. Kademe</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566</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-0,418</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4.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-75</a:t>
                      </a:r>
                      <a:endParaRPr lang="tr-TR" sz="1400">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2920256006"/>
                  </a:ext>
                </a:extLst>
              </a:tr>
              <a:tr h="225276">
                <a:tc>
                  <a:txBody>
                    <a:bodyPr/>
                    <a:lstStyle/>
                    <a:p>
                      <a:pPr algn="ctr">
                        <a:lnSpc>
                          <a:spcPct val="107000"/>
                        </a:lnSpc>
                        <a:spcAft>
                          <a:spcPts val="0"/>
                        </a:spcAft>
                      </a:pPr>
                      <a:r>
                        <a:rPr lang="tr-TR" sz="1400">
                          <a:effectLst/>
                        </a:rPr>
                        <a:t>Aybastı</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582</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-0,361</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4. Kademe</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603</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-0,464</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4.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-21</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3949054672"/>
                  </a:ext>
                </a:extLst>
              </a:tr>
              <a:tr h="225276">
                <a:tc>
                  <a:txBody>
                    <a:bodyPr/>
                    <a:lstStyle/>
                    <a:p>
                      <a:pPr algn="ctr">
                        <a:lnSpc>
                          <a:spcPct val="107000"/>
                        </a:lnSpc>
                        <a:spcAft>
                          <a:spcPts val="0"/>
                        </a:spcAft>
                      </a:pPr>
                      <a:r>
                        <a:rPr lang="tr-TR" sz="1400">
                          <a:effectLst/>
                        </a:rPr>
                        <a:t>Kumru</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718</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0,597</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5.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720</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-0,606</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5.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-2</a:t>
                      </a:r>
                      <a:endParaRPr lang="tr-TR" sz="1400">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3390680749"/>
                  </a:ext>
                </a:extLst>
              </a:tr>
              <a:tr h="225276">
                <a:tc>
                  <a:txBody>
                    <a:bodyPr/>
                    <a:lstStyle/>
                    <a:p>
                      <a:pPr algn="ctr">
                        <a:lnSpc>
                          <a:spcPct val="107000"/>
                        </a:lnSpc>
                        <a:spcAft>
                          <a:spcPts val="0"/>
                        </a:spcAft>
                      </a:pPr>
                      <a:r>
                        <a:rPr lang="tr-TR" sz="1400">
                          <a:effectLst/>
                        </a:rPr>
                        <a:t>Gölköy</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695</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-0,543</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5.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724</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-0,61</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5.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-29</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1179920665"/>
                  </a:ext>
                </a:extLst>
              </a:tr>
              <a:tr h="269322">
                <a:tc>
                  <a:txBody>
                    <a:bodyPr/>
                    <a:lstStyle/>
                    <a:p>
                      <a:pPr algn="ctr">
                        <a:lnSpc>
                          <a:spcPct val="107000"/>
                        </a:lnSpc>
                        <a:spcAft>
                          <a:spcPts val="0"/>
                        </a:spcAft>
                      </a:pPr>
                      <a:r>
                        <a:rPr lang="tr-TR" sz="1400">
                          <a:effectLst/>
                        </a:rPr>
                        <a:t>Korgan</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768</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-0,698</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5.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784</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-0,704</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5. Kademe</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-16</a:t>
                      </a:r>
                      <a:endParaRPr lang="tr-TR" sz="1400">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3705325143"/>
                  </a:ext>
                </a:extLst>
              </a:tr>
              <a:tr h="225276">
                <a:tc>
                  <a:txBody>
                    <a:bodyPr/>
                    <a:lstStyle/>
                    <a:p>
                      <a:pPr algn="ctr">
                        <a:lnSpc>
                          <a:spcPct val="107000"/>
                        </a:lnSpc>
                        <a:spcAft>
                          <a:spcPts val="0"/>
                        </a:spcAft>
                      </a:pPr>
                      <a:r>
                        <a:rPr lang="tr-TR" sz="1400">
                          <a:effectLst/>
                        </a:rPr>
                        <a:t>Ulubey</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643</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-0,46</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4.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801</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-0,73</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5.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-158</a:t>
                      </a:r>
                      <a:endParaRPr lang="tr-TR" sz="1400">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2013935909"/>
                  </a:ext>
                </a:extLst>
              </a:tr>
              <a:tr h="225276">
                <a:tc>
                  <a:txBody>
                    <a:bodyPr/>
                    <a:lstStyle/>
                    <a:p>
                      <a:pPr algn="ctr">
                        <a:lnSpc>
                          <a:spcPct val="107000"/>
                        </a:lnSpc>
                        <a:spcAft>
                          <a:spcPts val="0"/>
                        </a:spcAft>
                      </a:pPr>
                      <a:r>
                        <a:rPr lang="tr-TR" sz="1400">
                          <a:effectLst/>
                        </a:rPr>
                        <a:t>Kabadüz</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681</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-0,522</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5.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809</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-0,744</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5.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-128</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10130669"/>
                  </a:ext>
                </a:extLst>
              </a:tr>
              <a:tr h="225276">
                <a:tc>
                  <a:txBody>
                    <a:bodyPr/>
                    <a:lstStyle/>
                    <a:p>
                      <a:pPr algn="ctr">
                        <a:lnSpc>
                          <a:spcPct val="107000"/>
                        </a:lnSpc>
                        <a:spcAft>
                          <a:spcPts val="0"/>
                        </a:spcAft>
                      </a:pPr>
                      <a:r>
                        <a:rPr lang="tr-TR" sz="1400">
                          <a:effectLst/>
                        </a:rPr>
                        <a:t>Çamaş</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730</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-0,618</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5. Kademe</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823</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-0,776</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5.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-93</a:t>
                      </a:r>
                      <a:endParaRPr lang="tr-TR" sz="1400">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2182078811"/>
                  </a:ext>
                </a:extLst>
              </a:tr>
              <a:tr h="225276">
                <a:tc>
                  <a:txBody>
                    <a:bodyPr/>
                    <a:lstStyle/>
                    <a:p>
                      <a:pPr algn="ctr">
                        <a:lnSpc>
                          <a:spcPct val="107000"/>
                        </a:lnSpc>
                        <a:spcAft>
                          <a:spcPts val="0"/>
                        </a:spcAft>
                      </a:pPr>
                      <a:r>
                        <a:rPr lang="tr-TR" sz="1400">
                          <a:effectLst/>
                        </a:rPr>
                        <a:t>Kabataş</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748</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dirty="0">
                          <a:effectLst/>
                        </a:rPr>
                        <a:t>-0,655</a:t>
                      </a:r>
                      <a:endParaRPr lang="tr-TR" sz="140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5.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841</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-0,805</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5. Kademe</a:t>
                      </a:r>
                      <a:endParaRPr lang="tr-TR" sz="140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a:effectLst/>
                        </a:rPr>
                        <a:t>-93</a:t>
                      </a:r>
                      <a:endParaRPr lang="tr-TR" sz="1400">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62634123"/>
                  </a:ext>
                </a:extLst>
              </a:tr>
              <a:tr h="225276">
                <a:tc>
                  <a:txBody>
                    <a:bodyPr/>
                    <a:lstStyle/>
                    <a:p>
                      <a:pPr algn="ctr">
                        <a:lnSpc>
                          <a:spcPct val="107000"/>
                        </a:lnSpc>
                        <a:spcAft>
                          <a:spcPts val="0"/>
                        </a:spcAft>
                      </a:pPr>
                      <a:r>
                        <a:rPr lang="tr-TR" sz="1400" b="1" i="0" dirty="0">
                          <a:effectLst/>
                        </a:rPr>
                        <a:t>Mesudiye</a:t>
                      </a:r>
                      <a:endParaRPr lang="tr-TR" sz="1400" b="1" i="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765</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-0,694</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5. Kademe</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864</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-0,842</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solidFill>
                            <a:srgbClr val="FF0000"/>
                          </a:solidFill>
                          <a:effectLst/>
                        </a:rPr>
                        <a:t>6. Kademe</a:t>
                      </a:r>
                      <a:endParaRPr lang="tr-TR" sz="1400" b="1" i="1" dirty="0">
                        <a:solidFill>
                          <a:srgbClr val="FF0000"/>
                        </a:solidFill>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-99</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1412149454"/>
                  </a:ext>
                </a:extLst>
              </a:tr>
              <a:tr h="225276">
                <a:tc>
                  <a:txBody>
                    <a:bodyPr/>
                    <a:lstStyle/>
                    <a:p>
                      <a:pPr algn="ctr">
                        <a:lnSpc>
                          <a:spcPct val="107000"/>
                        </a:lnSpc>
                        <a:spcAft>
                          <a:spcPts val="0"/>
                        </a:spcAft>
                      </a:pPr>
                      <a:r>
                        <a:rPr lang="tr-TR" sz="1400" b="1" i="0" dirty="0">
                          <a:effectLst/>
                        </a:rPr>
                        <a:t>Çatalpınar</a:t>
                      </a:r>
                      <a:endParaRPr lang="tr-TR" sz="1400" b="1" i="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819</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-0,857</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5. Kademe</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868</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-0,854</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solidFill>
                            <a:srgbClr val="FF0000"/>
                          </a:solidFill>
                          <a:effectLst/>
                        </a:rPr>
                        <a:t>6. Kademe</a:t>
                      </a:r>
                      <a:endParaRPr lang="tr-TR" sz="1400" b="1" i="1" dirty="0">
                        <a:solidFill>
                          <a:srgbClr val="FF0000"/>
                        </a:solidFill>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-49</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1288499505"/>
                  </a:ext>
                </a:extLst>
              </a:tr>
              <a:tr h="225276">
                <a:tc>
                  <a:txBody>
                    <a:bodyPr/>
                    <a:lstStyle/>
                    <a:p>
                      <a:pPr algn="ctr">
                        <a:lnSpc>
                          <a:spcPct val="107000"/>
                        </a:lnSpc>
                        <a:spcAft>
                          <a:spcPts val="0"/>
                        </a:spcAft>
                      </a:pPr>
                      <a:r>
                        <a:rPr lang="tr-TR" sz="1400" b="1" i="0" dirty="0">
                          <a:effectLst/>
                        </a:rPr>
                        <a:t>Gürgentepe</a:t>
                      </a:r>
                      <a:endParaRPr lang="tr-TR" sz="1400" b="1" i="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776</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-0,713</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5. Kademe</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871</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-0,859</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solidFill>
                            <a:srgbClr val="FF0000"/>
                          </a:solidFill>
                          <a:effectLst/>
                        </a:rPr>
                        <a:t>6. Kademe</a:t>
                      </a:r>
                      <a:endParaRPr lang="tr-TR" sz="1400" b="1" i="1" dirty="0">
                        <a:solidFill>
                          <a:srgbClr val="FF0000"/>
                        </a:solidFill>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-95</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881644382"/>
                  </a:ext>
                </a:extLst>
              </a:tr>
              <a:tr h="225276">
                <a:tc>
                  <a:txBody>
                    <a:bodyPr/>
                    <a:lstStyle/>
                    <a:p>
                      <a:pPr algn="ctr">
                        <a:lnSpc>
                          <a:spcPct val="107000"/>
                        </a:lnSpc>
                        <a:spcAft>
                          <a:spcPts val="0"/>
                        </a:spcAft>
                      </a:pPr>
                      <a:r>
                        <a:rPr lang="tr-TR" sz="1400" b="1" i="0" dirty="0">
                          <a:effectLst/>
                        </a:rPr>
                        <a:t>Çaybaşı</a:t>
                      </a:r>
                      <a:endParaRPr lang="tr-TR" sz="1400" b="1" i="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829</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-0,904</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5. Kademe</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890</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-0,932</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solidFill>
                            <a:srgbClr val="FF0000"/>
                          </a:solidFill>
                          <a:effectLst/>
                        </a:rPr>
                        <a:t>6. Kademe</a:t>
                      </a:r>
                      <a:endParaRPr lang="tr-TR" sz="1400" b="1" i="1" dirty="0">
                        <a:solidFill>
                          <a:srgbClr val="FF0000"/>
                        </a:solidFill>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-61</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3353007189"/>
                  </a:ext>
                </a:extLst>
              </a:tr>
              <a:tr h="225276">
                <a:tc>
                  <a:txBody>
                    <a:bodyPr/>
                    <a:lstStyle/>
                    <a:p>
                      <a:pPr algn="ctr">
                        <a:lnSpc>
                          <a:spcPct val="107000"/>
                        </a:lnSpc>
                        <a:spcAft>
                          <a:spcPts val="0"/>
                        </a:spcAft>
                      </a:pPr>
                      <a:r>
                        <a:rPr lang="tr-TR" sz="1400" b="1" i="0" dirty="0">
                          <a:effectLst/>
                        </a:rPr>
                        <a:t>İkizce</a:t>
                      </a:r>
                      <a:endParaRPr lang="tr-TR" sz="1400" b="1" i="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838</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-0,923</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5. Kademe</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907</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-0,979</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solidFill>
                            <a:srgbClr val="FF0000"/>
                          </a:solidFill>
                          <a:effectLst/>
                        </a:rPr>
                        <a:t>6. Kademe</a:t>
                      </a:r>
                      <a:endParaRPr lang="tr-TR" sz="1400" b="1" i="1" dirty="0">
                        <a:solidFill>
                          <a:srgbClr val="FF0000"/>
                        </a:solidFill>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-69</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651144281"/>
                  </a:ext>
                </a:extLst>
              </a:tr>
              <a:tr h="225276">
                <a:tc>
                  <a:txBody>
                    <a:bodyPr/>
                    <a:lstStyle/>
                    <a:p>
                      <a:pPr algn="ctr">
                        <a:lnSpc>
                          <a:spcPct val="107000"/>
                        </a:lnSpc>
                        <a:spcAft>
                          <a:spcPts val="0"/>
                        </a:spcAft>
                      </a:pPr>
                      <a:r>
                        <a:rPr lang="tr-TR" sz="1400" b="1" i="0" dirty="0">
                          <a:effectLst/>
                        </a:rPr>
                        <a:t>Akkuş</a:t>
                      </a:r>
                      <a:endParaRPr lang="tr-TR" sz="1400" b="1" i="0"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846</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-0,948</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5. Kademe</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a:effectLst/>
                        </a:rPr>
                        <a:t>912</a:t>
                      </a:r>
                      <a:endParaRPr lang="tr-TR" sz="1400" b="1" i="1">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-1,012</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solidFill>
                            <a:srgbClr val="FF0000"/>
                          </a:solidFill>
                          <a:effectLst/>
                        </a:rPr>
                        <a:t>6. Kademe</a:t>
                      </a:r>
                      <a:endParaRPr lang="tr-TR" sz="1400" b="1" i="1" dirty="0">
                        <a:solidFill>
                          <a:srgbClr val="FF0000"/>
                        </a:solidFill>
                        <a:effectLst/>
                        <a:latin typeface="+mn-lt"/>
                        <a:ea typeface="Calibri" panose="020F0502020204030204" pitchFamily="34" charset="0"/>
                        <a:cs typeface="Arial" panose="020B0604020202020204" pitchFamily="34" charset="0"/>
                      </a:endParaRPr>
                    </a:p>
                  </a:txBody>
                  <a:tcPr marL="42696" marR="42696" marT="0" marB="0" anchor="ctr"/>
                </a:tc>
                <a:tc>
                  <a:txBody>
                    <a:bodyPr/>
                    <a:lstStyle/>
                    <a:p>
                      <a:pPr algn="ctr">
                        <a:lnSpc>
                          <a:spcPct val="107000"/>
                        </a:lnSpc>
                        <a:spcAft>
                          <a:spcPts val="0"/>
                        </a:spcAft>
                      </a:pPr>
                      <a:r>
                        <a:rPr lang="tr-TR" sz="1400" b="1" i="1" dirty="0">
                          <a:effectLst/>
                        </a:rPr>
                        <a:t>-66</a:t>
                      </a:r>
                      <a:endParaRPr lang="tr-TR" sz="1400" b="1" i="1" dirty="0">
                        <a:effectLst/>
                        <a:latin typeface="+mn-lt"/>
                        <a:ea typeface="Calibri" panose="020F0502020204030204" pitchFamily="34" charset="0"/>
                        <a:cs typeface="Arial" panose="020B0604020202020204" pitchFamily="34" charset="0"/>
                      </a:endParaRPr>
                    </a:p>
                  </a:txBody>
                  <a:tcPr marL="42696" marR="42696" marT="0" marB="0" anchor="ctr"/>
                </a:tc>
                <a:extLst>
                  <a:ext uri="{0D108BD9-81ED-4DB2-BD59-A6C34878D82A}">
                    <a16:rowId xmlns:a16="http://schemas.microsoft.com/office/drawing/2014/main" val="2445818454"/>
                  </a:ext>
                </a:extLst>
              </a:tr>
            </a:tbl>
          </a:graphicData>
        </a:graphic>
      </p:graphicFrame>
    </p:spTree>
    <p:extLst>
      <p:ext uri="{BB962C8B-B14F-4D97-AF65-F5344CB8AC3E}">
        <p14:creationId xmlns:p14="http://schemas.microsoft.com/office/powerpoint/2010/main" val="3703408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91573" y="1038748"/>
            <a:ext cx="6449290" cy="389259"/>
          </a:xfrm>
        </p:spPr>
        <p:txBody>
          <a:bodyPr>
            <a:noAutofit/>
          </a:bodyPr>
          <a:lstStyle/>
          <a:p>
            <a:r>
              <a:rPr lang="tr-TR" sz="2800" b="1" dirty="0" smtClean="0">
                <a:solidFill>
                  <a:schemeClr val="bg1"/>
                </a:solidFill>
                <a:latin typeface="+mn-lt"/>
              </a:rPr>
              <a:t>SOSYO-EKONOMİK GENEL GÖRÜNÜM</a:t>
            </a:r>
            <a:endParaRPr lang="tr-TR" sz="2800" b="1" dirty="0">
              <a:solidFill>
                <a:schemeClr val="bg1"/>
              </a:solidFill>
              <a:latin typeface="+mn-lt"/>
            </a:endParaRPr>
          </a:p>
        </p:txBody>
      </p:sp>
      <p:graphicFrame>
        <p:nvGraphicFramePr>
          <p:cNvPr id="6" name="Tablo 5"/>
          <p:cNvGraphicFramePr>
            <a:graphicFrameLocks noGrp="1"/>
          </p:cNvGraphicFramePr>
          <p:nvPr>
            <p:extLst>
              <p:ext uri="{D42A27DB-BD31-4B8C-83A1-F6EECF244321}">
                <p14:modId xmlns:p14="http://schemas.microsoft.com/office/powerpoint/2010/main" val="2441999818"/>
              </p:ext>
            </p:extLst>
          </p:nvPr>
        </p:nvGraphicFramePr>
        <p:xfrm>
          <a:off x="491573" y="1536849"/>
          <a:ext cx="6794500" cy="2515646"/>
        </p:xfrm>
        <a:graphic>
          <a:graphicData uri="http://schemas.openxmlformats.org/drawingml/2006/table">
            <a:tbl>
              <a:tblPr>
                <a:tableStyleId>{BDBED569-4797-4DF1-A0F4-6AAB3CD982D8}</a:tableStyleId>
              </a:tblPr>
              <a:tblGrid>
                <a:gridCol w="2540000">
                  <a:extLst>
                    <a:ext uri="{9D8B030D-6E8A-4147-A177-3AD203B41FA5}">
                      <a16:colId xmlns:a16="http://schemas.microsoft.com/office/drawing/2014/main" val="2258045226"/>
                    </a:ext>
                  </a:extLst>
                </a:gridCol>
                <a:gridCol w="850900">
                  <a:extLst>
                    <a:ext uri="{9D8B030D-6E8A-4147-A177-3AD203B41FA5}">
                      <a16:colId xmlns:a16="http://schemas.microsoft.com/office/drawing/2014/main" val="3547063056"/>
                    </a:ext>
                  </a:extLst>
                </a:gridCol>
                <a:gridCol w="850900">
                  <a:extLst>
                    <a:ext uri="{9D8B030D-6E8A-4147-A177-3AD203B41FA5}">
                      <a16:colId xmlns:a16="http://schemas.microsoft.com/office/drawing/2014/main" val="868805372"/>
                    </a:ext>
                  </a:extLst>
                </a:gridCol>
                <a:gridCol w="850900">
                  <a:extLst>
                    <a:ext uri="{9D8B030D-6E8A-4147-A177-3AD203B41FA5}">
                      <a16:colId xmlns:a16="http://schemas.microsoft.com/office/drawing/2014/main" val="1995775368"/>
                    </a:ext>
                  </a:extLst>
                </a:gridCol>
                <a:gridCol w="850900">
                  <a:extLst>
                    <a:ext uri="{9D8B030D-6E8A-4147-A177-3AD203B41FA5}">
                      <a16:colId xmlns:a16="http://schemas.microsoft.com/office/drawing/2014/main" val="1684856037"/>
                    </a:ext>
                  </a:extLst>
                </a:gridCol>
                <a:gridCol w="850900">
                  <a:extLst>
                    <a:ext uri="{9D8B030D-6E8A-4147-A177-3AD203B41FA5}">
                      <a16:colId xmlns:a16="http://schemas.microsoft.com/office/drawing/2014/main" val="3030413973"/>
                    </a:ext>
                  </a:extLst>
                </a:gridCol>
              </a:tblGrid>
              <a:tr h="314080">
                <a:tc>
                  <a:txBody>
                    <a:bodyPr/>
                    <a:lstStyle/>
                    <a:p>
                      <a:pPr algn="l" fontAlgn="b"/>
                      <a:r>
                        <a:rPr lang="tr-TR" sz="1700" b="1" u="none" strike="noStrike" dirty="0">
                          <a:solidFill>
                            <a:schemeClr val="bg1"/>
                          </a:solidFill>
                          <a:effectLst/>
                        </a:rPr>
                        <a:t>Gösterge</a:t>
                      </a:r>
                      <a:endParaRPr lang="tr-TR" sz="1700" b="1" i="0" u="none" strike="noStrike" dirty="0">
                        <a:solidFill>
                          <a:schemeClr val="bg1"/>
                        </a:solidFill>
                        <a:effectLst/>
                        <a:latin typeface="Calibri" panose="020F0502020204030204" pitchFamily="34" charset="0"/>
                      </a:endParaRPr>
                    </a:p>
                  </a:txBody>
                  <a:tcPr marL="7620" marR="7620" marT="7620" marB="0" anchor="b">
                    <a:solidFill>
                      <a:srgbClr val="0070C0"/>
                    </a:solidFill>
                  </a:tcPr>
                </a:tc>
                <a:tc>
                  <a:txBody>
                    <a:bodyPr/>
                    <a:lstStyle/>
                    <a:p>
                      <a:pPr algn="r" fontAlgn="b"/>
                      <a:r>
                        <a:rPr lang="tr-TR" sz="1700" b="1" u="none" strike="noStrike" dirty="0">
                          <a:solidFill>
                            <a:schemeClr val="bg1"/>
                          </a:solidFill>
                          <a:effectLst/>
                        </a:rPr>
                        <a:t>2020</a:t>
                      </a:r>
                      <a:endParaRPr lang="tr-TR" sz="1700" b="1" i="0" u="none" strike="noStrike" dirty="0">
                        <a:solidFill>
                          <a:schemeClr val="bg1"/>
                        </a:solidFill>
                        <a:effectLst/>
                        <a:latin typeface="Calibri" panose="020F0502020204030204" pitchFamily="34" charset="0"/>
                      </a:endParaRPr>
                    </a:p>
                  </a:txBody>
                  <a:tcPr marL="7620" marR="7620" marT="7620" marB="0" anchor="b">
                    <a:solidFill>
                      <a:srgbClr val="0070C0"/>
                    </a:solidFill>
                  </a:tcPr>
                </a:tc>
                <a:tc>
                  <a:txBody>
                    <a:bodyPr/>
                    <a:lstStyle/>
                    <a:p>
                      <a:pPr algn="r" fontAlgn="b"/>
                      <a:r>
                        <a:rPr lang="tr-TR" sz="1700" b="1" u="none" strike="noStrike" dirty="0">
                          <a:solidFill>
                            <a:schemeClr val="bg1"/>
                          </a:solidFill>
                          <a:effectLst/>
                        </a:rPr>
                        <a:t>2021</a:t>
                      </a:r>
                      <a:endParaRPr lang="tr-TR" sz="1700" b="1" i="0" u="none" strike="noStrike" dirty="0">
                        <a:solidFill>
                          <a:schemeClr val="bg1"/>
                        </a:solidFill>
                        <a:effectLst/>
                        <a:latin typeface="Calibri" panose="020F0502020204030204" pitchFamily="34" charset="0"/>
                      </a:endParaRPr>
                    </a:p>
                  </a:txBody>
                  <a:tcPr marL="7620" marR="7620" marT="7620" marB="0" anchor="b">
                    <a:solidFill>
                      <a:srgbClr val="0070C0"/>
                    </a:solidFill>
                  </a:tcPr>
                </a:tc>
                <a:tc>
                  <a:txBody>
                    <a:bodyPr/>
                    <a:lstStyle/>
                    <a:p>
                      <a:pPr algn="r" fontAlgn="b"/>
                      <a:r>
                        <a:rPr lang="tr-TR" sz="1700" b="1" u="none" strike="noStrike" dirty="0">
                          <a:solidFill>
                            <a:schemeClr val="bg1"/>
                          </a:solidFill>
                          <a:effectLst/>
                        </a:rPr>
                        <a:t>2022</a:t>
                      </a:r>
                      <a:endParaRPr lang="tr-TR" sz="1700" b="1" i="0" u="none" strike="noStrike" dirty="0">
                        <a:solidFill>
                          <a:schemeClr val="bg1"/>
                        </a:solidFill>
                        <a:effectLst/>
                        <a:latin typeface="Calibri" panose="020F0502020204030204" pitchFamily="34" charset="0"/>
                      </a:endParaRPr>
                    </a:p>
                  </a:txBody>
                  <a:tcPr marL="7620" marR="7620" marT="7620" marB="0" anchor="b">
                    <a:solidFill>
                      <a:srgbClr val="0070C0"/>
                    </a:solidFill>
                  </a:tcPr>
                </a:tc>
                <a:tc>
                  <a:txBody>
                    <a:bodyPr/>
                    <a:lstStyle/>
                    <a:p>
                      <a:pPr algn="r" fontAlgn="b"/>
                      <a:r>
                        <a:rPr lang="tr-TR" sz="1700" b="1" u="none" strike="noStrike" dirty="0">
                          <a:solidFill>
                            <a:schemeClr val="bg1"/>
                          </a:solidFill>
                          <a:effectLst/>
                        </a:rPr>
                        <a:t>2023</a:t>
                      </a:r>
                      <a:endParaRPr lang="tr-TR" sz="1700" b="1" i="0" u="none" strike="noStrike" dirty="0">
                        <a:solidFill>
                          <a:schemeClr val="bg1"/>
                        </a:solidFill>
                        <a:effectLst/>
                        <a:latin typeface="Calibri" panose="020F0502020204030204" pitchFamily="34" charset="0"/>
                      </a:endParaRPr>
                    </a:p>
                  </a:txBody>
                  <a:tcPr marL="7620" marR="7620" marT="7620" marB="0" anchor="b">
                    <a:solidFill>
                      <a:srgbClr val="0070C0"/>
                    </a:solidFill>
                  </a:tcPr>
                </a:tc>
                <a:tc>
                  <a:txBody>
                    <a:bodyPr/>
                    <a:lstStyle/>
                    <a:p>
                      <a:pPr algn="r" fontAlgn="b"/>
                      <a:r>
                        <a:rPr lang="tr-TR" sz="1700" b="1" u="none" strike="noStrike" dirty="0">
                          <a:solidFill>
                            <a:schemeClr val="bg1"/>
                          </a:solidFill>
                          <a:effectLst/>
                        </a:rPr>
                        <a:t>2024</a:t>
                      </a:r>
                      <a:endParaRPr lang="tr-TR" sz="1700" b="1" i="0" u="none" strike="noStrike" dirty="0">
                        <a:solidFill>
                          <a:schemeClr val="bg1"/>
                        </a:solidFill>
                        <a:effectLst/>
                        <a:latin typeface="Calibri" panose="020F0502020204030204" pitchFamily="34" charset="0"/>
                      </a:endParaRPr>
                    </a:p>
                  </a:txBody>
                  <a:tcPr marL="7620" marR="7620" marT="7620" marB="0" anchor="b">
                    <a:solidFill>
                      <a:srgbClr val="0070C0"/>
                    </a:solidFill>
                  </a:tcPr>
                </a:tc>
                <a:extLst>
                  <a:ext uri="{0D108BD9-81ED-4DB2-BD59-A6C34878D82A}">
                    <a16:rowId xmlns:a16="http://schemas.microsoft.com/office/drawing/2014/main" val="182591612"/>
                  </a:ext>
                </a:extLst>
              </a:tr>
              <a:tr h="314080">
                <a:tc>
                  <a:txBody>
                    <a:bodyPr/>
                    <a:lstStyle/>
                    <a:p>
                      <a:pPr algn="l" fontAlgn="b"/>
                      <a:r>
                        <a:rPr lang="tr-TR" sz="1500" b="1" u="none" strike="noStrike" dirty="0">
                          <a:effectLst/>
                        </a:rPr>
                        <a:t> Toplam (4a, 4b, 4c)</a:t>
                      </a:r>
                      <a:endParaRPr lang="tr-TR" sz="1500" b="1" i="0" u="none" strike="noStrike" dirty="0">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162.079</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169.856</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181.589</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178.526</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178.986</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561566406"/>
                  </a:ext>
                </a:extLst>
              </a:tr>
              <a:tr h="314080">
                <a:tc>
                  <a:txBody>
                    <a:bodyPr/>
                    <a:lstStyle/>
                    <a:p>
                      <a:pPr algn="l" fontAlgn="b"/>
                      <a:r>
                        <a:rPr lang="tr-TR" sz="1500" b="1" u="none" strike="noStrike" dirty="0" smtClean="0">
                          <a:solidFill>
                            <a:srgbClr val="FF0000"/>
                          </a:solidFill>
                          <a:effectLst/>
                        </a:rPr>
                        <a:t>Aktif, Zorunlu </a:t>
                      </a:r>
                      <a:r>
                        <a:rPr lang="tr-TR" sz="1500" b="1" u="none" strike="noStrike" dirty="0">
                          <a:solidFill>
                            <a:srgbClr val="FF0000"/>
                          </a:solidFill>
                          <a:effectLst/>
                        </a:rPr>
                        <a:t>Sigortalı (4a)</a:t>
                      </a:r>
                      <a:endParaRPr lang="tr-TR" sz="1500" b="1" i="0" u="none" strike="noStrike" dirty="0">
                        <a:solidFill>
                          <a:srgbClr val="FF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algn="r" fontAlgn="b"/>
                      <a:r>
                        <a:rPr lang="tr-TR" sz="1500" u="none" strike="noStrike"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91.519</a:t>
                      </a:r>
                      <a:endParaRPr lang="tr-TR" sz="1500" b="0"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96.347</a:t>
                      </a:r>
                      <a:endParaRPr lang="tr-TR" sz="1500" b="0"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101.734</a:t>
                      </a:r>
                      <a:endParaRPr lang="tr-TR" sz="1500" b="0"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100.059</a:t>
                      </a:r>
                      <a:endParaRPr lang="tr-TR" sz="1500" b="0"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100.336</a:t>
                      </a:r>
                      <a:endParaRPr lang="tr-TR" sz="1500" b="0"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496617570"/>
                  </a:ext>
                </a:extLst>
              </a:tr>
              <a:tr h="314080">
                <a:tc>
                  <a:txBody>
                    <a:bodyPr/>
                    <a:lstStyle/>
                    <a:p>
                      <a:pPr algn="l" fontAlgn="b"/>
                      <a:r>
                        <a:rPr lang="tr-TR" sz="1500" b="1" u="none" strike="noStrike" dirty="0">
                          <a:effectLst/>
                        </a:rPr>
                        <a:t>Aktif, Zorunlu Sigortalı (4b)</a:t>
                      </a:r>
                      <a:endParaRPr lang="tr-TR" sz="1500" b="1" i="0" u="none" strike="noStrike" dirty="0">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23.204</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25.428</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26.439</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24.065</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23.533</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807768971"/>
                  </a:ext>
                </a:extLst>
              </a:tr>
              <a:tr h="314080">
                <a:tc>
                  <a:txBody>
                    <a:bodyPr/>
                    <a:lstStyle/>
                    <a:p>
                      <a:pPr algn="l" fontAlgn="b"/>
                      <a:r>
                        <a:rPr lang="tr-TR" sz="1500" b="1" u="none" strike="noStrike" dirty="0">
                          <a:effectLst/>
                        </a:rPr>
                        <a:t>Aktif, Zorunlu Sigortalı (4c)</a:t>
                      </a:r>
                      <a:endParaRPr lang="tr-TR" sz="1500" b="1" i="0" u="none" strike="noStrike" dirty="0">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26.482</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26.786</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27.863</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30.667</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30.765</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20736636"/>
                  </a:ext>
                </a:extLst>
              </a:tr>
              <a:tr h="317086">
                <a:tc>
                  <a:txBody>
                    <a:bodyPr/>
                    <a:lstStyle/>
                    <a:p>
                      <a:pPr algn="l" fontAlgn="b"/>
                      <a:r>
                        <a:rPr lang="tr-TR" sz="1500" b="1" u="none" strike="noStrike" dirty="0">
                          <a:effectLst/>
                        </a:rPr>
                        <a:t>Toplam İş Yeri Sayısı</a:t>
                      </a:r>
                      <a:endParaRPr lang="tr-TR" sz="1500" b="1" i="0" u="none" strike="noStrike" dirty="0">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14.054</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15.303</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15.562</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15.866</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16.241</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3067341259"/>
                  </a:ext>
                </a:extLst>
              </a:tr>
              <a:tr h="314080">
                <a:tc>
                  <a:txBody>
                    <a:bodyPr/>
                    <a:lstStyle/>
                    <a:p>
                      <a:pPr algn="l" fontAlgn="b"/>
                      <a:r>
                        <a:rPr lang="tr-TR" sz="1500" b="1" u="none" strike="noStrike" dirty="0">
                          <a:effectLst/>
                        </a:rPr>
                        <a:t>Kamu İş Yeri Sayısı</a:t>
                      </a:r>
                      <a:endParaRPr lang="tr-TR" sz="1500" b="1" i="0" u="none" strike="noStrike" dirty="0">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algn="r" fontAlgn="b"/>
                      <a:r>
                        <a:rPr lang="tr-TR" sz="1500" u="none" strike="noStrike" dirty="0">
                          <a:effectLst/>
                          <a:latin typeface="Tahoma" panose="020B0604030504040204" pitchFamily="34" charset="0"/>
                          <a:ea typeface="Tahoma" panose="020B0604030504040204" pitchFamily="34" charset="0"/>
                          <a:cs typeface="Tahoma" panose="020B0604030504040204" pitchFamily="34" charset="0"/>
                        </a:rPr>
                        <a:t>555</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a:effectLst/>
                          <a:latin typeface="Tahoma" panose="020B0604030504040204" pitchFamily="34" charset="0"/>
                          <a:ea typeface="Tahoma" panose="020B0604030504040204" pitchFamily="34" charset="0"/>
                          <a:cs typeface="Tahoma" panose="020B0604030504040204" pitchFamily="34" charset="0"/>
                        </a:rPr>
                        <a:t>604</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a:effectLst/>
                          <a:latin typeface="Tahoma" panose="020B0604030504040204" pitchFamily="34" charset="0"/>
                          <a:ea typeface="Tahoma" panose="020B0604030504040204" pitchFamily="34" charset="0"/>
                          <a:cs typeface="Tahoma" panose="020B0604030504040204" pitchFamily="34" charset="0"/>
                        </a:rPr>
                        <a:t>653</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a:effectLst/>
                          <a:latin typeface="Tahoma" panose="020B0604030504040204" pitchFamily="34" charset="0"/>
                          <a:ea typeface="Tahoma" panose="020B0604030504040204" pitchFamily="34" charset="0"/>
                          <a:cs typeface="Tahoma" panose="020B0604030504040204" pitchFamily="34" charset="0"/>
                        </a:rPr>
                        <a:t>592</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a:effectLst/>
                          <a:latin typeface="Tahoma" panose="020B0604030504040204" pitchFamily="34" charset="0"/>
                          <a:ea typeface="Tahoma" panose="020B0604030504040204" pitchFamily="34" charset="0"/>
                          <a:cs typeface="Tahoma" panose="020B0604030504040204" pitchFamily="34" charset="0"/>
                        </a:rPr>
                        <a:t>622</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4103940104"/>
                  </a:ext>
                </a:extLst>
              </a:tr>
              <a:tr h="314080">
                <a:tc>
                  <a:txBody>
                    <a:bodyPr/>
                    <a:lstStyle/>
                    <a:p>
                      <a:pPr algn="l" fontAlgn="b"/>
                      <a:r>
                        <a:rPr lang="tr-TR" sz="1500" b="1" u="none" strike="noStrike" dirty="0">
                          <a:effectLst/>
                        </a:rPr>
                        <a:t> Özel İş Yeri Sayısı</a:t>
                      </a:r>
                      <a:endParaRPr lang="tr-TR" sz="1500" b="1" i="0" u="none" strike="noStrike" dirty="0">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13.499</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14.699</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14.909</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15.274</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tc>
                  <a:txBody>
                    <a:bodyPr/>
                    <a:lstStyle/>
                    <a:p>
                      <a:pPr algn="r" fontAlgn="b"/>
                      <a:r>
                        <a:rPr lang="tr-TR" sz="1500" u="none" strike="noStrike" dirty="0" smtClean="0">
                          <a:effectLst/>
                          <a:latin typeface="Tahoma" panose="020B0604030504040204" pitchFamily="34" charset="0"/>
                          <a:ea typeface="Tahoma" panose="020B0604030504040204" pitchFamily="34" charset="0"/>
                          <a:cs typeface="Tahoma" panose="020B0604030504040204" pitchFamily="34" charset="0"/>
                        </a:rPr>
                        <a:t>15.619</a:t>
                      </a:r>
                      <a:endParaRPr lang="tr-TR"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2331730903"/>
                  </a:ext>
                </a:extLst>
              </a:tr>
            </a:tbl>
          </a:graphicData>
        </a:graphic>
      </p:graphicFrame>
      <p:sp>
        <p:nvSpPr>
          <p:cNvPr id="9" name="Metin kutusu 8"/>
          <p:cNvSpPr txBox="1"/>
          <p:nvPr/>
        </p:nvSpPr>
        <p:spPr>
          <a:xfrm>
            <a:off x="6388779" y="966342"/>
            <a:ext cx="1591407" cy="461665"/>
          </a:xfrm>
          <a:prstGeom prst="rect">
            <a:avLst/>
          </a:prstGeom>
          <a:noFill/>
        </p:spPr>
        <p:txBody>
          <a:bodyPr wrap="square" rtlCol="0">
            <a:spAutoFit/>
          </a:bodyPr>
          <a:lstStyle/>
          <a:p>
            <a:r>
              <a:rPr lang="tr-TR" sz="2400" b="1" dirty="0" smtClean="0">
                <a:solidFill>
                  <a:srgbClr val="FF0000"/>
                </a:solidFill>
              </a:rPr>
              <a:t>İSTİHDAM</a:t>
            </a:r>
            <a:endParaRPr lang="tr-TR" sz="2400" b="1" dirty="0">
              <a:solidFill>
                <a:srgbClr val="FF0000"/>
              </a:solidFill>
            </a:endParaRPr>
          </a:p>
        </p:txBody>
      </p:sp>
      <p:sp>
        <p:nvSpPr>
          <p:cNvPr id="7" name="Dikdörtgen 6"/>
          <p:cNvSpPr/>
          <p:nvPr/>
        </p:nvSpPr>
        <p:spPr>
          <a:xfrm>
            <a:off x="491573" y="4236096"/>
            <a:ext cx="3772518" cy="2062103"/>
          </a:xfrm>
          <a:prstGeom prst="rect">
            <a:avLst/>
          </a:prstGeom>
        </p:spPr>
        <p:txBody>
          <a:bodyPr wrap="square">
            <a:spAutoFit/>
          </a:bodyPr>
          <a:lstStyle/>
          <a:p>
            <a:pPr lvl="0" algn="just">
              <a:spcAft>
                <a:spcPts val="0"/>
              </a:spcAft>
            </a:pPr>
            <a:r>
              <a:rPr lang="tr-TR" sz="1600" dirty="0" smtClean="0">
                <a:solidFill>
                  <a:srgbClr val="FF0000"/>
                </a:solidFill>
                <a:latin typeface="Trebuchet MS" panose="020B0603020202020204" pitchFamily="34" charset="0"/>
                <a:ea typeface="Calibri" panose="020F0502020204030204" pitchFamily="34" charset="0"/>
                <a:cs typeface="Times New Roman" panose="02020603050405020304" pitchFamily="18" charset="0"/>
              </a:rPr>
              <a:t>768.472</a:t>
            </a:r>
            <a:r>
              <a:rPr lang="tr-TR" sz="1600" dirty="0" smtClean="0">
                <a:latin typeface="Trebuchet MS" panose="020B0603020202020204" pitchFamily="34" charset="0"/>
                <a:ea typeface="Calibri" panose="020F0502020204030204" pitchFamily="34" charset="0"/>
                <a:cs typeface="Times New Roman" panose="02020603050405020304" pitchFamily="18" charset="0"/>
              </a:rPr>
              <a:t> </a:t>
            </a:r>
            <a:r>
              <a:rPr lang="tr-TR" sz="1600" dirty="0">
                <a:latin typeface="Trebuchet MS" panose="020B0603020202020204" pitchFamily="34" charset="0"/>
                <a:ea typeface="Calibri" panose="020F0502020204030204" pitchFamily="34" charset="0"/>
                <a:cs typeface="Times New Roman" panose="02020603050405020304" pitchFamily="18" charset="0"/>
              </a:rPr>
              <a:t>kişinin </a:t>
            </a:r>
            <a:r>
              <a:rPr lang="tr-TR" sz="16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a:t>
            </a:r>
            <a:r>
              <a:rPr lang="tr-TR" sz="1600" dirty="0" smtClean="0">
                <a:solidFill>
                  <a:srgbClr val="FF0000"/>
                </a:solidFill>
                <a:latin typeface="Trebuchet MS" panose="020B0603020202020204" pitchFamily="34" charset="0"/>
                <a:ea typeface="Calibri" panose="020F0502020204030204" pitchFamily="34" charset="0"/>
                <a:cs typeface="Times New Roman" panose="02020603050405020304" pitchFamily="18" charset="0"/>
              </a:rPr>
              <a:t>23,29’ü </a:t>
            </a:r>
            <a:r>
              <a:rPr lang="tr-TR" sz="1600" dirty="0">
                <a:latin typeface="Trebuchet MS" panose="020B0603020202020204" pitchFamily="34" charset="0"/>
                <a:ea typeface="Calibri" panose="020F0502020204030204" pitchFamily="34" charset="0"/>
                <a:cs typeface="Times New Roman" panose="02020603050405020304" pitchFamily="18" charset="0"/>
              </a:rPr>
              <a:t>aktif sigortalı, </a:t>
            </a:r>
            <a:r>
              <a:rPr lang="tr-TR" sz="16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%21,12’si </a:t>
            </a:r>
            <a:r>
              <a:rPr lang="tr-TR" sz="1600" dirty="0">
                <a:latin typeface="Trebuchet MS" panose="020B0603020202020204" pitchFamily="34" charset="0"/>
                <a:ea typeface="Calibri" panose="020F0502020204030204" pitchFamily="34" charset="0"/>
                <a:cs typeface="Times New Roman" panose="02020603050405020304" pitchFamily="18" charset="0"/>
              </a:rPr>
              <a:t>gelir ve aylık </a:t>
            </a:r>
            <a:r>
              <a:rPr lang="tr-TR" sz="1600" dirty="0" smtClean="0">
                <a:latin typeface="Trebuchet MS" panose="020B0603020202020204" pitchFamily="34" charset="0"/>
                <a:ea typeface="Calibri" panose="020F0502020204030204" pitchFamily="34" charset="0"/>
                <a:cs typeface="Times New Roman" panose="02020603050405020304" pitchFamily="18" charset="0"/>
              </a:rPr>
              <a:t>alan (emekli), </a:t>
            </a:r>
            <a:r>
              <a:rPr lang="tr-TR" sz="1600" dirty="0">
                <a:latin typeface="Trebuchet MS" panose="020B0603020202020204" pitchFamily="34" charset="0"/>
                <a:ea typeface="Calibri" panose="020F0502020204030204" pitchFamily="34" charset="0"/>
                <a:cs typeface="Times New Roman" panose="02020603050405020304" pitchFamily="18" charset="0"/>
              </a:rPr>
              <a:t>%</a:t>
            </a:r>
            <a:r>
              <a:rPr lang="tr-TR" sz="16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45,89</a:t>
            </a:r>
            <a:r>
              <a:rPr lang="tr-TR" sz="1600" dirty="0">
                <a:latin typeface="Trebuchet MS" panose="020B0603020202020204" pitchFamily="34" charset="0"/>
                <a:ea typeface="Calibri" panose="020F0502020204030204" pitchFamily="34" charset="0"/>
                <a:cs typeface="Times New Roman" panose="02020603050405020304" pitchFamily="18" charset="0"/>
              </a:rPr>
              <a:t>’u bakılmakla yükümlü olan kişilerden oluşmaktadır. </a:t>
            </a:r>
            <a:r>
              <a:rPr lang="tr-TR" sz="1600" u="sng" dirty="0">
                <a:latin typeface="Trebuchet MS" panose="020B0603020202020204" pitchFamily="34" charset="0"/>
                <a:ea typeface="Calibri" panose="020F0502020204030204" pitchFamily="34" charset="0"/>
                <a:cs typeface="Times New Roman" panose="02020603050405020304" pitchFamily="18" charset="0"/>
              </a:rPr>
              <a:t>İlk 5 sektör; imalat, ticaret, inşaat, sağlık ve sosyal hizmetler ile konaklama ve yiyecek hizmetleri toplam istihdamın %72’ini sağlamaktadır. </a:t>
            </a:r>
          </a:p>
        </p:txBody>
      </p:sp>
      <p:graphicFrame>
        <p:nvGraphicFramePr>
          <p:cNvPr id="11" name="Tablo 10"/>
          <p:cNvGraphicFramePr>
            <a:graphicFrameLocks noGrp="1"/>
          </p:cNvGraphicFramePr>
          <p:nvPr>
            <p:extLst>
              <p:ext uri="{D42A27DB-BD31-4B8C-83A1-F6EECF244321}">
                <p14:modId xmlns:p14="http://schemas.microsoft.com/office/powerpoint/2010/main" val="1275218910"/>
              </p:ext>
            </p:extLst>
          </p:nvPr>
        </p:nvGraphicFramePr>
        <p:xfrm>
          <a:off x="4544007" y="4049489"/>
          <a:ext cx="7086600" cy="2682240"/>
        </p:xfrm>
        <a:graphic>
          <a:graphicData uri="http://schemas.openxmlformats.org/drawingml/2006/table">
            <a:tbl>
              <a:tblPr firstRow="1" bandRow="1">
                <a:tableStyleId>{7DF18680-E054-41AD-8BC1-D1AEF772440D}</a:tableStyleId>
              </a:tblPr>
              <a:tblGrid>
                <a:gridCol w="2101148">
                  <a:extLst>
                    <a:ext uri="{9D8B030D-6E8A-4147-A177-3AD203B41FA5}">
                      <a16:colId xmlns:a16="http://schemas.microsoft.com/office/drawing/2014/main" val="2214541985"/>
                    </a:ext>
                  </a:extLst>
                </a:gridCol>
                <a:gridCol w="1652267">
                  <a:extLst>
                    <a:ext uri="{9D8B030D-6E8A-4147-A177-3AD203B41FA5}">
                      <a16:colId xmlns:a16="http://schemas.microsoft.com/office/drawing/2014/main" val="1547484871"/>
                    </a:ext>
                  </a:extLst>
                </a:gridCol>
                <a:gridCol w="1795527">
                  <a:extLst>
                    <a:ext uri="{9D8B030D-6E8A-4147-A177-3AD203B41FA5}">
                      <a16:colId xmlns:a16="http://schemas.microsoft.com/office/drawing/2014/main" val="499027641"/>
                    </a:ext>
                  </a:extLst>
                </a:gridCol>
                <a:gridCol w="1537658">
                  <a:extLst>
                    <a:ext uri="{9D8B030D-6E8A-4147-A177-3AD203B41FA5}">
                      <a16:colId xmlns:a16="http://schemas.microsoft.com/office/drawing/2014/main" val="1568860525"/>
                    </a:ext>
                  </a:extLst>
                </a:gridCol>
              </a:tblGrid>
              <a:tr h="43441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tr-TR" sz="1400" dirty="0" smtClean="0"/>
                        <a:t>Sektörler</a:t>
                      </a:r>
                      <a:endParaRPr lang="tr-TR" sz="1400" dirty="0">
                        <a:solidFill>
                          <a:schemeClr val="tx1"/>
                        </a:solidFill>
                        <a:latin typeface="Trebuchet MS" panose="020B0603020202020204" pitchFamily="34" charset="0"/>
                      </a:endParaRPr>
                    </a:p>
                  </a:txBody>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r"/>
                      <a:r>
                        <a:rPr lang="tr-TR" sz="1400" dirty="0" smtClean="0"/>
                        <a:t>İşletme</a:t>
                      </a:r>
                    </a:p>
                    <a:p>
                      <a:pPr algn="r"/>
                      <a:r>
                        <a:rPr lang="tr-TR" sz="1400" dirty="0" smtClean="0"/>
                        <a:t>Sayısı</a:t>
                      </a:r>
                      <a:endParaRPr lang="tr-TR" sz="1400" dirty="0">
                        <a:solidFill>
                          <a:schemeClr val="tx1"/>
                        </a:solidFill>
                        <a:latin typeface="Trebuchet MS" panose="020B0603020202020204" pitchFamily="34" charset="0"/>
                      </a:endParaRPr>
                    </a:p>
                  </a:txBody>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r"/>
                      <a:r>
                        <a:rPr lang="tr-TR" sz="1400" dirty="0" smtClean="0"/>
                        <a:t>İstihdam</a:t>
                      </a:r>
                    </a:p>
                    <a:p>
                      <a:pPr algn="r"/>
                      <a:r>
                        <a:rPr lang="tr-TR" sz="1400" dirty="0" smtClean="0"/>
                        <a:t>Sayısı</a:t>
                      </a:r>
                      <a:endParaRPr lang="tr-TR" sz="1400" dirty="0">
                        <a:solidFill>
                          <a:schemeClr val="tx1"/>
                        </a:solidFill>
                        <a:latin typeface="Trebuchet MS" panose="020B0603020202020204" pitchFamily="34" charset="0"/>
                      </a:endParaRPr>
                    </a:p>
                  </a:txBody>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r"/>
                      <a:r>
                        <a:rPr lang="tr-TR" sz="1400" dirty="0" smtClean="0"/>
                        <a:t>İstihdam</a:t>
                      </a:r>
                      <a:r>
                        <a:rPr lang="tr-TR" sz="1400" baseline="0" dirty="0" smtClean="0"/>
                        <a:t> </a:t>
                      </a:r>
                    </a:p>
                    <a:p>
                      <a:pPr algn="r"/>
                      <a:r>
                        <a:rPr lang="tr-TR" sz="1400" dirty="0" smtClean="0"/>
                        <a:t>Payı ( % )</a:t>
                      </a:r>
                      <a:endParaRPr lang="tr-TR" sz="1400" dirty="0">
                        <a:solidFill>
                          <a:schemeClr val="tx1"/>
                        </a:solidFill>
                        <a:latin typeface="Trebuchet MS" panose="020B0603020202020204" pitchFamily="34" charset="0"/>
                      </a:endParaRPr>
                    </a:p>
                  </a:txBody>
                  <a:tcPr/>
                </a:tc>
                <a:extLst>
                  <a:ext uri="{0D108BD9-81ED-4DB2-BD59-A6C34878D82A}">
                    <a16:rowId xmlns:a16="http://schemas.microsoft.com/office/drawing/2014/main" val="3629909037"/>
                  </a:ext>
                </a:extLst>
              </a:tr>
              <a:tr h="2555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tr-TR" sz="1400" dirty="0" smtClean="0"/>
                        <a:t>İmalat</a:t>
                      </a:r>
                      <a:endParaRPr lang="tr-TR" sz="1400" dirty="0">
                        <a:solidFill>
                          <a:schemeClr val="tx1"/>
                        </a:solidFill>
                        <a:latin typeface="Trebuchet MS" panose="020B0603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tr-TR" sz="1400" dirty="0" smtClean="0"/>
                        <a:t>2.067</a:t>
                      </a:r>
                      <a:endParaRPr lang="tr-TR" sz="1400" dirty="0">
                        <a:latin typeface="Trebuchet MS" panose="020B0603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tr-TR" sz="1400" dirty="0" smtClean="0"/>
                        <a:t>24.973</a:t>
                      </a:r>
                      <a:endParaRPr lang="tr-TR" sz="1400" dirty="0">
                        <a:latin typeface="Trebuchet MS" panose="020B0603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tr-TR" sz="1400" dirty="0" smtClean="0"/>
                        <a:t>24,9</a:t>
                      </a:r>
                      <a:endParaRPr lang="tr-TR" sz="1400" dirty="0">
                        <a:solidFill>
                          <a:srgbClr val="FF0000"/>
                        </a:solidFill>
                        <a:latin typeface="Trebuchet MS" panose="020B0603020202020204" pitchFamily="34" charset="0"/>
                      </a:endParaRPr>
                    </a:p>
                  </a:txBody>
                  <a:tcPr/>
                </a:tc>
                <a:extLst>
                  <a:ext uri="{0D108BD9-81ED-4DB2-BD59-A6C34878D82A}">
                    <a16:rowId xmlns:a16="http://schemas.microsoft.com/office/drawing/2014/main" val="757158172"/>
                  </a:ext>
                </a:extLst>
              </a:tr>
              <a:tr h="4344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tr-TR" sz="1400" dirty="0" smtClean="0"/>
                        <a:t>Toptan</a:t>
                      </a:r>
                      <a:r>
                        <a:rPr lang="tr-TR" sz="1400" baseline="0" dirty="0" smtClean="0"/>
                        <a:t> ve Perakende </a:t>
                      </a:r>
                      <a:r>
                        <a:rPr lang="tr-TR" sz="1400" dirty="0" smtClean="0"/>
                        <a:t>Ticaret</a:t>
                      </a:r>
                      <a:r>
                        <a:rPr lang="tr-TR" sz="1400" baseline="0" dirty="0" smtClean="0"/>
                        <a:t> </a:t>
                      </a:r>
                      <a:endParaRPr lang="tr-TR" sz="1400" dirty="0">
                        <a:solidFill>
                          <a:schemeClr val="tx1"/>
                        </a:solidFill>
                        <a:latin typeface="Trebuchet MS" panose="020B0603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tr-TR" sz="1400" dirty="0" smtClean="0"/>
                        <a:t>4.999</a:t>
                      </a:r>
                      <a:endParaRPr lang="tr-TR" sz="1400" dirty="0">
                        <a:latin typeface="Trebuchet MS" panose="020B0603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tr-TR" sz="1400" dirty="0" smtClean="0"/>
                        <a:t>16.840</a:t>
                      </a:r>
                      <a:endParaRPr lang="tr-TR" sz="1400" dirty="0">
                        <a:latin typeface="Trebuchet MS" panose="020B0603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tr-TR" sz="1400" dirty="0" smtClean="0"/>
                        <a:t>16,8</a:t>
                      </a:r>
                      <a:endParaRPr lang="tr-TR" sz="1400" dirty="0">
                        <a:solidFill>
                          <a:srgbClr val="FF0000"/>
                        </a:solidFill>
                        <a:latin typeface="Trebuchet MS" panose="020B0603020202020204" pitchFamily="34" charset="0"/>
                      </a:endParaRPr>
                    </a:p>
                  </a:txBody>
                  <a:tcPr/>
                </a:tc>
                <a:extLst>
                  <a:ext uri="{0D108BD9-81ED-4DB2-BD59-A6C34878D82A}">
                    <a16:rowId xmlns:a16="http://schemas.microsoft.com/office/drawing/2014/main" val="49875110"/>
                  </a:ext>
                </a:extLst>
              </a:tr>
              <a:tr h="2555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tr-TR" sz="1400" dirty="0" smtClean="0"/>
                        <a:t>İnşaat</a:t>
                      </a:r>
                      <a:endParaRPr lang="tr-TR" sz="1400" dirty="0">
                        <a:solidFill>
                          <a:schemeClr val="tx1"/>
                        </a:solidFill>
                        <a:latin typeface="Trebuchet MS" panose="020B0603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tr-TR" sz="1400" dirty="0" smtClean="0"/>
                        <a:t>2.040</a:t>
                      </a:r>
                      <a:endParaRPr lang="tr-TR" sz="1400" dirty="0">
                        <a:latin typeface="Trebuchet MS" panose="020B0603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tr-TR" sz="1400" dirty="0" smtClean="0"/>
                        <a:t>15.838</a:t>
                      </a:r>
                      <a:endParaRPr lang="tr-TR" sz="1400" dirty="0">
                        <a:latin typeface="Trebuchet MS" panose="020B0603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tr-TR" sz="1400" dirty="0" smtClean="0"/>
                        <a:t>15.8</a:t>
                      </a:r>
                      <a:endParaRPr lang="tr-TR" sz="1400" dirty="0">
                        <a:solidFill>
                          <a:srgbClr val="FF0000"/>
                        </a:solidFill>
                        <a:latin typeface="Trebuchet MS" panose="020B0603020202020204" pitchFamily="34" charset="0"/>
                      </a:endParaRPr>
                    </a:p>
                  </a:txBody>
                  <a:tcPr/>
                </a:tc>
                <a:extLst>
                  <a:ext uri="{0D108BD9-81ED-4DB2-BD59-A6C34878D82A}">
                    <a16:rowId xmlns:a16="http://schemas.microsoft.com/office/drawing/2014/main" val="1534003686"/>
                  </a:ext>
                </a:extLst>
              </a:tr>
              <a:tr h="4344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tr-TR" sz="1400" dirty="0" smtClean="0"/>
                        <a:t>İnsan Sağlığı ve Sosyal Hizmetler</a:t>
                      </a:r>
                      <a:endParaRPr lang="tr-TR" sz="1400" dirty="0">
                        <a:solidFill>
                          <a:schemeClr val="tx1"/>
                        </a:solidFill>
                        <a:latin typeface="Trebuchet MS" panose="020B0603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tr-TR" sz="1400" dirty="0" smtClean="0"/>
                        <a:t>353</a:t>
                      </a:r>
                      <a:endParaRPr lang="tr-TR" sz="1400" dirty="0">
                        <a:latin typeface="Trebuchet MS" panose="020B0603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tr-TR" sz="1400" dirty="0" smtClean="0"/>
                        <a:t>7.124</a:t>
                      </a:r>
                      <a:endParaRPr lang="tr-TR" sz="1400" dirty="0">
                        <a:latin typeface="Trebuchet MS" panose="020B0603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tr-TR" sz="1400" dirty="0" smtClean="0"/>
                        <a:t>7,1</a:t>
                      </a:r>
                      <a:endParaRPr lang="tr-TR" sz="1400" dirty="0">
                        <a:solidFill>
                          <a:srgbClr val="FF0000"/>
                        </a:solidFill>
                        <a:latin typeface="Trebuchet MS" panose="020B0603020202020204" pitchFamily="34" charset="0"/>
                      </a:endParaRPr>
                    </a:p>
                  </a:txBody>
                  <a:tcPr/>
                </a:tc>
                <a:extLst>
                  <a:ext uri="{0D108BD9-81ED-4DB2-BD59-A6C34878D82A}">
                    <a16:rowId xmlns:a16="http://schemas.microsoft.com/office/drawing/2014/main" val="4113590972"/>
                  </a:ext>
                </a:extLst>
              </a:tr>
              <a:tr h="4344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tr-TR" sz="1400" smtClean="0"/>
                        <a:t>Konaklama</a:t>
                      </a:r>
                      <a:r>
                        <a:rPr lang="tr-TR" sz="1400" baseline="0" smtClean="0"/>
                        <a:t> ve Yiyecek Hizmetleri</a:t>
                      </a:r>
                      <a:endParaRPr lang="tr-TR" sz="1400" dirty="0">
                        <a:solidFill>
                          <a:schemeClr val="tx1"/>
                        </a:solidFill>
                        <a:latin typeface="Trebuchet MS" panose="020B0603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tr-TR" sz="1400" dirty="0" smtClean="0"/>
                        <a:t>1.295</a:t>
                      </a:r>
                      <a:endParaRPr lang="tr-TR" sz="1400" dirty="0">
                        <a:latin typeface="Trebuchet MS" panose="020B0603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tr-TR" sz="1400" dirty="0" smtClean="0"/>
                        <a:t>7.487</a:t>
                      </a:r>
                      <a:endParaRPr lang="tr-TR" sz="1400" dirty="0">
                        <a:latin typeface="Trebuchet MS" panose="020B0603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tr-TR" sz="1400" dirty="0" smtClean="0"/>
                        <a:t>7,4</a:t>
                      </a:r>
                      <a:endParaRPr lang="tr-TR" sz="1400" dirty="0">
                        <a:solidFill>
                          <a:srgbClr val="FF0000"/>
                        </a:solidFill>
                        <a:latin typeface="Trebuchet MS" panose="020B0603020202020204" pitchFamily="34" charset="0"/>
                      </a:endParaRPr>
                    </a:p>
                  </a:txBody>
                  <a:tcPr/>
                </a:tc>
                <a:extLst>
                  <a:ext uri="{0D108BD9-81ED-4DB2-BD59-A6C34878D82A}">
                    <a16:rowId xmlns:a16="http://schemas.microsoft.com/office/drawing/2014/main" val="4196215544"/>
                  </a:ext>
                </a:extLst>
              </a:tr>
            </a:tbl>
          </a:graphicData>
        </a:graphic>
      </p:graphicFrame>
      <p:pic>
        <p:nvPicPr>
          <p:cNvPr id="12" name="Resim 11"/>
          <p:cNvPicPr>
            <a:picLocks noChangeAspect="1"/>
          </p:cNvPicPr>
          <p:nvPr/>
        </p:nvPicPr>
        <p:blipFill>
          <a:blip r:embed="rId3"/>
          <a:stretch>
            <a:fillRect/>
          </a:stretch>
        </p:blipFill>
        <p:spPr>
          <a:xfrm>
            <a:off x="7484554" y="1536849"/>
            <a:ext cx="4043604" cy="2281022"/>
          </a:xfrm>
          <a:prstGeom prst="rect">
            <a:avLst/>
          </a:prstGeom>
        </p:spPr>
      </p:pic>
    </p:spTree>
    <p:extLst>
      <p:ext uri="{BB962C8B-B14F-4D97-AF65-F5344CB8AC3E}">
        <p14:creationId xmlns:p14="http://schemas.microsoft.com/office/powerpoint/2010/main" val="15693468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0.xml><?xml version="1.0" encoding="utf-8"?>
<p:tagLst xmlns:a="http://schemas.openxmlformats.org/drawingml/2006/main" xmlns:r="http://schemas.openxmlformats.org/officeDocument/2006/relationships" xmlns:p="http://schemas.openxmlformats.org/presentationml/2006/main">
  <p:tag name="POWER_USER_TAGS_ICONS" val="power-plant_POWER_USER_SEPARATOR_ICONS_electricity_POWER_USER_SEPARATOR_ICONS_energy_POWER_USER_SEPARATOR_ICONS_environment_POWER_USER_SEPARATOR_ICONS_power"/>
</p:tagLst>
</file>

<file path=ppt/tags/tag11.xml><?xml version="1.0" encoding="utf-8"?>
<p:tagLst xmlns:a="http://schemas.openxmlformats.org/drawingml/2006/main" xmlns:r="http://schemas.openxmlformats.org/officeDocument/2006/relationships" xmlns:p="http://schemas.openxmlformats.org/presentationml/2006/main">
  <p:tag name="POWER_USER_TAGS_ICONS" val="coal*energy*power*pollution*fossile*global warming*mining*production*mineral*extraction"/>
</p:tagLst>
</file>

<file path=ppt/tags/tag12.xml><?xml version="1.0" encoding="utf-8"?>
<p:tagLst xmlns:a="http://schemas.openxmlformats.org/drawingml/2006/main" xmlns:r="http://schemas.openxmlformats.org/officeDocument/2006/relationships" xmlns:p="http://schemas.openxmlformats.org/presentationml/2006/main">
  <p:tag name="POWER_USER_TAGS_ICONS" val="power-plant_POWER_USER_SEPARATOR_ICONS_electricity_POWER_USER_SEPARATOR_ICONS_energy_POWER_USER_SEPARATOR_ICONS_environment_POWER_USER_SEPARATOR_ICONS_power"/>
</p:tagLst>
</file>

<file path=ppt/tags/tag13.xml><?xml version="1.0" encoding="utf-8"?>
<p:tagLst xmlns:a="http://schemas.openxmlformats.org/drawingml/2006/main" xmlns:r="http://schemas.openxmlformats.org/officeDocument/2006/relationships" xmlns:p="http://schemas.openxmlformats.org/presentationml/2006/main">
  <p:tag name="POWER_USER_TAGS_ICONS" val="power-plant_POWER_USER_SEPARATOR_ICONS_electricity_POWER_USER_SEPARATOR_ICONS_energy_POWER_USER_SEPARATOR_ICONS_environment_POWER_USER_SEPARATOR_ICONS_power"/>
</p:tagLst>
</file>

<file path=ppt/tags/tag14.xml><?xml version="1.0" encoding="utf-8"?>
<p:tagLst xmlns:a="http://schemas.openxmlformats.org/drawingml/2006/main" xmlns:r="http://schemas.openxmlformats.org/officeDocument/2006/relationships" xmlns:p="http://schemas.openxmlformats.org/presentationml/2006/main">
  <p:tag name="POWER_USER_TAGS_ICONS" val="school_POWER_USER_SEPARATOR_ICONS_academics_POWER_USER_SEPARATOR_ICONS_book_POWER_USER_SEPARATOR_ICONS_college_POWER_USER_SEPARATOR_ICONS_education_POWER_USER_SEPARATOR_ICONS_humanitarian_POWER_USER_SEPARATOR_ICONS_infrastructure_POWER_USER_SEPARATOR_ICONS_story_POWER_USER_SEPARATOR_ICONS_university"/>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school_POWER_USER_SEPARATOR_ICONS_academics_POWER_USER_SEPARATOR_ICONS_book_POWER_USER_SEPARATOR_ICONS_college_POWER_USER_SEPARATOR_ICONS_education_POWER_USER_SEPARATOR_ICONS_humanitarian_POWER_USER_SEPARATOR_ICONS_infrastructure_POWER_USER_SEPARATOR_ICONS_story_POWER_USER_SEPARATOR_ICONS_university"/>
</p:tagLst>
</file>

<file path=ppt/tags/tag16.xml><?xml version="1.0" encoding="utf-8"?>
<p:tagLst xmlns:a="http://schemas.openxmlformats.org/drawingml/2006/main" xmlns:r="http://schemas.openxmlformats.org/officeDocument/2006/relationships" xmlns:p="http://schemas.openxmlformats.org/presentationml/2006/main">
  <p:tag name="POWER_USER_TAGS_ICONS" val="dark-money_POWER_USER_SEPARATOR_ICONS_anonymous_POWER_USER_SEPARATOR_ICONS_coin_POWER_USER_SEPARATOR_ICONS_corruption_POWER_USER_SEPARATOR_ICONS_election_POWER_USER_SEPARATOR_ICONS_money_POWER_USER_SEPARATOR_ICONS_pac_POWER_USER_SEPARATOR_ICONS_politics"/>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dark-money_POWER_USER_SEPARATOR_ICONS_anonymous_POWER_USER_SEPARATOR_ICONS_coin_POWER_USER_SEPARATOR_ICONS_corruption_POWER_USER_SEPARATOR_ICONS_election_POWER_USER_SEPARATOR_ICONS_money_POWER_USER_SEPARATOR_ICONS_pac_POWER_USER_SEPARATOR_ICONS_politics"/>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dark-money_POWER_USER_SEPARATOR_ICONS_anonymous_POWER_USER_SEPARATOR_ICONS_coin_POWER_USER_SEPARATOR_ICONS_corruption_POWER_USER_SEPARATOR_ICONS_election_POWER_USER_SEPARATOR_ICONS_money_POWER_USER_SEPARATOR_ICONS_pac_POWER_USER_SEPARATOR_ICONS_politics"/>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dark-money_POWER_USER_SEPARATOR_ICONS_anonymous_POWER_USER_SEPARATOR_ICONS_coin_POWER_USER_SEPARATOR_ICONS_corruption_POWER_USER_SEPARATOR_ICONS_election_POWER_USER_SEPARATOR_ICONS_money_POWER_USER_SEPARATOR_ICONS_pac_POWER_USER_SEPARATOR_ICONS_politics"/>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family*people*children*parents"/>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dark-money_POWER_USER_SEPARATOR_ICONS_anonymous_POWER_USER_SEPARATOR_ICONS_coin_POWER_USER_SEPARATOR_ICONS_corruption_POWER_USER_SEPARATOR_ICONS_election_POWER_USER_SEPARATOR_ICONS_money_POWER_USER_SEPARATOR_ICONS_pac_POWER_USER_SEPARATOR_ICONS_politics"/>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dark-money_POWER_USER_SEPARATOR_ICONS_anonymous_POWER_USER_SEPARATOR_ICONS_coin_POWER_USER_SEPARATOR_ICONS_corruption_POWER_USER_SEPARATOR_ICONS_election_POWER_USER_SEPARATOR_ICONS_money_POWER_USER_SEPARATOR_ICONS_pac_POWER_USER_SEPARATOR_ICONS_politics"/>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dark-money_POWER_USER_SEPARATOR_ICONS_anonymous_POWER_USER_SEPARATOR_ICONS_coin_POWER_USER_SEPARATOR_ICONS_corruption_POWER_USER_SEPARATOR_ICONS_election_POWER_USER_SEPARATOR_ICONS_money_POWER_USER_SEPARATOR_ICONS_pac_POWER_USER_SEPARATOR_ICONS_politics"/>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dark-money_POWER_USER_SEPARATOR_ICONS_anonymous_POWER_USER_SEPARATOR_ICONS_coin_POWER_USER_SEPARATOR_ICONS_corruption_POWER_USER_SEPARATOR_ICONS_election_POWER_USER_SEPARATOR_ICONS_money_POWER_USER_SEPARATOR_ICONS_pac_POWER_USER_SEPARATOR_ICONS_politics"/>
</p:tagLst>
</file>

<file path=ppt/tags/tag24.xml><?xml version="1.0" encoding="utf-8"?>
<p:tagLst xmlns:a="http://schemas.openxmlformats.org/drawingml/2006/main" xmlns:r="http://schemas.openxmlformats.org/officeDocument/2006/relationships" xmlns:p="http://schemas.openxmlformats.org/presentationml/2006/main">
  <p:tag name="POWER_USER_TAGS_ICONS" val="dark-money_POWER_USER_SEPARATOR_ICONS_anonymous_POWER_USER_SEPARATOR_ICONS_coin_POWER_USER_SEPARATOR_ICONS_corruption_POWER_USER_SEPARATOR_ICONS_election_POWER_USER_SEPARATOR_ICONS_money_POWER_USER_SEPARATOR_ICONS_pac_POWER_USER_SEPARATOR_ICONS_politics"/>
</p:tagLst>
</file>

<file path=ppt/tags/tag25.xml><?xml version="1.0" encoding="utf-8"?>
<p:tagLst xmlns:a="http://schemas.openxmlformats.org/drawingml/2006/main" xmlns:r="http://schemas.openxmlformats.org/officeDocument/2006/relationships" xmlns:p="http://schemas.openxmlformats.org/presentationml/2006/main">
  <p:tag name="POWER_USER_TAGS_ICONS" val="dark-money_POWER_USER_SEPARATOR_ICONS_anonymous_POWER_USER_SEPARATOR_ICONS_coin_POWER_USER_SEPARATOR_ICONS_corruption_POWER_USER_SEPARATOR_ICONS_election_POWER_USER_SEPARATOR_ICONS_money_POWER_USER_SEPARATOR_ICONS_pac_POWER_USER_SEPARATOR_ICONS_politics"/>
</p:tagLst>
</file>

<file path=ppt/tags/tag26.xml><?xml version="1.0" encoding="utf-8"?>
<p:tagLst xmlns:a="http://schemas.openxmlformats.org/drawingml/2006/main" xmlns:r="http://schemas.openxmlformats.org/officeDocument/2006/relationships" xmlns:p="http://schemas.openxmlformats.org/presentationml/2006/main">
  <p:tag name="POWER_USER_TAGS_ICONS" val="dark-money_POWER_USER_SEPARATOR_ICONS_anonymous_POWER_USER_SEPARATOR_ICONS_coin_POWER_USER_SEPARATOR_ICONS_corruption_POWER_USER_SEPARATOR_ICONS_election_POWER_USER_SEPARATOR_ICONS_money_POWER_USER_SEPARATOR_ICONS_pac_POWER_USER_SEPARATOR_ICONS_politics"/>
</p:tagLst>
</file>

<file path=ppt/tags/tag27.xml><?xml version="1.0" encoding="utf-8"?>
<p:tagLst xmlns:a="http://schemas.openxmlformats.org/drawingml/2006/main" xmlns:r="http://schemas.openxmlformats.org/officeDocument/2006/relationships" xmlns:p="http://schemas.openxmlformats.org/presentationml/2006/main">
  <p:tag name="POWER_USER_TAGS_ICONS" val="dark-money_POWER_USER_SEPARATOR_ICONS_anonymous_POWER_USER_SEPARATOR_ICONS_coin_POWER_USER_SEPARATOR_ICONS_corruption_POWER_USER_SEPARATOR_ICONS_election_POWER_USER_SEPARATOR_ICONS_money_POWER_USER_SEPARATOR_ICONS_pac_POWER_USER_SEPARATOR_ICONS_politics"/>
</p:tagLst>
</file>

<file path=ppt/tags/tag28.xml><?xml version="1.0" encoding="utf-8"?>
<p:tagLst xmlns:a="http://schemas.openxmlformats.org/drawingml/2006/main" xmlns:r="http://schemas.openxmlformats.org/officeDocument/2006/relationships" xmlns:p="http://schemas.openxmlformats.org/presentationml/2006/main">
  <p:tag name="POWER_USER_TAGS_ICONS" val="dark-money_POWER_USER_SEPARATOR_ICONS_anonymous_POWER_USER_SEPARATOR_ICONS_coin_POWER_USER_SEPARATOR_ICONS_corruption_POWER_USER_SEPARATOR_ICONS_election_POWER_USER_SEPARATOR_ICONS_money_POWER_USER_SEPARATOR_ICONS_pac_POWER_USER_SEPARATOR_ICONS_politics"/>
</p:tagLst>
</file>

<file path=ppt/tags/tag29.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2.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3.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8.xml><?xml version="1.0" encoding="utf-8"?>
<p:tagLst xmlns:a="http://schemas.openxmlformats.org/drawingml/2006/main" xmlns:r="http://schemas.openxmlformats.org/officeDocument/2006/relationships" xmlns:p="http://schemas.openxmlformats.org/presentationml/2006/main">
  <p:tag name="POWER_USER_TAGS_ICONS" val="highway_POWER_USER_SEPARATOR_ICONS_bridge_POWER_USER_SEPARATOR_ICONS_drive_POWER_USER_SEPARATOR_ICONS_freeway_POWER_USER_SEPARATOR_ICONS_road_POWER_USER_SEPARATOR_ICONS_street_POWER_USER_SEPARATOR_ICONS_traffic"/>
</p:tagLst>
</file>

<file path=ppt/tags/tag39.xml><?xml version="1.0" encoding="utf-8"?>
<p:tagLst xmlns:a="http://schemas.openxmlformats.org/drawingml/2006/main" xmlns:r="http://schemas.openxmlformats.org/officeDocument/2006/relationships" xmlns:p="http://schemas.openxmlformats.org/presentationml/2006/main">
  <p:tag name="POWER_USER_TAGS_ICONS" val="highway_POWER_USER_SEPARATOR_ICONS_bridge_POWER_USER_SEPARATOR_ICONS_drive_POWER_USER_SEPARATOR_ICONS_freeway_POWER_USER_SEPARATOR_ICONS_road_POWER_USER_SEPARATOR_ICONS_street_POWER_USER_SEPARATOR_ICONS_traffic"/>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40.xml><?xml version="1.0" encoding="utf-8"?>
<p:tagLst xmlns:a="http://schemas.openxmlformats.org/drawingml/2006/main" xmlns:r="http://schemas.openxmlformats.org/officeDocument/2006/relationships" xmlns:p="http://schemas.openxmlformats.org/presentationml/2006/main">
  <p:tag name="POWER_USER_TAGS_ICONS" val="highway_POWER_USER_SEPARATOR_ICONS_bridge_POWER_USER_SEPARATOR_ICONS_drive_POWER_USER_SEPARATOR_ICONS_freeway_POWER_USER_SEPARATOR_ICONS_road_POWER_USER_SEPARATOR_ICONS_street_POWER_USER_SEPARATOR_ICONS_traffic"/>
</p:tagLst>
</file>

<file path=ppt/tags/tag41.xml><?xml version="1.0" encoding="utf-8"?>
<p:tagLst xmlns:a="http://schemas.openxmlformats.org/drawingml/2006/main" xmlns:r="http://schemas.openxmlformats.org/officeDocument/2006/relationships" xmlns:p="http://schemas.openxmlformats.org/presentationml/2006/main">
  <p:tag name="POWER_USER_TAGS_ICONS" val="highway_POWER_USER_SEPARATOR_ICONS_bridge_POWER_USER_SEPARATOR_ICONS_drive_POWER_USER_SEPARATOR_ICONS_freeway_POWER_USER_SEPARATOR_ICONS_road_POWER_USER_SEPARATOR_ICONS_street_POWER_USER_SEPARATOR_ICONS_traffic"/>
</p:tagLst>
</file>

<file path=ppt/tags/tag42.xml><?xml version="1.0" encoding="utf-8"?>
<p:tagLst xmlns:a="http://schemas.openxmlformats.org/drawingml/2006/main" xmlns:r="http://schemas.openxmlformats.org/officeDocument/2006/relationships" xmlns:p="http://schemas.openxmlformats.org/presentationml/2006/main">
  <p:tag name="POWER_USER_TAGS_ICONS" val="highway_POWER_USER_SEPARATOR_ICONS_bridge_POWER_USER_SEPARATOR_ICONS_drive_POWER_USER_SEPARATOR_ICONS_freeway_POWER_USER_SEPARATOR_ICONS_road_POWER_USER_SEPARATOR_ICONS_street_POWER_USER_SEPARATOR_ICONS_traffic"/>
</p:tagLst>
</file>

<file path=ppt/tags/tag43.xml><?xml version="1.0" encoding="utf-8"?>
<p:tagLst xmlns:a="http://schemas.openxmlformats.org/drawingml/2006/main" xmlns:r="http://schemas.openxmlformats.org/officeDocument/2006/relationships" xmlns:p="http://schemas.openxmlformats.org/presentationml/2006/main">
  <p:tag name="POWER_USER_TAGS_ICONS" val="highway_POWER_USER_SEPARATOR_ICONS_bridge_POWER_USER_SEPARATOR_ICONS_drive_POWER_USER_SEPARATOR_ICONS_freeway_POWER_USER_SEPARATOR_ICONS_road_POWER_USER_SEPARATOR_ICONS_street_POWER_USER_SEPARATOR_ICONS_traffic"/>
</p:tagLst>
</file>

<file path=ppt/tags/tag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6.xml><?xml version="1.0" encoding="utf-8"?>
<p:tagLst xmlns:a="http://schemas.openxmlformats.org/drawingml/2006/main" xmlns:r="http://schemas.openxmlformats.org/officeDocument/2006/relationships" xmlns:p="http://schemas.openxmlformats.org/presentationml/2006/main">
  <p:tag name="POWER_USER_TAGS_ICONS" val="bar chart*graph*statistics*data*figures*numbers*analytics*analysis*dashboard*column chart"/>
</p:tagLst>
</file>

<file path=ppt/tags/tag7.xml><?xml version="1.0" encoding="utf-8"?>
<p:tagLst xmlns:a="http://schemas.openxmlformats.org/drawingml/2006/main" xmlns:r="http://schemas.openxmlformats.org/officeDocument/2006/relationships" xmlns:p="http://schemas.openxmlformats.org/presentationml/2006/main">
  <p:tag name="POWER_USER_TAGS_ICONS" val="dark-money_POWER_USER_SEPARATOR_ICONS_anonymous_POWER_USER_SEPARATOR_ICONS_coin_POWER_USER_SEPARATOR_ICONS_corruption_POWER_USER_SEPARATOR_ICONS_election_POWER_USER_SEPARATOR_ICONS_money_POWER_USER_SEPARATOR_ICONS_pac_POWER_USER_SEPARATOR_ICONS_politics"/>
</p:tagLst>
</file>

<file path=ppt/tags/tag8.xml><?xml version="1.0" encoding="utf-8"?>
<p:tagLst xmlns:a="http://schemas.openxmlformats.org/drawingml/2006/main" xmlns:r="http://schemas.openxmlformats.org/officeDocument/2006/relationships" xmlns:p="http://schemas.openxmlformats.org/presentationml/2006/main">
  <p:tag name="POWER_USER_TAGS_ICONS" val="line chart*graph*statistics*data*figures*numbers*analytics*analysis*dashboard*trends*steering*big data*growth*increase*surge"/>
</p:tagLst>
</file>

<file path=ppt/tags/tag9.xml><?xml version="1.0" encoding="utf-8"?>
<p:tagLst xmlns:a="http://schemas.openxmlformats.org/drawingml/2006/main" xmlns:r="http://schemas.openxmlformats.org/officeDocument/2006/relationships" xmlns:p="http://schemas.openxmlformats.org/presentationml/2006/main">
  <p:tag name="POWER_USER_TAGS_ICONS" val="school_POWER_USER_SEPARATOR_ICONS_academics_POWER_USER_SEPARATOR_ICONS_book_POWER_USER_SEPARATOR_ICONS_college_POWER_USER_SEPARATOR_ICONS_education_POWER_USER_SEPARATOR_ICONS_humanitarian_POWER_USER_SEPARATOR_ICONS_infrastructure_POWER_USER_SEPARATOR_ICONS_story_POWER_USER_SEPARATOR_ICONS_university"/>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2088</TotalTime>
  <Words>2700</Words>
  <Application>Microsoft Office PowerPoint</Application>
  <PresentationFormat>Geniş ekran</PresentationFormat>
  <Paragraphs>868</Paragraphs>
  <Slides>34</Slides>
  <Notes>2</Notes>
  <HiddenSlides>0</HiddenSlides>
  <MMClips>0</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34</vt:i4>
      </vt:variant>
    </vt:vector>
  </HeadingPairs>
  <TitlesOfParts>
    <vt:vector size="48" baseType="lpstr">
      <vt:lpstr>맑은 고딕</vt:lpstr>
      <vt:lpstr>Arial</vt:lpstr>
      <vt:lpstr>Calibri</vt:lpstr>
      <vt:lpstr>Calibri Light</vt:lpstr>
      <vt:lpstr>MarkPro-Bold</vt:lpstr>
      <vt:lpstr>Montserrat</vt:lpstr>
      <vt:lpstr>Poppins</vt:lpstr>
      <vt:lpstr>Poppins ExtraLight</vt:lpstr>
      <vt:lpstr>Segoe UI</vt:lpstr>
      <vt:lpstr>Tahoma</vt:lpstr>
      <vt:lpstr>Times New Roman</vt:lpstr>
      <vt:lpstr>Trebuchet MS</vt:lpstr>
      <vt:lpstr>Wingdings</vt:lpstr>
      <vt:lpstr>Office Teması</vt:lpstr>
      <vt:lpstr>ORDU  YATIRIM ORTAMI SUNUMU</vt:lpstr>
      <vt:lpstr>SUNUM AKIŞI</vt:lpstr>
      <vt:lpstr>DOKA – ORDU YATIRIM DESTEK OFİSİ</vt:lpstr>
      <vt:lpstr>DOKA – ORDU YATIRIM DESTEK OFİSİ</vt:lpstr>
      <vt:lpstr>PowerPoint Sunusu</vt:lpstr>
      <vt:lpstr>SOSYO-EKONOMİK GENEL GÖRÜNÜM </vt:lpstr>
      <vt:lpstr>SOSYO-EKONOMİK GENEL GÖRÜNÜM </vt:lpstr>
      <vt:lpstr>SOSYO-EKONOMİK GENEL GÖRÜNÜM</vt:lpstr>
      <vt:lpstr>SOSYO-EKONOMİK GENEL GÖRÜNÜM</vt:lpstr>
      <vt:lpstr>SOSYO-EKONOMİK GENEL GÖRÜNÜM</vt:lpstr>
      <vt:lpstr>SOSYO-EKONOMİK GENEL GÖRÜNÜM</vt:lpstr>
      <vt:lpstr>SOSYO-EKONOMİK GENEL GÖRÜNÜM</vt:lpstr>
      <vt:lpstr>SOSYO-EKONOMİK GENEL GÖRÜNÜM</vt:lpstr>
      <vt:lpstr>SOSYO-EKONOMİK GENEL GÖRÜNÜM</vt:lpstr>
      <vt:lpstr>SOSYO-EKONOMİK GENEL GÖRÜNÜM </vt:lpstr>
      <vt:lpstr>SOSYO-EKONOMİK GENEL GÖRÜNÜM </vt:lpstr>
      <vt:lpstr>SOSYO-EKONOMİK GENEL GÖRÜNÜM</vt:lpstr>
      <vt:lpstr>SOSYO-EKONOMİK GENEL GÖRÜNÜM</vt:lpstr>
      <vt:lpstr>SOSYO-EKONOMİK GENEL GÖRÜNÜM</vt:lpstr>
      <vt:lpstr>PowerPoint Sunusu</vt:lpstr>
      <vt:lpstr>ÖNE ÇIKAN SEKTÖRLER VE YATIRIM FIRSATLARI</vt:lpstr>
      <vt:lpstr>ÖNE ÇIKAN SEKTÖRLER VE YATIRIM FIRSATLARI</vt:lpstr>
      <vt:lpstr>ÖNE ÇIKAN SEKTÖRLER VE YATIRIM FIRSATLARI</vt:lpstr>
      <vt:lpstr>ÖNE ÇIKAN SEKTÖRLER VE YATIRIM FIRSATLARI</vt:lpstr>
      <vt:lpstr>ÖNE ÇIKAN SEKTÖRLER VE YATIRIM FIRSATLARI</vt:lpstr>
      <vt:lpstr>PowerPoint Sunusu</vt:lpstr>
      <vt:lpstr>UYGUN YATIRIM ALANLARI VE DEVLET DESTEKLERİ</vt:lpstr>
      <vt:lpstr>UYGUN YATIRIM ALANLARI VE DEVLET DESTEKLERİ</vt:lpstr>
      <vt:lpstr>UYGUN YATIRIM ALANLARI VE DEVLET DESTEKLERİ</vt:lpstr>
      <vt:lpstr>UYGUN YATIRIM ALANLARI VE DEVLET DESTEKLERİ</vt:lpstr>
      <vt:lpstr>UYGUN YATIRIM ALANLARI VE DEVLET DESTEKLERİ</vt:lpstr>
      <vt:lpstr>PowerPoint Sunusu</vt:lpstr>
      <vt:lpstr>TANITIM</vt:lpstr>
      <vt:lpstr>PowerPoint Sunusu</vt:lpstr>
    </vt:vector>
  </TitlesOfParts>
  <Company>DOKA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XXX  YATIRIM DESTEK OFİSİ</dc:title>
  <dc:creator>EMİNE GÜLERYÜZ</dc:creator>
  <cp:lastModifiedBy>ESRA TUNÇ</cp:lastModifiedBy>
  <cp:revision>161</cp:revision>
  <dcterms:created xsi:type="dcterms:W3CDTF">2024-01-08T14:52:00Z</dcterms:created>
  <dcterms:modified xsi:type="dcterms:W3CDTF">2025-12-10T08:32:48Z</dcterms:modified>
</cp:coreProperties>
</file>